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84" r:id="rId6"/>
  </p:sldMasterIdLst>
  <p:notesMasterIdLst>
    <p:notesMasterId r:id="rId69"/>
  </p:notesMasterIdLst>
  <p:sldIdLst>
    <p:sldId id="256" r:id="rId7"/>
    <p:sldId id="4466" r:id="rId8"/>
    <p:sldId id="269" r:id="rId9"/>
    <p:sldId id="274" r:id="rId10"/>
    <p:sldId id="631" r:id="rId11"/>
    <p:sldId id="259" r:id="rId12"/>
    <p:sldId id="258" r:id="rId13"/>
    <p:sldId id="260" r:id="rId14"/>
    <p:sldId id="536" r:id="rId15"/>
    <p:sldId id="4405" r:id="rId16"/>
    <p:sldId id="4446" r:id="rId17"/>
    <p:sldId id="4406" r:id="rId18"/>
    <p:sldId id="4456" r:id="rId19"/>
    <p:sldId id="4465" r:id="rId20"/>
    <p:sldId id="4407" r:id="rId21"/>
    <p:sldId id="635" r:id="rId22"/>
    <p:sldId id="4431" r:id="rId23"/>
    <p:sldId id="638" r:id="rId24"/>
    <p:sldId id="4432" r:id="rId25"/>
    <p:sldId id="636" r:id="rId26"/>
    <p:sldId id="4433" r:id="rId27"/>
    <p:sldId id="4434" r:id="rId28"/>
    <p:sldId id="4414" r:id="rId29"/>
    <p:sldId id="4427" r:id="rId30"/>
    <p:sldId id="666" r:id="rId31"/>
    <p:sldId id="4437" r:id="rId32"/>
    <p:sldId id="647" r:id="rId33"/>
    <p:sldId id="4435" r:id="rId34"/>
    <p:sldId id="4428" r:id="rId35"/>
    <p:sldId id="4442" r:id="rId36"/>
    <p:sldId id="4462" r:id="rId37"/>
    <p:sldId id="4464" r:id="rId38"/>
    <p:sldId id="4440" r:id="rId39"/>
    <p:sldId id="4441" r:id="rId40"/>
    <p:sldId id="668" r:id="rId41"/>
    <p:sldId id="4438" r:id="rId42"/>
    <p:sldId id="4410" r:id="rId43"/>
    <p:sldId id="658" r:id="rId44"/>
    <p:sldId id="642" r:id="rId45"/>
    <p:sldId id="669" r:id="rId46"/>
    <p:sldId id="4450" r:id="rId47"/>
    <p:sldId id="4451" r:id="rId48"/>
    <p:sldId id="3303" r:id="rId49"/>
    <p:sldId id="659" r:id="rId50"/>
    <p:sldId id="656" r:id="rId51"/>
    <p:sldId id="4457" r:id="rId52"/>
    <p:sldId id="4458" r:id="rId53"/>
    <p:sldId id="3278" r:id="rId54"/>
    <p:sldId id="4417" r:id="rId55"/>
    <p:sldId id="4418" r:id="rId56"/>
    <p:sldId id="4415" r:id="rId57"/>
    <p:sldId id="4422" r:id="rId58"/>
    <p:sldId id="4421" r:id="rId59"/>
    <p:sldId id="4424" r:id="rId60"/>
    <p:sldId id="4411" r:id="rId61"/>
    <p:sldId id="4436" r:id="rId62"/>
    <p:sldId id="4459" r:id="rId63"/>
    <p:sldId id="4463" r:id="rId64"/>
    <p:sldId id="670" r:id="rId65"/>
    <p:sldId id="537" r:id="rId66"/>
    <p:sldId id="4460" r:id="rId67"/>
    <p:sldId id="444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and logistics" id="{57F42603-473C-45D8-BD55-44D6C4189877}">
          <p14:sldIdLst>
            <p14:sldId id="256"/>
            <p14:sldId id="4466"/>
            <p14:sldId id="269"/>
          </p14:sldIdLst>
        </p14:section>
        <p14:section name="Welcome and Tribute to Sarah Taub" id="{463EBB75-5735-45E4-8A27-A9DDC436E152}">
          <p14:sldIdLst>
            <p14:sldId id="274"/>
            <p14:sldId id="631"/>
          </p14:sldIdLst>
        </p14:section>
        <p14:section name="Intro to NCI" id="{50B519BD-2D15-44D5-A28E-9C3BF97E3F5B}">
          <p14:sldIdLst>
            <p14:sldId id="259"/>
            <p14:sldId id="258"/>
            <p14:sldId id="260"/>
            <p14:sldId id="536"/>
            <p14:sldId id="4405"/>
            <p14:sldId id="4446"/>
          </p14:sldIdLst>
        </p14:section>
        <p14:section name="Demographics" id="{ACE59761-D74F-4409-8CC5-732FC6D942BB}">
          <p14:sldIdLst>
            <p14:sldId id="4406"/>
            <p14:sldId id="4456"/>
            <p14:sldId id="4465"/>
            <p14:sldId id="4407"/>
            <p14:sldId id="635"/>
            <p14:sldId id="4431"/>
            <p14:sldId id="638"/>
            <p14:sldId id="4432"/>
            <p14:sldId id="636"/>
            <p14:sldId id="4433"/>
            <p14:sldId id="4434"/>
          </p14:sldIdLst>
        </p14:section>
        <p14:section name="Outcomes" id="{6D0A6CF9-10B3-47D3-9784-2ACDEBD07726}">
          <p14:sldIdLst>
            <p14:sldId id="4414"/>
            <p14:sldId id="4427"/>
            <p14:sldId id="666"/>
            <p14:sldId id="4437"/>
            <p14:sldId id="647"/>
            <p14:sldId id="4435"/>
            <p14:sldId id="4428"/>
            <p14:sldId id="4442"/>
            <p14:sldId id="4462"/>
            <p14:sldId id="4464"/>
            <p14:sldId id="4440"/>
            <p14:sldId id="4441"/>
            <p14:sldId id="668"/>
            <p14:sldId id="4438"/>
            <p14:sldId id="4410"/>
            <p14:sldId id="658"/>
            <p14:sldId id="642"/>
            <p14:sldId id="669"/>
            <p14:sldId id="4450"/>
            <p14:sldId id="4451"/>
            <p14:sldId id="3303"/>
            <p14:sldId id="659"/>
            <p14:sldId id="656"/>
            <p14:sldId id="4457"/>
            <p14:sldId id="4458"/>
            <p14:sldId id="3278"/>
            <p14:sldId id="4417"/>
            <p14:sldId id="4418"/>
            <p14:sldId id="4415"/>
            <p14:sldId id="4422"/>
            <p14:sldId id="4421"/>
            <p14:sldId id="4424"/>
            <p14:sldId id="4411"/>
            <p14:sldId id="4436"/>
            <p14:sldId id="4459"/>
            <p14:sldId id="4463"/>
            <p14:sldId id="670"/>
          </p14:sldIdLst>
        </p14:section>
        <p14:section name="Resources" id="{867DF69F-AD11-496B-80CD-EA391AABC936}">
          <p14:sldIdLst>
            <p14:sldId id="537"/>
            <p14:sldId id="4460"/>
            <p14:sldId id="44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86010D-B95D-41B7-0610-6FA9EA9CF282}" name="Dorothy Hiersteiner" initials="DH" userId="S::dhiersteiner@hsri.org::455ec327-89d5-4398-94f6-50da3af4cc1c" providerId="AD"/>
  <p188:author id="{8AC1328F-6743-D55D-9E59-6927ADF501B8}" name="Stephanie Giordano" initials="SG" userId="S::sgiordano@hsri.org::4a5b4655-61e2-4113-b710-c2caa9279b9e" providerId="AD"/>
  <p188:author id="{B0218A96-9D0E-425A-7105-F7517E39465D}" name="Lindsay DuBois" initials="LD" userId="S::ldubois@hsri.org::2a84d7af-97e2-429e-ba94-8d64d96795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4544"/>
    <a:srgbClr val="3D6969"/>
    <a:srgbClr val="8EBEBE"/>
    <a:srgbClr val="525252"/>
    <a:srgbClr val="2C7A8C"/>
    <a:srgbClr val="2B4948"/>
    <a:srgbClr val="316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B2636-A05E-4ECF-A037-678AB8E3BCAB}" v="13" dt="2023-09-06T18:35:33.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8/10/relationships/authors" Target="authors.xml"/><Relationship Id="rId7" Type="http://schemas.openxmlformats.org/officeDocument/2006/relationships/slide" Target="slides/slide1.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DuBois" userId="2a84d7af-97e2-429e-ba94-8d64d967955c" providerId="ADAL" clId="{C4AB2636-A05E-4ECF-A037-678AB8E3BCAB}"/>
    <pc:docChg chg="modSld">
      <pc:chgData name="Lindsay DuBois" userId="2a84d7af-97e2-429e-ba94-8d64d967955c" providerId="ADAL" clId="{C4AB2636-A05E-4ECF-A037-678AB8E3BCAB}" dt="2023-09-06T18:35:33.859" v="12" actId="20577"/>
      <pc:docMkLst>
        <pc:docMk/>
      </pc:docMkLst>
      <pc:sldChg chg="modSp mod">
        <pc:chgData name="Lindsay DuBois" userId="2a84d7af-97e2-429e-ba94-8d64d967955c" providerId="ADAL" clId="{C4AB2636-A05E-4ECF-A037-678AB8E3BCAB}" dt="2023-09-06T18:35:33.859" v="12" actId="20577"/>
        <pc:sldMkLst>
          <pc:docMk/>
          <pc:sldMk cId="3716419362" sldId="4466"/>
        </pc:sldMkLst>
        <pc:spChg chg="mod">
          <ac:chgData name="Lindsay DuBois" userId="2a84d7af-97e2-429e-ba94-8d64d967955c" providerId="ADAL" clId="{C4AB2636-A05E-4ECF-A037-678AB8E3BCAB}" dt="2023-09-06T18:35:33.859" v="12" actId="20577"/>
          <ac:spMkLst>
            <pc:docMk/>
            <pc:sldMk cId="3716419362" sldId="4466"/>
            <ac:spMk id="3" creationId="{DDAB53FD-062D-0A49-63F2-124FD876549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71_4A5739EF.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14F_7C73FDAB.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150_43767347.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_1162_B69B3BB9.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_1169_BFD5D67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_116A_480BBF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IDD IPS</c:v>
                </c:pt>
              </c:strCache>
            </c:strRef>
          </c:tx>
          <c:spPr>
            <a:solidFill>
              <a:srgbClr val="3D6969"/>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Autism</c:v>
                </c:pt>
              </c:strCache>
            </c:strRef>
          </c:cat>
          <c:val>
            <c:numRef>
              <c:f>Sheet1!$B$2</c:f>
              <c:numCache>
                <c:formatCode>0%</c:formatCode>
                <c:ptCount val="1"/>
                <c:pt idx="0">
                  <c:v>0.26</c:v>
                </c:pt>
              </c:numCache>
            </c:numRef>
          </c:val>
          <c:extLst>
            <c:ext xmlns:c16="http://schemas.microsoft.com/office/drawing/2014/chart" uri="{C3380CC4-5D6E-409C-BE32-E72D297353CC}">
              <c16:uniqueId val="{00000000-AB2A-401E-95EF-A6A5184FD500}"/>
            </c:ext>
          </c:extLst>
        </c:ser>
        <c:ser>
          <c:idx val="1"/>
          <c:order val="1"/>
          <c:tx>
            <c:strRef>
              <c:f>Sheet1!$C$1</c:f>
              <c:strCache>
                <c:ptCount val="1"/>
                <c:pt idx="0">
                  <c:v>AFS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Autism</c:v>
                </c:pt>
              </c:strCache>
            </c:strRef>
          </c:cat>
          <c:val>
            <c:numRef>
              <c:f>Sheet1!$C$2</c:f>
              <c:numCache>
                <c:formatCode>0%</c:formatCode>
                <c:ptCount val="1"/>
                <c:pt idx="0">
                  <c:v>0.38</c:v>
                </c:pt>
              </c:numCache>
            </c:numRef>
          </c:val>
          <c:extLst>
            <c:ext xmlns:c16="http://schemas.microsoft.com/office/drawing/2014/chart" uri="{C3380CC4-5D6E-409C-BE32-E72D297353CC}">
              <c16:uniqueId val="{00000001-AB2A-401E-95EF-A6A5184FD500}"/>
            </c:ext>
          </c:extLst>
        </c:ser>
        <c:ser>
          <c:idx val="2"/>
          <c:order val="2"/>
          <c:tx>
            <c:strRef>
              <c:f>Sheet1!$D$1</c:f>
              <c:strCache>
                <c:ptCount val="1"/>
                <c:pt idx="0">
                  <c:v>FGS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Autism</c:v>
                </c:pt>
              </c:strCache>
            </c:strRef>
          </c:cat>
          <c:val>
            <c:numRef>
              <c:f>Sheet1!$D$2</c:f>
              <c:numCache>
                <c:formatCode>0%</c:formatCode>
                <c:ptCount val="1"/>
                <c:pt idx="0">
                  <c:v>0.34</c:v>
                </c:pt>
              </c:numCache>
            </c:numRef>
          </c:val>
          <c:extLst>
            <c:ext xmlns:c16="http://schemas.microsoft.com/office/drawing/2014/chart" uri="{C3380CC4-5D6E-409C-BE32-E72D297353CC}">
              <c16:uniqueId val="{00000002-AB2A-401E-95EF-A6A5184FD500}"/>
            </c:ext>
          </c:extLst>
        </c:ser>
        <c:ser>
          <c:idx val="3"/>
          <c:order val="3"/>
          <c:tx>
            <c:strRef>
              <c:f>Sheet1!$E$1</c:f>
              <c:strCache>
                <c:ptCount val="1"/>
                <c:pt idx="0">
                  <c:v>CFS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Autism</c:v>
                </c:pt>
              </c:strCache>
            </c:strRef>
          </c:cat>
          <c:val>
            <c:numRef>
              <c:f>Sheet1!$E$2</c:f>
              <c:numCache>
                <c:formatCode>0%</c:formatCode>
                <c:ptCount val="1"/>
                <c:pt idx="0">
                  <c:v>0.71</c:v>
                </c:pt>
              </c:numCache>
            </c:numRef>
          </c:val>
          <c:extLst>
            <c:ext xmlns:c16="http://schemas.microsoft.com/office/drawing/2014/chart" uri="{C3380CC4-5D6E-409C-BE32-E72D297353CC}">
              <c16:uniqueId val="{00000003-AB2A-401E-95EF-A6A5184FD500}"/>
            </c:ext>
          </c:extLst>
        </c:ser>
        <c:dLbls>
          <c:dLblPos val="outEnd"/>
          <c:showLegendKey val="0"/>
          <c:showVal val="1"/>
          <c:showCatName val="0"/>
          <c:showSerName val="0"/>
          <c:showPercent val="0"/>
          <c:showBubbleSize val="0"/>
        </c:dLbls>
        <c:gapWidth val="219"/>
        <c:overlap val="-27"/>
        <c:axId val="641980991"/>
        <c:axId val="641977631"/>
      </c:barChart>
      <c:catAx>
        <c:axId val="641980991"/>
        <c:scaling>
          <c:orientation val="minMax"/>
        </c:scaling>
        <c:delete val="1"/>
        <c:axPos val="b"/>
        <c:numFmt formatCode="General" sourceLinked="1"/>
        <c:majorTickMark val="none"/>
        <c:minorTickMark val="none"/>
        <c:tickLblPos val="nextTo"/>
        <c:crossAx val="641977631"/>
        <c:crosses val="autoZero"/>
        <c:auto val="1"/>
        <c:lblAlgn val="ctr"/>
        <c:lblOffset val="100"/>
        <c:noMultiLvlLbl val="0"/>
      </c:catAx>
      <c:valAx>
        <c:axId val="641977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crossAx val="641980991"/>
        <c:crosses val="autoZero"/>
        <c:crossBetween val="between"/>
        <c:majorUnit val="0.2"/>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52525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rgbClr val="525252"/>
                </a:solidFill>
                <a:latin typeface="+mn-lt"/>
                <a:ea typeface="+mn-ea"/>
                <a:cs typeface="+mn-cs"/>
              </a:defRPr>
            </a:pPr>
            <a:r>
              <a:rPr lang="en-US"/>
              <a:t>NCI-IDD Family Surveys: Race and Ethnicity of Family Members with DD (Reported by Respondent)</a:t>
            </a:r>
          </a:p>
        </c:rich>
      </c:tx>
      <c:overlay val="0"/>
      <c:spPr>
        <a:noFill/>
        <a:ln>
          <a:noFill/>
        </a:ln>
        <a:effectLst/>
      </c:spPr>
      <c:txPr>
        <a:bodyPr rot="0" spcFirstLastPara="1" vertOverflow="ellipsis" vert="horz" wrap="square" anchor="ctr" anchorCtr="1"/>
        <a:lstStyle/>
        <a:p>
          <a:pPr>
            <a:defRPr sz="1680" b="0" i="0" u="none" strike="noStrike" kern="1200" spc="0" baseline="0">
              <a:solidFill>
                <a:srgbClr val="52525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AFS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White</c:v>
                </c:pt>
                <c:pt idx="1">
                  <c:v>Black</c:v>
                </c:pt>
                <c:pt idx="2">
                  <c:v>Hispanic or Latino</c:v>
                </c:pt>
                <c:pt idx="3">
                  <c:v>Asian</c:v>
                </c:pt>
                <c:pt idx="4">
                  <c:v>American Indian or Alaskan Native</c:v>
                </c:pt>
                <c:pt idx="5">
                  <c:v>  Pacific Islander</c:v>
                </c:pt>
                <c:pt idx="6">
                  <c:v>  Other</c:v>
                </c:pt>
              </c:strCache>
            </c:strRef>
          </c:cat>
          <c:val>
            <c:numRef>
              <c:f>Sheet1!$B$2:$B$8</c:f>
              <c:numCache>
                <c:formatCode>0%</c:formatCode>
                <c:ptCount val="7"/>
                <c:pt idx="0">
                  <c:v>0.54</c:v>
                </c:pt>
                <c:pt idx="1">
                  <c:v>0.1</c:v>
                </c:pt>
                <c:pt idx="2">
                  <c:v>0.27</c:v>
                </c:pt>
                <c:pt idx="3">
                  <c:v>0.1</c:v>
                </c:pt>
                <c:pt idx="4">
                  <c:v>0.02</c:v>
                </c:pt>
                <c:pt idx="5">
                  <c:v>0</c:v>
                </c:pt>
                <c:pt idx="6">
                  <c:v>0.02</c:v>
                </c:pt>
              </c:numCache>
            </c:numRef>
          </c:val>
          <c:extLst>
            <c:ext xmlns:c16="http://schemas.microsoft.com/office/drawing/2014/chart" uri="{C3380CC4-5D6E-409C-BE32-E72D297353CC}">
              <c16:uniqueId val="{00000000-7358-4C64-8832-DB750BD682A6}"/>
            </c:ext>
          </c:extLst>
        </c:ser>
        <c:ser>
          <c:idx val="1"/>
          <c:order val="1"/>
          <c:tx>
            <c:strRef>
              <c:f>Sheet1!$C$1</c:f>
              <c:strCache>
                <c:ptCount val="1"/>
                <c:pt idx="0">
                  <c:v>FGS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White</c:v>
                </c:pt>
                <c:pt idx="1">
                  <c:v>Black</c:v>
                </c:pt>
                <c:pt idx="2">
                  <c:v>Hispanic or Latino</c:v>
                </c:pt>
                <c:pt idx="3">
                  <c:v>Asian</c:v>
                </c:pt>
                <c:pt idx="4">
                  <c:v>American Indian or Alaskan Native</c:v>
                </c:pt>
                <c:pt idx="5">
                  <c:v>  Pacific Islander</c:v>
                </c:pt>
                <c:pt idx="6">
                  <c:v>  Other</c:v>
                </c:pt>
              </c:strCache>
            </c:strRef>
          </c:cat>
          <c:val>
            <c:numRef>
              <c:f>Sheet1!$C$2:$C$8</c:f>
              <c:numCache>
                <c:formatCode>0%</c:formatCode>
                <c:ptCount val="7"/>
                <c:pt idx="0">
                  <c:v>0.8</c:v>
                </c:pt>
                <c:pt idx="1">
                  <c:v>0.06</c:v>
                </c:pt>
                <c:pt idx="2">
                  <c:v>0.08</c:v>
                </c:pt>
                <c:pt idx="3">
                  <c:v>0.05</c:v>
                </c:pt>
                <c:pt idx="4">
                  <c:v>0.02</c:v>
                </c:pt>
                <c:pt idx="5">
                  <c:v>0</c:v>
                </c:pt>
                <c:pt idx="6">
                  <c:v>0.02</c:v>
                </c:pt>
              </c:numCache>
            </c:numRef>
          </c:val>
          <c:extLst>
            <c:ext xmlns:c16="http://schemas.microsoft.com/office/drawing/2014/chart" uri="{C3380CC4-5D6E-409C-BE32-E72D297353CC}">
              <c16:uniqueId val="{00000003-7358-4C64-8832-DB750BD682A6}"/>
            </c:ext>
          </c:extLst>
        </c:ser>
        <c:ser>
          <c:idx val="2"/>
          <c:order val="2"/>
          <c:tx>
            <c:strRef>
              <c:f>Sheet1!$D$1</c:f>
              <c:strCache>
                <c:ptCount val="1"/>
                <c:pt idx="0">
                  <c:v>CFS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White</c:v>
                </c:pt>
                <c:pt idx="1">
                  <c:v>Black</c:v>
                </c:pt>
                <c:pt idx="2">
                  <c:v>Hispanic or Latino</c:v>
                </c:pt>
                <c:pt idx="3">
                  <c:v>Asian</c:v>
                </c:pt>
                <c:pt idx="4">
                  <c:v>American Indian or Alaskan Native</c:v>
                </c:pt>
                <c:pt idx="5">
                  <c:v>  Pacific Islander</c:v>
                </c:pt>
                <c:pt idx="6">
                  <c:v>  Other</c:v>
                </c:pt>
              </c:strCache>
            </c:strRef>
          </c:cat>
          <c:val>
            <c:numRef>
              <c:f>Sheet1!$D$2:$D$8</c:f>
              <c:numCache>
                <c:formatCode>0%</c:formatCode>
                <c:ptCount val="7"/>
                <c:pt idx="0">
                  <c:v>0.41</c:v>
                </c:pt>
                <c:pt idx="1">
                  <c:v>0.08</c:v>
                </c:pt>
                <c:pt idx="2">
                  <c:v>0.43</c:v>
                </c:pt>
                <c:pt idx="3">
                  <c:v>0.14000000000000001</c:v>
                </c:pt>
                <c:pt idx="4">
                  <c:v>0.02</c:v>
                </c:pt>
                <c:pt idx="5">
                  <c:v>0.01</c:v>
                </c:pt>
                <c:pt idx="6">
                  <c:v>0.02</c:v>
                </c:pt>
              </c:numCache>
            </c:numRef>
          </c:val>
          <c:extLst>
            <c:ext xmlns:c16="http://schemas.microsoft.com/office/drawing/2014/chart" uri="{C3380CC4-5D6E-409C-BE32-E72D297353CC}">
              <c16:uniqueId val="{00000004-7358-4C64-8832-DB750BD682A6}"/>
            </c:ext>
          </c:extLst>
        </c:ser>
        <c:dLbls>
          <c:dLblPos val="outEnd"/>
          <c:showLegendKey val="0"/>
          <c:showVal val="1"/>
          <c:showCatName val="0"/>
          <c:showSerName val="0"/>
          <c:showPercent val="0"/>
          <c:showBubbleSize val="0"/>
        </c:dLbls>
        <c:gapWidth val="219"/>
        <c:overlap val="-27"/>
        <c:axId val="1440796160"/>
        <c:axId val="1440798560"/>
      </c:barChart>
      <c:catAx>
        <c:axId val="14407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525252"/>
                </a:solidFill>
                <a:latin typeface="+mn-lt"/>
                <a:ea typeface="+mn-ea"/>
                <a:cs typeface="+mn-cs"/>
              </a:defRPr>
            </a:pPr>
            <a:endParaRPr lang="en-US"/>
          </a:p>
        </c:txPr>
        <c:crossAx val="1440798560"/>
        <c:crosses val="autoZero"/>
        <c:auto val="1"/>
        <c:lblAlgn val="ctr"/>
        <c:lblOffset val="100"/>
        <c:noMultiLvlLbl val="0"/>
      </c:catAx>
      <c:valAx>
        <c:axId val="14407985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25252"/>
                </a:solidFill>
                <a:latin typeface="+mn-lt"/>
                <a:ea typeface="+mn-ea"/>
                <a:cs typeface="+mn-cs"/>
              </a:defRPr>
            </a:pPr>
            <a:endParaRPr lang="en-US"/>
          </a:p>
        </c:txPr>
        <c:crossAx val="14407961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52525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2525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IDD IPS</c:v>
                </c:pt>
              </c:strCache>
            </c:strRef>
          </c:tx>
          <c:spPr>
            <a:solidFill>
              <a:srgbClr val="3D6969"/>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Anxiety, mood, or other mental health disorder</c:v>
                </c:pt>
              </c:strCache>
            </c:strRef>
          </c:cat>
          <c:val>
            <c:numRef>
              <c:f>Sheet1!$B$2:$B$5</c:f>
              <c:numCache>
                <c:formatCode>0%</c:formatCode>
                <c:ptCount val="1"/>
                <c:pt idx="0">
                  <c:v>0.46</c:v>
                </c:pt>
              </c:numCache>
            </c:numRef>
          </c:val>
          <c:extLst>
            <c:ext xmlns:c16="http://schemas.microsoft.com/office/drawing/2014/chart" uri="{C3380CC4-5D6E-409C-BE32-E72D297353CC}">
              <c16:uniqueId val="{00000000-AB2A-401E-95EF-A6A5184FD500}"/>
            </c:ext>
          </c:extLst>
        </c:ser>
        <c:ser>
          <c:idx val="1"/>
          <c:order val="1"/>
          <c:tx>
            <c:strRef>
              <c:f>Sheet1!$C$1</c:f>
              <c:strCache>
                <c:ptCount val="1"/>
                <c:pt idx="0">
                  <c:v>AD ACS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Anxiety, mood, or other mental health disorder</c:v>
                </c:pt>
              </c:strCache>
            </c:strRef>
          </c:cat>
          <c:val>
            <c:numRef>
              <c:f>Sheet1!$C$2:$C$5</c:f>
              <c:numCache>
                <c:formatCode>0%</c:formatCode>
                <c:ptCount val="1"/>
                <c:pt idx="0">
                  <c:v>0.35</c:v>
                </c:pt>
              </c:numCache>
            </c:numRef>
          </c:val>
          <c:extLst>
            <c:ext xmlns:c16="http://schemas.microsoft.com/office/drawing/2014/chart" uri="{C3380CC4-5D6E-409C-BE32-E72D297353CC}">
              <c16:uniqueId val="{00000001-AB2A-401E-95EF-A6A5184FD500}"/>
            </c:ext>
          </c:extLst>
        </c:ser>
        <c:ser>
          <c:idx val="2"/>
          <c:order val="2"/>
          <c:tx>
            <c:strRef>
              <c:f>Sheet1!$D$1</c:f>
              <c:strCache>
                <c:ptCount val="1"/>
                <c:pt idx="0">
                  <c:v>AFS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Anxiety, mood, or other mental health disorder</c:v>
                </c:pt>
              </c:strCache>
            </c:strRef>
          </c:cat>
          <c:val>
            <c:numRef>
              <c:f>Sheet1!$D$2:$D$5</c:f>
              <c:numCache>
                <c:formatCode>0%</c:formatCode>
                <c:ptCount val="1"/>
                <c:pt idx="0">
                  <c:v>0.24</c:v>
                </c:pt>
              </c:numCache>
            </c:numRef>
          </c:val>
          <c:extLst>
            <c:ext xmlns:c16="http://schemas.microsoft.com/office/drawing/2014/chart" uri="{C3380CC4-5D6E-409C-BE32-E72D297353CC}">
              <c16:uniqueId val="{00000002-AB2A-401E-95EF-A6A5184FD500}"/>
            </c:ext>
          </c:extLst>
        </c:ser>
        <c:ser>
          <c:idx val="3"/>
          <c:order val="3"/>
          <c:tx>
            <c:strRef>
              <c:f>Sheet1!$E$1</c:f>
              <c:strCache>
                <c:ptCount val="1"/>
                <c:pt idx="0">
                  <c:v>FGS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Anxiety, mood, or other mental health disorder</c:v>
                </c:pt>
              </c:strCache>
            </c:strRef>
          </c:cat>
          <c:val>
            <c:numRef>
              <c:f>Sheet1!$E$2:$E$5</c:f>
              <c:numCache>
                <c:formatCode>0%</c:formatCode>
                <c:ptCount val="1"/>
                <c:pt idx="0">
                  <c:v>0.33</c:v>
                </c:pt>
              </c:numCache>
            </c:numRef>
          </c:val>
          <c:extLst>
            <c:ext xmlns:c16="http://schemas.microsoft.com/office/drawing/2014/chart" uri="{C3380CC4-5D6E-409C-BE32-E72D297353CC}">
              <c16:uniqueId val="{00000003-AB2A-401E-95EF-A6A5184FD500}"/>
            </c:ext>
          </c:extLst>
        </c:ser>
        <c:ser>
          <c:idx val="4"/>
          <c:order val="4"/>
          <c:tx>
            <c:strRef>
              <c:f>Sheet1!$F$1</c:f>
              <c:strCache>
                <c:ptCount val="1"/>
                <c:pt idx="0">
                  <c:v>CFS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Anxiety, mood, or other mental health disorder</c:v>
                </c:pt>
              </c:strCache>
            </c:strRef>
          </c:cat>
          <c:val>
            <c:numRef>
              <c:f>Sheet1!$F$2:$F$5</c:f>
              <c:numCache>
                <c:formatCode>0%</c:formatCode>
                <c:ptCount val="1"/>
                <c:pt idx="0">
                  <c:v>0.12</c:v>
                </c:pt>
              </c:numCache>
            </c:numRef>
          </c:val>
          <c:extLst>
            <c:ext xmlns:c16="http://schemas.microsoft.com/office/drawing/2014/chart" uri="{C3380CC4-5D6E-409C-BE32-E72D297353CC}">
              <c16:uniqueId val="{00000004-AB2A-401E-95EF-A6A5184FD500}"/>
            </c:ext>
          </c:extLst>
        </c:ser>
        <c:dLbls>
          <c:dLblPos val="outEnd"/>
          <c:showLegendKey val="0"/>
          <c:showVal val="1"/>
          <c:showCatName val="0"/>
          <c:showSerName val="0"/>
          <c:showPercent val="0"/>
          <c:showBubbleSize val="0"/>
        </c:dLbls>
        <c:gapWidth val="219"/>
        <c:overlap val="-27"/>
        <c:axId val="641980991"/>
        <c:axId val="641977631"/>
      </c:barChart>
      <c:catAx>
        <c:axId val="64198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crossAx val="641977631"/>
        <c:crosses val="autoZero"/>
        <c:auto val="1"/>
        <c:lblAlgn val="ctr"/>
        <c:lblOffset val="100"/>
        <c:noMultiLvlLbl val="0"/>
      </c:catAx>
      <c:valAx>
        <c:axId val="641977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crossAx val="641980991"/>
        <c:crosses val="autoZero"/>
        <c:crossBetween val="between"/>
        <c:majorUnit val="0.2"/>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52525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52525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NCI-AD Outcomes by Age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Under 60</c:v>
                </c:pt>
              </c:strCache>
            </c:strRef>
          </c:tx>
          <c:spPr>
            <a:solidFill>
              <a:srgbClr val="3D6969"/>
            </a:solidFill>
            <a:ln>
              <a:noFill/>
            </a:ln>
            <a:effectLst/>
          </c:spPr>
          <c:invertIfNegative val="0"/>
          <c:dPt>
            <c:idx val="0"/>
            <c:invertIfNegative val="0"/>
            <c:bubble3D val="0"/>
            <c:spPr>
              <a:solidFill>
                <a:srgbClr val="3D6969"/>
              </a:solidFill>
              <a:ln>
                <a:noFill/>
              </a:ln>
              <a:effectLst/>
            </c:spPr>
            <c:extLst>
              <c:ext xmlns:c16="http://schemas.microsoft.com/office/drawing/2014/chart" uri="{C3380CC4-5D6E-409C-BE32-E72D297353CC}">
                <c16:uniqueId val="{00000002-B5BF-47BB-8C5C-C0C6AE87A5CA}"/>
              </c:ext>
            </c:extLst>
          </c:dPt>
          <c:dPt>
            <c:idx val="2"/>
            <c:invertIfNegative val="0"/>
            <c:bubble3D val="0"/>
            <c:spPr>
              <a:solidFill>
                <a:srgbClr val="3D6969"/>
              </a:solidFill>
              <a:ln>
                <a:noFill/>
              </a:ln>
              <a:effectLst/>
            </c:spPr>
            <c:extLst>
              <c:ext xmlns:c16="http://schemas.microsoft.com/office/drawing/2014/chart" uri="{C3380CC4-5D6E-409C-BE32-E72D297353CC}">
                <c16:uniqueId val="{00000004-6EE3-4D09-9ABD-BCEDEA9347AA}"/>
              </c:ext>
            </c:extLst>
          </c:dPt>
          <c:dPt>
            <c:idx val="3"/>
            <c:invertIfNegative val="0"/>
            <c:bubble3D val="0"/>
            <c:spPr>
              <a:solidFill>
                <a:srgbClr val="3D6969"/>
              </a:solidFill>
              <a:ln>
                <a:noFill/>
              </a:ln>
              <a:effectLst/>
            </c:spPr>
            <c:extLst>
              <c:ext xmlns:c16="http://schemas.microsoft.com/office/drawing/2014/chart" uri="{C3380CC4-5D6E-409C-BE32-E72D297353CC}">
                <c16:uniqueId val="{00000005-6EE3-4D09-9ABD-BCEDEA9347AA}"/>
              </c:ext>
            </c:extLst>
          </c:dPt>
          <c:dLbls>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Has access to mental health services</c:v>
                </c:pt>
                <c:pt idx="1">
                  <c:v>Feels in control of their life</c:v>
                </c:pt>
                <c:pt idx="2">
                  <c:v>Often feels lonely</c:v>
                </c:pt>
              </c:strCache>
            </c:strRef>
          </c:cat>
          <c:val>
            <c:numRef>
              <c:f>Sheet1!$B$2:$B$4</c:f>
              <c:numCache>
                <c:formatCode>0%</c:formatCode>
                <c:ptCount val="3"/>
                <c:pt idx="0">
                  <c:v>0.91</c:v>
                </c:pt>
                <c:pt idx="1">
                  <c:v>0.66</c:v>
                </c:pt>
                <c:pt idx="2">
                  <c:v>0.24</c:v>
                </c:pt>
              </c:numCache>
            </c:numRef>
          </c:val>
          <c:extLst>
            <c:ext xmlns:c16="http://schemas.microsoft.com/office/drawing/2014/chart" uri="{C3380CC4-5D6E-409C-BE32-E72D297353CC}">
              <c16:uniqueId val="{00000000-D01B-4A0C-9740-27363BFC4758}"/>
            </c:ext>
          </c:extLst>
        </c:ser>
        <c:ser>
          <c:idx val="1"/>
          <c:order val="1"/>
          <c:tx>
            <c:strRef>
              <c:f>Sheet1!$C$1</c:f>
              <c:strCache>
                <c:ptCount val="1"/>
                <c:pt idx="0">
                  <c:v>60 and older</c:v>
                </c:pt>
              </c:strCache>
            </c:strRef>
          </c:tx>
          <c:spPr>
            <a:solidFill>
              <a:srgbClr val="F0BF5D"/>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Has access to mental health services</c:v>
                </c:pt>
                <c:pt idx="1">
                  <c:v>Feels in control of their life</c:v>
                </c:pt>
                <c:pt idx="2">
                  <c:v>Often feels lonely</c:v>
                </c:pt>
              </c:strCache>
            </c:strRef>
          </c:cat>
          <c:val>
            <c:numRef>
              <c:f>Sheet1!$C$2:$C$4</c:f>
              <c:numCache>
                <c:formatCode>0%</c:formatCode>
                <c:ptCount val="3"/>
                <c:pt idx="0">
                  <c:v>0.87</c:v>
                </c:pt>
                <c:pt idx="1">
                  <c:v>0.71</c:v>
                </c:pt>
                <c:pt idx="2">
                  <c:v>0.18</c:v>
                </c:pt>
              </c:numCache>
            </c:numRef>
          </c:val>
          <c:extLst>
            <c:ext xmlns:c16="http://schemas.microsoft.com/office/drawing/2014/chart" uri="{C3380CC4-5D6E-409C-BE32-E72D297353CC}">
              <c16:uniqueId val="{0000000A-598D-4077-86CB-619F8592D78E}"/>
            </c:ext>
          </c:extLst>
        </c:ser>
        <c:dLbls>
          <c:dLblPos val="outEnd"/>
          <c:showLegendKey val="0"/>
          <c:showVal val="1"/>
          <c:showCatName val="0"/>
          <c:showSerName val="0"/>
          <c:showPercent val="0"/>
          <c:showBubbleSize val="0"/>
        </c:dLbls>
        <c:gapWidth val="150"/>
        <c:overlap val="-27"/>
        <c:axId val="870329376"/>
        <c:axId val="870331456"/>
      </c:barChart>
      <c:catAx>
        <c:axId val="8703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0331456"/>
        <c:crosses val="autoZero"/>
        <c:auto val="1"/>
        <c:lblAlgn val="ctr"/>
        <c:lblOffset val="100"/>
        <c:noMultiLvlLbl val="0"/>
      </c:catAx>
      <c:valAx>
        <c:axId val="870331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03293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Provider-owned home</c:v>
                </c:pt>
              </c:strCache>
            </c:strRef>
          </c:tx>
          <c:spPr>
            <a:solidFill>
              <a:srgbClr val="8EBEBE"/>
            </a:solidFill>
            <a:ln>
              <a:noFill/>
            </a:ln>
            <a:effectLst/>
          </c:spPr>
          <c:invertIfNegative val="0"/>
          <c:dPt>
            <c:idx val="0"/>
            <c:invertIfNegative val="0"/>
            <c:bubble3D val="0"/>
            <c:spPr>
              <a:solidFill>
                <a:srgbClr val="8EBEBE"/>
              </a:solidFill>
              <a:ln>
                <a:noFill/>
              </a:ln>
              <a:effectLst/>
            </c:spPr>
            <c:extLst>
              <c:ext xmlns:c16="http://schemas.microsoft.com/office/drawing/2014/chart" uri="{C3380CC4-5D6E-409C-BE32-E72D297353CC}">
                <c16:uniqueId val="{00000001-51CA-435F-AE4D-AFA0BE7D0D52}"/>
              </c:ext>
            </c:extLst>
          </c:dPt>
          <c:dPt>
            <c:idx val="2"/>
            <c:invertIfNegative val="0"/>
            <c:bubble3D val="0"/>
            <c:spPr>
              <a:solidFill>
                <a:srgbClr val="8EBEBE"/>
              </a:solidFill>
              <a:ln>
                <a:noFill/>
              </a:ln>
              <a:effectLst/>
            </c:spPr>
            <c:extLst>
              <c:ext xmlns:c16="http://schemas.microsoft.com/office/drawing/2014/chart" uri="{C3380CC4-5D6E-409C-BE32-E72D297353CC}">
                <c16:uniqueId val="{00000003-51CA-435F-AE4D-AFA0BE7D0D52}"/>
              </c:ext>
            </c:extLst>
          </c:dPt>
          <c:dPt>
            <c:idx val="3"/>
            <c:invertIfNegative val="0"/>
            <c:bubble3D val="0"/>
            <c:spPr>
              <a:solidFill>
                <a:srgbClr val="8EBEBE"/>
              </a:solidFill>
              <a:ln>
                <a:noFill/>
              </a:ln>
              <a:effectLst/>
            </c:spPr>
            <c:extLst>
              <c:ext xmlns:c16="http://schemas.microsoft.com/office/drawing/2014/chart" uri="{C3380CC4-5D6E-409C-BE32-E72D297353CC}">
                <c16:uniqueId val="{00000005-51CA-435F-AE4D-AFA0BE7D0D52}"/>
              </c:ext>
            </c:extLst>
          </c:dPt>
          <c:dLbls>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 Key to the Home</c:v>
                </c:pt>
                <c:pt idx="1">
                  <c:v>Can Lock Bedroom</c:v>
                </c:pt>
                <c:pt idx="2">
                  <c:v>Chose Roommates/ Housemates (if Not Living in Family Home)</c:v>
                </c:pt>
                <c:pt idx="3">
                  <c:v>Can Use Phone and Internet When Wants</c:v>
                </c:pt>
              </c:strCache>
            </c:strRef>
          </c:cat>
          <c:val>
            <c:numRef>
              <c:f>Sheet1!$B$2:$B$5</c:f>
              <c:numCache>
                <c:formatCode>0%</c:formatCode>
                <c:ptCount val="4"/>
                <c:pt idx="0">
                  <c:v>0.4</c:v>
                </c:pt>
                <c:pt idx="1">
                  <c:v>0.63</c:v>
                </c:pt>
                <c:pt idx="2">
                  <c:v>0.37</c:v>
                </c:pt>
                <c:pt idx="3">
                  <c:v>0.32</c:v>
                </c:pt>
              </c:numCache>
            </c:numRef>
          </c:val>
          <c:extLst>
            <c:ext xmlns:c16="http://schemas.microsoft.com/office/drawing/2014/chart" uri="{C3380CC4-5D6E-409C-BE32-E72D297353CC}">
              <c16:uniqueId val="{00000006-51CA-435F-AE4D-AFA0BE7D0D52}"/>
            </c:ext>
          </c:extLst>
        </c:ser>
        <c:ser>
          <c:idx val="1"/>
          <c:order val="1"/>
          <c:tx>
            <c:strRef>
              <c:f>Sheet1!$C$1</c:f>
              <c:strCache>
                <c:ptCount val="1"/>
                <c:pt idx="0">
                  <c:v>Not provider-owned</c:v>
                </c:pt>
              </c:strCache>
            </c:strRef>
          </c:tx>
          <c:spPr>
            <a:solidFill>
              <a:srgbClr val="31623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Has a Key to the Home</c:v>
                </c:pt>
                <c:pt idx="1">
                  <c:v>Can Lock Bedroom</c:v>
                </c:pt>
                <c:pt idx="2">
                  <c:v>Chose Roommates/ Housemates (if Not Living in Family Home)</c:v>
                </c:pt>
                <c:pt idx="3">
                  <c:v>Can Use Phone and Internet When Wants</c:v>
                </c:pt>
              </c:strCache>
            </c:strRef>
          </c:cat>
          <c:val>
            <c:numRef>
              <c:f>Sheet1!$C$2:$C$5</c:f>
              <c:numCache>
                <c:formatCode>0%</c:formatCode>
                <c:ptCount val="4"/>
                <c:pt idx="0">
                  <c:v>0.6</c:v>
                </c:pt>
                <c:pt idx="1">
                  <c:v>0.56999999999999995</c:v>
                </c:pt>
                <c:pt idx="2">
                  <c:v>0.67</c:v>
                </c:pt>
                <c:pt idx="3">
                  <c:v>0.2</c:v>
                </c:pt>
              </c:numCache>
            </c:numRef>
          </c:val>
          <c:extLst>
            <c:ext xmlns:c16="http://schemas.microsoft.com/office/drawing/2014/chart" uri="{C3380CC4-5D6E-409C-BE32-E72D297353CC}">
              <c16:uniqueId val="{00000007-51CA-435F-AE4D-AFA0BE7D0D52}"/>
            </c:ext>
          </c:extLst>
        </c:ser>
        <c:dLbls>
          <c:dLblPos val="outEnd"/>
          <c:showLegendKey val="0"/>
          <c:showVal val="1"/>
          <c:showCatName val="0"/>
          <c:showSerName val="0"/>
          <c:showPercent val="0"/>
          <c:showBubbleSize val="0"/>
        </c:dLbls>
        <c:gapWidth val="150"/>
        <c:overlap val="-27"/>
        <c:axId val="870329376"/>
        <c:axId val="870331456"/>
      </c:barChart>
      <c:catAx>
        <c:axId val="8703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0331456"/>
        <c:crosses val="autoZero"/>
        <c:auto val="1"/>
        <c:lblAlgn val="ctr"/>
        <c:lblOffset val="100"/>
        <c:noMultiLvlLbl val="0"/>
      </c:catAx>
      <c:valAx>
        <c:axId val="870331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03293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16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Sheet1!$B$1</c:f>
              <c:strCache>
                <c:ptCount val="1"/>
                <c:pt idx="0">
                  <c:v>Provider-owned home</c:v>
                </c:pt>
              </c:strCache>
            </c:strRef>
          </c:tx>
          <c:invertIfNegative val="0"/>
          <c:dPt>
            <c:idx val="0"/>
            <c:invertIfNegative val="0"/>
            <c:bubble3D val="0"/>
            <c:spPr>
              <a:solidFill>
                <a:srgbClr val="3D6969"/>
              </a:solidFill>
              <a:ln>
                <a:noFill/>
              </a:ln>
              <a:effectLst/>
            </c:spPr>
            <c:extLst>
              <c:ext xmlns:c16="http://schemas.microsoft.com/office/drawing/2014/chart" uri="{C3380CC4-5D6E-409C-BE32-E72D297353CC}">
                <c16:uniqueId val="{00000001-CC39-4C2E-8CF9-B8B8F8697B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C39-4C2E-8CF9-B8B8F8697BA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C39-4C2E-8CF9-B8B8F8697BA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C39-4C2E-8CF9-B8B8F8697BAC}"/>
              </c:ext>
            </c:extLst>
          </c:dPt>
          <c:dPt>
            <c:idx val="4"/>
            <c:invertIfNegative val="0"/>
            <c:bubble3D val="0"/>
            <c:spPr>
              <a:solidFill>
                <a:srgbClr val="8EBEBE"/>
              </a:solidFill>
              <a:ln>
                <a:noFill/>
              </a:ln>
              <a:effectLst/>
            </c:spPr>
            <c:extLst>
              <c:ext xmlns:c16="http://schemas.microsoft.com/office/drawing/2014/chart" uri="{C3380CC4-5D6E-409C-BE32-E72D297353CC}">
                <c16:uniqueId val="{00000009-CC39-4C2E-8CF9-B8B8F8697BAC}"/>
              </c:ext>
            </c:extLst>
          </c:dPt>
          <c:dLbls>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Can lock doors to room</c:v>
                </c:pt>
                <c:pt idx="1">
                  <c:v>Has enough privacy where they live</c:v>
                </c:pt>
                <c:pt idx="2">
                  <c:v>Can have visitors at any time</c:v>
                </c:pt>
                <c:pt idx="3">
                  <c:v>Can get something to eat or grab a snack anytime they want</c:v>
                </c:pt>
                <c:pt idx="4">
                  <c:v>Can furnish and decorate their room however they want</c:v>
                </c:pt>
              </c:strCache>
            </c:strRef>
          </c:cat>
          <c:val>
            <c:numRef>
              <c:f>Sheet1!$B$2:$B$6</c:f>
              <c:numCache>
                <c:formatCode>0%</c:formatCode>
                <c:ptCount val="5"/>
                <c:pt idx="0">
                  <c:v>0.59</c:v>
                </c:pt>
                <c:pt idx="1">
                  <c:v>0.74</c:v>
                </c:pt>
                <c:pt idx="2">
                  <c:v>0.71</c:v>
                </c:pt>
                <c:pt idx="3">
                  <c:v>0.86</c:v>
                </c:pt>
                <c:pt idx="4">
                  <c:v>0.87</c:v>
                </c:pt>
              </c:numCache>
            </c:numRef>
          </c:val>
          <c:extLst>
            <c:ext xmlns:c16="http://schemas.microsoft.com/office/drawing/2014/chart" uri="{C3380CC4-5D6E-409C-BE32-E72D297353CC}">
              <c16:uniqueId val="{0000000A-CC39-4C2E-8CF9-B8B8F8697BAC}"/>
            </c:ext>
          </c:extLst>
        </c:ser>
        <c:dLbls>
          <c:dLblPos val="outEnd"/>
          <c:showLegendKey val="0"/>
          <c:showVal val="1"/>
          <c:showCatName val="0"/>
          <c:showSerName val="0"/>
          <c:showPercent val="0"/>
          <c:showBubbleSize val="0"/>
        </c:dLbls>
        <c:gapWidth val="150"/>
        <c:overlap val="-27"/>
        <c:axId val="870329376"/>
        <c:axId val="870331456"/>
      </c:barChart>
      <c:catAx>
        <c:axId val="8703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0331456"/>
        <c:crosses val="autoZero"/>
        <c:auto val="1"/>
        <c:lblAlgn val="ctr"/>
        <c:lblOffset val="100"/>
        <c:noMultiLvlLbl val="0"/>
      </c:catAx>
      <c:valAx>
        <c:axId val="8703314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0329376"/>
        <c:crosses val="autoZero"/>
        <c:crossBetween val="between"/>
        <c:majorUnit val="0.2"/>
      </c:valAx>
      <c:spPr>
        <a:noFill/>
        <a:ln>
          <a:noFill/>
        </a:ln>
        <a:effectLst/>
      </c:spPr>
    </c:plotArea>
    <c:plotVisOnly val="1"/>
    <c:dispBlanksAs val="gap"/>
    <c:showDLblsOverMax val="0"/>
    <c:extLst/>
  </c:chart>
  <c:spPr>
    <a:solidFill>
      <a:schemeClr val="bg1"/>
    </a:solidFill>
    <a:ln w="9525" cap="flat" cmpd="sng" algn="ctr">
      <a:solidFill>
        <a:schemeClr val="tx1">
          <a:lumMod val="15000"/>
          <a:lumOff val="85000"/>
        </a:schemeClr>
      </a:solidFill>
      <a:round/>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image" Target="../media/image40.png"/></Relationships>
</file>

<file path=ppt/diagrams/_rels/data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iagrams/_rels/data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 Id="rId4" Type="http://schemas.openxmlformats.org/officeDocument/2006/relationships/image" Target="../media/image75.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ata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image" Target="../media/image4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 Id="rId4" Type="http://schemas.openxmlformats.org/officeDocument/2006/relationships/image" Target="../media/image7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B8C21-D18B-4235-8606-71CA0480A30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86493721-C9A4-47B9-9130-88455BE84913}">
      <dgm:prSet/>
      <dgm:spPr/>
      <dgm:t>
        <a:bodyPr/>
        <a:lstStyle/>
        <a:p>
          <a:r>
            <a:rPr lang="en-US"/>
            <a:t>Establish a </a:t>
          </a:r>
          <a:r>
            <a:rPr lang="en-US" b="1"/>
            <a:t>nationally recognized set of performance and outcome indicators </a:t>
          </a:r>
          <a:r>
            <a:rPr lang="en-US"/>
            <a:t>for aging &amp; disability (including IDD) service systems</a:t>
          </a:r>
          <a:endParaRPr lang="en-US" altLang="en-US"/>
        </a:p>
      </dgm:t>
    </dgm:pt>
    <dgm:pt modelId="{E990DECB-B330-4C2C-B63E-831AEE0E9263}" type="parTrans" cxnId="{56C17075-1DB1-417C-8791-B247FFB039E3}">
      <dgm:prSet/>
      <dgm:spPr/>
      <dgm:t>
        <a:bodyPr/>
        <a:lstStyle/>
        <a:p>
          <a:endParaRPr lang="en-US"/>
        </a:p>
      </dgm:t>
    </dgm:pt>
    <dgm:pt modelId="{4D1B493A-F315-423F-8F8A-6F31FA02E586}" type="sibTrans" cxnId="{56C17075-1DB1-417C-8791-B247FFB039E3}">
      <dgm:prSet/>
      <dgm:spPr/>
      <dgm:t>
        <a:bodyPr/>
        <a:lstStyle/>
        <a:p>
          <a:endParaRPr lang="en-US"/>
        </a:p>
      </dgm:t>
    </dgm:pt>
    <dgm:pt modelId="{0B8E78F5-3B51-444D-9586-363D7D526549}">
      <dgm:prSet/>
      <dgm:spPr/>
      <dgm:t>
        <a:bodyPr/>
        <a:lstStyle/>
        <a:p>
          <a:r>
            <a:rPr lang="en-US"/>
            <a:t>Use </a:t>
          </a:r>
          <a:r>
            <a:rPr lang="en-US" b="1"/>
            <a:t>valid and reliable </a:t>
          </a:r>
          <a:r>
            <a:rPr lang="en-US"/>
            <a:t>data collection methods &amp; statistical techniques to capture information directly for people who use services</a:t>
          </a:r>
          <a:endParaRPr lang="en-US" altLang="en-US"/>
        </a:p>
      </dgm:t>
    </dgm:pt>
    <dgm:pt modelId="{FE2B58B1-B08E-4431-8F75-70734F319536}" type="parTrans" cxnId="{4BA0ABAA-F3CE-4673-AED0-4DD51FC0E6DA}">
      <dgm:prSet/>
      <dgm:spPr/>
      <dgm:t>
        <a:bodyPr/>
        <a:lstStyle/>
        <a:p>
          <a:endParaRPr lang="en-US"/>
        </a:p>
      </dgm:t>
    </dgm:pt>
    <dgm:pt modelId="{FB0685A3-047E-44AE-BE87-235FB64E8427}" type="sibTrans" cxnId="{4BA0ABAA-F3CE-4673-AED0-4DD51FC0E6DA}">
      <dgm:prSet/>
      <dgm:spPr/>
      <dgm:t>
        <a:bodyPr/>
        <a:lstStyle/>
        <a:p>
          <a:endParaRPr lang="en-US"/>
        </a:p>
      </dgm:t>
    </dgm:pt>
    <dgm:pt modelId="{A3147FD3-F328-4935-9B8B-D0D21BA9CCF2}">
      <dgm:prSet/>
      <dgm:spPr/>
      <dgm:t>
        <a:bodyPr/>
        <a:lstStyle/>
        <a:p>
          <a:r>
            <a:rPr lang="en-US"/>
            <a:t>Report individual state results and </a:t>
          </a:r>
          <a:r>
            <a:rPr lang="en-US" b="1"/>
            <a:t>national benchmarks </a:t>
          </a:r>
          <a:r>
            <a:rPr lang="en-US"/>
            <a:t>of indicators of system-level performance</a:t>
          </a:r>
          <a:endParaRPr lang="en-US" altLang="en-US"/>
        </a:p>
      </dgm:t>
    </dgm:pt>
    <dgm:pt modelId="{523FA867-D31C-4BB5-890E-C17CF9780131}" type="parTrans" cxnId="{3E3B7340-0FDA-4FB9-AC88-EF0FD0F5DFD0}">
      <dgm:prSet/>
      <dgm:spPr/>
      <dgm:t>
        <a:bodyPr/>
        <a:lstStyle/>
        <a:p>
          <a:endParaRPr lang="en-US"/>
        </a:p>
      </dgm:t>
    </dgm:pt>
    <dgm:pt modelId="{69B7FAF2-F55B-4632-95A7-F741CFBE1E2B}" type="sibTrans" cxnId="{3E3B7340-0FDA-4FB9-AC88-EF0FD0F5DFD0}">
      <dgm:prSet/>
      <dgm:spPr/>
      <dgm:t>
        <a:bodyPr/>
        <a:lstStyle/>
        <a:p>
          <a:endParaRPr lang="en-US"/>
        </a:p>
      </dgm:t>
    </dgm:pt>
    <dgm:pt modelId="{3DC147D9-81CE-4ECC-996A-E012E28251A2}" type="pres">
      <dgm:prSet presAssocID="{DBBB8C21-D18B-4235-8606-71CA0480A30F}" presName="Name0" presStyleCnt="0">
        <dgm:presLayoutVars>
          <dgm:chMax/>
          <dgm:chPref/>
          <dgm:dir/>
          <dgm:animLvl val="lvl"/>
          <dgm:resizeHandles val="exact"/>
        </dgm:presLayoutVars>
      </dgm:prSet>
      <dgm:spPr/>
    </dgm:pt>
    <dgm:pt modelId="{D5A270D4-ADAD-4AD6-A48A-AAF70B796E73}" type="pres">
      <dgm:prSet presAssocID="{86493721-C9A4-47B9-9130-88455BE84913}" presName="composite" presStyleCnt="0"/>
      <dgm:spPr/>
    </dgm:pt>
    <dgm:pt modelId="{6BDDB8FD-7AB4-4EE0-A3F6-E889321A0893}" type="pres">
      <dgm:prSet presAssocID="{86493721-C9A4-47B9-9130-88455BE84913}" presName="Image" presStyleLbl="alignNode1" presStyleIdx="0" presStyleCnt="3" custScaleX="10002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hecklist"/>
        </a:ext>
      </dgm:extLst>
    </dgm:pt>
    <dgm:pt modelId="{C8ACA8F3-6F57-444E-B7F7-B83A6E6B87AA}" type="pres">
      <dgm:prSet presAssocID="{86493721-C9A4-47B9-9130-88455BE84913}" presName="Accent" presStyleLbl="parChTrans1D1" presStyleIdx="0" presStyleCnt="3"/>
      <dgm:spPr/>
    </dgm:pt>
    <dgm:pt modelId="{49F6E11D-ED08-442B-9677-29AFA0A8D1F9}" type="pres">
      <dgm:prSet presAssocID="{86493721-C9A4-47B9-9130-88455BE84913}" presName="Parent" presStyleLbl="revTx" presStyleIdx="0" presStyleCnt="3" custScaleX="101047" custScaleY="98131">
        <dgm:presLayoutVars>
          <dgm:chMax val="0"/>
          <dgm:chPref val="0"/>
          <dgm:bulletEnabled val="1"/>
        </dgm:presLayoutVars>
      </dgm:prSet>
      <dgm:spPr/>
    </dgm:pt>
    <dgm:pt modelId="{415928EF-F693-4983-A572-483DF226CCD2}" type="pres">
      <dgm:prSet presAssocID="{4D1B493A-F315-423F-8F8A-6F31FA02E586}" presName="sibTrans" presStyleCnt="0"/>
      <dgm:spPr/>
    </dgm:pt>
    <dgm:pt modelId="{2C2B4A7B-DB6C-4E74-BB8A-80F636B842C9}" type="pres">
      <dgm:prSet presAssocID="{0B8E78F5-3B51-444D-9586-363D7D526549}" presName="composite" presStyleCnt="0"/>
      <dgm:spPr/>
    </dgm:pt>
    <dgm:pt modelId="{8211F577-5777-4AE8-BBE8-1894ED669188}" type="pres">
      <dgm:prSet presAssocID="{0B8E78F5-3B51-444D-9586-363D7D526549}" presName="Image" presStyleLbl="alignNod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heckmark"/>
        </a:ext>
      </dgm:extLst>
    </dgm:pt>
    <dgm:pt modelId="{BE0B3D0B-13F5-42D5-9BDE-A0A1E3D95A7A}" type="pres">
      <dgm:prSet presAssocID="{0B8E78F5-3B51-444D-9586-363D7D526549}" presName="Accent" presStyleLbl="parChTrans1D1" presStyleIdx="1" presStyleCnt="3"/>
      <dgm:spPr/>
    </dgm:pt>
    <dgm:pt modelId="{364A522D-3A39-47E7-984E-DDD238E454EF}" type="pres">
      <dgm:prSet presAssocID="{0B8E78F5-3B51-444D-9586-363D7D526549}" presName="Parent" presStyleLbl="revTx" presStyleIdx="1" presStyleCnt="3">
        <dgm:presLayoutVars>
          <dgm:chMax val="0"/>
          <dgm:chPref val="0"/>
          <dgm:bulletEnabled val="1"/>
        </dgm:presLayoutVars>
      </dgm:prSet>
      <dgm:spPr/>
    </dgm:pt>
    <dgm:pt modelId="{911E6DCB-F5E8-434C-8CC0-9B18A570C4B1}" type="pres">
      <dgm:prSet presAssocID="{FB0685A3-047E-44AE-BE87-235FB64E8427}" presName="sibTrans" presStyleCnt="0"/>
      <dgm:spPr/>
    </dgm:pt>
    <dgm:pt modelId="{F399DC59-5CD8-45A6-BE06-10914F1301EE}" type="pres">
      <dgm:prSet presAssocID="{A3147FD3-F328-4935-9B8B-D0D21BA9CCF2}" presName="composite" presStyleCnt="0"/>
      <dgm:spPr/>
    </dgm:pt>
    <dgm:pt modelId="{0BC021E9-ED3C-4541-BE53-E69DA6CC98D2}" type="pres">
      <dgm:prSet presAssocID="{A3147FD3-F328-4935-9B8B-D0D21BA9CCF2}" presName="Image" presStyleLbl="alignNod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Bar graph with upward trend"/>
        </a:ext>
      </dgm:extLst>
    </dgm:pt>
    <dgm:pt modelId="{0678252B-6FDE-45C5-909E-8EB0D0F8587A}" type="pres">
      <dgm:prSet presAssocID="{A3147FD3-F328-4935-9B8B-D0D21BA9CCF2}" presName="Accent" presStyleLbl="parChTrans1D1" presStyleIdx="2" presStyleCnt="3"/>
      <dgm:spPr/>
    </dgm:pt>
    <dgm:pt modelId="{D4D59296-2352-46A6-A23C-AEC8085DE5CD}" type="pres">
      <dgm:prSet presAssocID="{A3147FD3-F328-4935-9B8B-D0D21BA9CCF2}" presName="Parent" presStyleLbl="revTx" presStyleIdx="2" presStyleCnt="3">
        <dgm:presLayoutVars>
          <dgm:chMax val="0"/>
          <dgm:chPref val="0"/>
          <dgm:bulletEnabled val="1"/>
        </dgm:presLayoutVars>
      </dgm:prSet>
      <dgm:spPr/>
    </dgm:pt>
  </dgm:ptLst>
  <dgm:cxnLst>
    <dgm:cxn modelId="{3E3B7340-0FDA-4FB9-AC88-EF0FD0F5DFD0}" srcId="{DBBB8C21-D18B-4235-8606-71CA0480A30F}" destId="{A3147FD3-F328-4935-9B8B-D0D21BA9CCF2}" srcOrd="2" destOrd="0" parTransId="{523FA867-D31C-4BB5-890E-C17CF9780131}" sibTransId="{69B7FAF2-F55B-4632-95A7-F741CFBE1E2B}"/>
    <dgm:cxn modelId="{0F485F4E-DB52-4E83-9A07-36340DAB9A71}" type="presOf" srcId="{0B8E78F5-3B51-444D-9586-363D7D526549}" destId="{364A522D-3A39-47E7-984E-DDD238E454EF}" srcOrd="0" destOrd="0" presId="urn:microsoft.com/office/officeart/2008/layout/PictureLineup"/>
    <dgm:cxn modelId="{56C17075-1DB1-417C-8791-B247FFB039E3}" srcId="{DBBB8C21-D18B-4235-8606-71CA0480A30F}" destId="{86493721-C9A4-47B9-9130-88455BE84913}" srcOrd="0" destOrd="0" parTransId="{E990DECB-B330-4C2C-B63E-831AEE0E9263}" sibTransId="{4D1B493A-F315-423F-8F8A-6F31FA02E586}"/>
    <dgm:cxn modelId="{EF2B3380-E708-4A47-9E41-A5AD4008192D}" type="presOf" srcId="{86493721-C9A4-47B9-9130-88455BE84913}" destId="{49F6E11D-ED08-442B-9677-29AFA0A8D1F9}" srcOrd="0" destOrd="0" presId="urn:microsoft.com/office/officeart/2008/layout/PictureLineup"/>
    <dgm:cxn modelId="{4BA0ABAA-F3CE-4673-AED0-4DD51FC0E6DA}" srcId="{DBBB8C21-D18B-4235-8606-71CA0480A30F}" destId="{0B8E78F5-3B51-444D-9586-363D7D526549}" srcOrd="1" destOrd="0" parTransId="{FE2B58B1-B08E-4431-8F75-70734F319536}" sibTransId="{FB0685A3-047E-44AE-BE87-235FB64E8427}"/>
    <dgm:cxn modelId="{5DF991C7-53DD-4431-9D00-4FA6D167AABA}" type="presOf" srcId="{DBBB8C21-D18B-4235-8606-71CA0480A30F}" destId="{3DC147D9-81CE-4ECC-996A-E012E28251A2}" srcOrd="0" destOrd="0" presId="urn:microsoft.com/office/officeart/2008/layout/PictureLineup"/>
    <dgm:cxn modelId="{0374CEE5-C671-468A-995E-102325CB2836}" type="presOf" srcId="{A3147FD3-F328-4935-9B8B-D0D21BA9CCF2}" destId="{D4D59296-2352-46A6-A23C-AEC8085DE5CD}" srcOrd="0" destOrd="0" presId="urn:microsoft.com/office/officeart/2008/layout/PictureLineup"/>
    <dgm:cxn modelId="{762F1050-F89B-498B-92C6-3457BA86202F}" type="presParOf" srcId="{3DC147D9-81CE-4ECC-996A-E012E28251A2}" destId="{D5A270D4-ADAD-4AD6-A48A-AAF70B796E73}" srcOrd="0" destOrd="0" presId="urn:microsoft.com/office/officeart/2008/layout/PictureLineup"/>
    <dgm:cxn modelId="{C5ED3B86-17AE-44A6-B21E-D1AEB39C6618}" type="presParOf" srcId="{D5A270D4-ADAD-4AD6-A48A-AAF70B796E73}" destId="{6BDDB8FD-7AB4-4EE0-A3F6-E889321A0893}" srcOrd="0" destOrd="0" presId="urn:microsoft.com/office/officeart/2008/layout/PictureLineup"/>
    <dgm:cxn modelId="{3448BB9B-E6A7-4498-9C65-80C433433CA8}" type="presParOf" srcId="{D5A270D4-ADAD-4AD6-A48A-AAF70B796E73}" destId="{C8ACA8F3-6F57-444E-B7F7-B83A6E6B87AA}" srcOrd="1" destOrd="0" presId="urn:microsoft.com/office/officeart/2008/layout/PictureLineup"/>
    <dgm:cxn modelId="{E3B3A9D5-90C3-47EE-A06B-73D1F96C7AF7}" type="presParOf" srcId="{D5A270D4-ADAD-4AD6-A48A-AAF70B796E73}" destId="{49F6E11D-ED08-442B-9677-29AFA0A8D1F9}" srcOrd="2" destOrd="0" presId="urn:microsoft.com/office/officeart/2008/layout/PictureLineup"/>
    <dgm:cxn modelId="{A346C030-D765-49D5-99CC-0AD750AF30EB}" type="presParOf" srcId="{3DC147D9-81CE-4ECC-996A-E012E28251A2}" destId="{415928EF-F693-4983-A572-483DF226CCD2}" srcOrd="1" destOrd="0" presId="urn:microsoft.com/office/officeart/2008/layout/PictureLineup"/>
    <dgm:cxn modelId="{44B3D327-B6B1-491C-8E0F-19C6343AC523}" type="presParOf" srcId="{3DC147D9-81CE-4ECC-996A-E012E28251A2}" destId="{2C2B4A7B-DB6C-4E74-BB8A-80F636B842C9}" srcOrd="2" destOrd="0" presId="urn:microsoft.com/office/officeart/2008/layout/PictureLineup"/>
    <dgm:cxn modelId="{459A2BF3-5C3C-429A-A620-5AD99EED0F41}" type="presParOf" srcId="{2C2B4A7B-DB6C-4E74-BB8A-80F636B842C9}" destId="{8211F577-5777-4AE8-BBE8-1894ED669188}" srcOrd="0" destOrd="0" presId="urn:microsoft.com/office/officeart/2008/layout/PictureLineup"/>
    <dgm:cxn modelId="{F9FBC1E0-C65E-48B5-98FC-9CD02FCFD1A3}" type="presParOf" srcId="{2C2B4A7B-DB6C-4E74-BB8A-80F636B842C9}" destId="{BE0B3D0B-13F5-42D5-9BDE-A0A1E3D95A7A}" srcOrd="1" destOrd="0" presId="urn:microsoft.com/office/officeart/2008/layout/PictureLineup"/>
    <dgm:cxn modelId="{7ADE81B9-13F9-423B-8187-B085E50341B0}" type="presParOf" srcId="{2C2B4A7B-DB6C-4E74-BB8A-80F636B842C9}" destId="{364A522D-3A39-47E7-984E-DDD238E454EF}" srcOrd="2" destOrd="0" presId="urn:microsoft.com/office/officeart/2008/layout/PictureLineup"/>
    <dgm:cxn modelId="{7EFA81D6-63CF-4A76-A802-93E3CC58B3DC}" type="presParOf" srcId="{3DC147D9-81CE-4ECC-996A-E012E28251A2}" destId="{911E6DCB-F5E8-434C-8CC0-9B18A570C4B1}" srcOrd="3" destOrd="0" presId="urn:microsoft.com/office/officeart/2008/layout/PictureLineup"/>
    <dgm:cxn modelId="{50EBD26E-8B7B-44DA-BBFD-3360101268CD}" type="presParOf" srcId="{3DC147D9-81CE-4ECC-996A-E012E28251A2}" destId="{F399DC59-5CD8-45A6-BE06-10914F1301EE}" srcOrd="4" destOrd="0" presId="urn:microsoft.com/office/officeart/2008/layout/PictureLineup"/>
    <dgm:cxn modelId="{C3422F0D-793B-42AE-A3C9-A71E4C5CB08C}" type="presParOf" srcId="{F399DC59-5CD8-45A6-BE06-10914F1301EE}" destId="{0BC021E9-ED3C-4541-BE53-E69DA6CC98D2}" srcOrd="0" destOrd="0" presId="urn:microsoft.com/office/officeart/2008/layout/PictureLineup"/>
    <dgm:cxn modelId="{23A48746-B23A-456F-B891-431C1E2F8F38}" type="presParOf" srcId="{F399DC59-5CD8-45A6-BE06-10914F1301EE}" destId="{0678252B-6FDE-45C5-909E-8EB0D0F8587A}" srcOrd="1" destOrd="0" presId="urn:microsoft.com/office/officeart/2008/layout/PictureLineup"/>
    <dgm:cxn modelId="{BC4B808F-2810-4FFD-929E-780C704039AF}" type="presParOf" srcId="{F399DC59-5CD8-45A6-BE06-10914F1301EE}" destId="{D4D59296-2352-46A6-A23C-AEC8085DE5CD}" srcOrd="2" destOrd="0" presId="urn:microsoft.com/office/officeart/2008/layout/PictureLineu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8CB5B6-536A-4D97-BE37-E72539841F5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B5D1D376-1058-4DB1-99D7-05705383BE54}">
      <dgm:prSet phldrT="[Text]"/>
      <dgm:spPr/>
      <dgm:t>
        <a:bodyPr/>
        <a:lstStyle/>
        <a:p>
          <a:r>
            <a:rPr lang="en-US"/>
            <a:t>79% ACS</a:t>
          </a:r>
        </a:p>
      </dgm:t>
    </dgm:pt>
    <dgm:pt modelId="{1E5BE5BC-B4BF-4015-A740-E7BD292EDAEF}" type="parTrans" cxnId="{C419ACC3-BCAA-48E8-BAAF-4A4C0DF3BDCD}">
      <dgm:prSet/>
      <dgm:spPr/>
      <dgm:t>
        <a:bodyPr/>
        <a:lstStyle/>
        <a:p>
          <a:endParaRPr lang="en-US"/>
        </a:p>
      </dgm:t>
    </dgm:pt>
    <dgm:pt modelId="{61CEF384-1EBC-4A82-862C-63561F55B5D9}" type="sibTrans" cxnId="{C419ACC3-BCAA-48E8-BAAF-4A4C0DF3BDCD}">
      <dgm:prSet/>
      <dgm:spPr/>
      <dgm:t>
        <a:bodyPr/>
        <a:lstStyle/>
        <a:p>
          <a:endParaRPr lang="en-US"/>
        </a:p>
      </dgm:t>
    </dgm:pt>
    <dgm:pt modelId="{9D01B1AD-F124-4F6F-9DAB-61F368F79ABC}">
      <dgm:prSet phldrT="[Text]" phldr="1"/>
      <dgm:spPr/>
      <dgm:t>
        <a:bodyPr/>
        <a:lstStyle/>
        <a:p>
          <a:endParaRPr lang="en-US"/>
        </a:p>
      </dgm:t>
    </dgm:pt>
    <dgm:pt modelId="{89764012-A8E8-44DB-9F49-3DAAEC4BD139}" type="parTrans" cxnId="{6C7FEEAA-AAF3-4D55-89B6-1817594BB8A0}">
      <dgm:prSet/>
      <dgm:spPr/>
      <dgm:t>
        <a:bodyPr/>
        <a:lstStyle/>
        <a:p>
          <a:endParaRPr lang="en-US"/>
        </a:p>
      </dgm:t>
    </dgm:pt>
    <dgm:pt modelId="{CBB30765-EA41-4FA4-BFE3-0D96343A25AA}" type="sibTrans" cxnId="{6C7FEEAA-AAF3-4D55-89B6-1817594BB8A0}">
      <dgm:prSet/>
      <dgm:spPr/>
      <dgm:t>
        <a:bodyPr/>
        <a:lstStyle/>
        <a:p>
          <a:endParaRPr lang="en-US"/>
        </a:p>
      </dgm:t>
    </dgm:pt>
    <dgm:pt modelId="{6CDB23EE-23B0-4F58-B25E-815E739D6641}">
      <dgm:prSet/>
      <dgm:spPr/>
      <dgm:t>
        <a:bodyPr/>
        <a:lstStyle/>
        <a:p>
          <a:r>
            <a:rPr lang="en-US"/>
            <a:t>63% IPS</a:t>
          </a:r>
        </a:p>
      </dgm:t>
    </dgm:pt>
    <dgm:pt modelId="{9AAA44D4-9546-4CB6-81BD-CC855FEC9EE7}" type="parTrans" cxnId="{E71441EA-26E6-4D27-9F0F-8F284F2DF04C}">
      <dgm:prSet/>
      <dgm:spPr/>
      <dgm:t>
        <a:bodyPr/>
        <a:lstStyle/>
        <a:p>
          <a:endParaRPr lang="en-US"/>
        </a:p>
      </dgm:t>
    </dgm:pt>
    <dgm:pt modelId="{ACAB6A7B-60F3-4C92-9ED5-57966B3B0476}" type="sibTrans" cxnId="{E71441EA-26E6-4D27-9F0F-8F284F2DF04C}">
      <dgm:prSet/>
      <dgm:spPr/>
      <dgm:t>
        <a:bodyPr/>
        <a:lstStyle/>
        <a:p>
          <a:endParaRPr lang="en-US"/>
        </a:p>
      </dgm:t>
    </dgm:pt>
    <dgm:pt modelId="{83317A29-A5F0-47C0-A412-A8AC6C405F2C}" type="pres">
      <dgm:prSet presAssocID="{6F8CB5B6-536A-4D97-BE37-E72539841F55}" presName="compositeShape" presStyleCnt="0">
        <dgm:presLayoutVars>
          <dgm:chMax val="2"/>
          <dgm:dir/>
          <dgm:resizeHandles val="exact"/>
        </dgm:presLayoutVars>
      </dgm:prSet>
      <dgm:spPr/>
    </dgm:pt>
    <dgm:pt modelId="{986D960F-BC7D-4EF5-B982-A646919B69EB}" type="pres">
      <dgm:prSet presAssocID="{B5D1D376-1058-4DB1-99D7-05705383BE54}" presName="upArrow" presStyleLbl="node1" presStyleIdx="0" presStyleCnt="2"/>
      <dgm:spPr/>
    </dgm:pt>
    <dgm:pt modelId="{DE100939-1A37-4B0C-8892-91029A8C9E12}" type="pres">
      <dgm:prSet presAssocID="{B5D1D376-1058-4DB1-99D7-05705383BE54}" presName="upArrowText" presStyleLbl="revTx" presStyleIdx="0" presStyleCnt="2">
        <dgm:presLayoutVars>
          <dgm:chMax val="0"/>
          <dgm:bulletEnabled val="1"/>
        </dgm:presLayoutVars>
      </dgm:prSet>
      <dgm:spPr/>
    </dgm:pt>
    <dgm:pt modelId="{632C7016-BDF0-4AB1-8028-7C21B130AD44}" type="pres">
      <dgm:prSet presAssocID="{6CDB23EE-23B0-4F58-B25E-815E739D6641}" presName="downArrow" presStyleLbl="node1" presStyleIdx="1" presStyleCnt="2"/>
      <dgm:spPr/>
    </dgm:pt>
    <dgm:pt modelId="{CD176DEE-3194-40D8-BCA0-2D279F64B487}" type="pres">
      <dgm:prSet presAssocID="{6CDB23EE-23B0-4F58-B25E-815E739D6641}" presName="downArrowText" presStyleLbl="revTx" presStyleIdx="1" presStyleCnt="2">
        <dgm:presLayoutVars>
          <dgm:chMax val="0"/>
          <dgm:bulletEnabled val="1"/>
        </dgm:presLayoutVars>
      </dgm:prSet>
      <dgm:spPr/>
    </dgm:pt>
  </dgm:ptLst>
  <dgm:cxnLst>
    <dgm:cxn modelId="{9D1CAD3C-C729-406B-B264-5BCB12CB502F}" type="presOf" srcId="{6CDB23EE-23B0-4F58-B25E-815E739D6641}" destId="{CD176DEE-3194-40D8-BCA0-2D279F64B487}" srcOrd="0" destOrd="0" presId="urn:microsoft.com/office/officeart/2005/8/layout/arrow4"/>
    <dgm:cxn modelId="{7BB7CB74-AC3C-4363-9E1F-CF7826A89173}" type="presOf" srcId="{6F8CB5B6-536A-4D97-BE37-E72539841F55}" destId="{83317A29-A5F0-47C0-A412-A8AC6C405F2C}" srcOrd="0" destOrd="0" presId="urn:microsoft.com/office/officeart/2005/8/layout/arrow4"/>
    <dgm:cxn modelId="{6C7FEEAA-AAF3-4D55-89B6-1817594BB8A0}" srcId="{6F8CB5B6-536A-4D97-BE37-E72539841F55}" destId="{9D01B1AD-F124-4F6F-9DAB-61F368F79ABC}" srcOrd="2" destOrd="0" parTransId="{89764012-A8E8-44DB-9F49-3DAAEC4BD139}" sibTransId="{CBB30765-EA41-4FA4-BFE3-0D96343A25AA}"/>
    <dgm:cxn modelId="{C419ACC3-BCAA-48E8-BAAF-4A4C0DF3BDCD}" srcId="{6F8CB5B6-536A-4D97-BE37-E72539841F55}" destId="{B5D1D376-1058-4DB1-99D7-05705383BE54}" srcOrd="0" destOrd="0" parTransId="{1E5BE5BC-B4BF-4015-A740-E7BD292EDAEF}" sibTransId="{61CEF384-1EBC-4A82-862C-63561F55B5D9}"/>
    <dgm:cxn modelId="{56F619C7-6366-4916-8626-3FF8BF08584D}" type="presOf" srcId="{B5D1D376-1058-4DB1-99D7-05705383BE54}" destId="{DE100939-1A37-4B0C-8892-91029A8C9E12}" srcOrd="0" destOrd="0" presId="urn:microsoft.com/office/officeart/2005/8/layout/arrow4"/>
    <dgm:cxn modelId="{E71441EA-26E6-4D27-9F0F-8F284F2DF04C}" srcId="{6F8CB5B6-536A-4D97-BE37-E72539841F55}" destId="{6CDB23EE-23B0-4F58-B25E-815E739D6641}" srcOrd="1" destOrd="0" parTransId="{9AAA44D4-9546-4CB6-81BD-CC855FEC9EE7}" sibTransId="{ACAB6A7B-60F3-4C92-9ED5-57966B3B0476}"/>
    <dgm:cxn modelId="{E4DA76C8-68DB-4AFF-805E-7D9ACD28F5E0}" type="presParOf" srcId="{83317A29-A5F0-47C0-A412-A8AC6C405F2C}" destId="{986D960F-BC7D-4EF5-B982-A646919B69EB}" srcOrd="0" destOrd="0" presId="urn:microsoft.com/office/officeart/2005/8/layout/arrow4"/>
    <dgm:cxn modelId="{B3AEFD1F-E6C6-4420-9960-FBD32CAADD5B}" type="presParOf" srcId="{83317A29-A5F0-47C0-A412-A8AC6C405F2C}" destId="{DE100939-1A37-4B0C-8892-91029A8C9E12}" srcOrd="1" destOrd="0" presId="urn:microsoft.com/office/officeart/2005/8/layout/arrow4"/>
    <dgm:cxn modelId="{C5E2442A-F928-49BB-850B-A637E58583FE}" type="presParOf" srcId="{83317A29-A5F0-47C0-A412-A8AC6C405F2C}" destId="{632C7016-BDF0-4AB1-8028-7C21B130AD44}" srcOrd="2" destOrd="0" presId="urn:microsoft.com/office/officeart/2005/8/layout/arrow4"/>
    <dgm:cxn modelId="{7366E995-5CB8-4660-9E58-77DC92868006}" type="presParOf" srcId="{83317A29-A5F0-47C0-A412-A8AC6C405F2C}" destId="{CD176DEE-3194-40D8-BCA0-2D279F64B48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8CB5B6-536A-4D97-BE37-E72539841F5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6CDB23EE-23B0-4F58-B25E-815E739D6641}">
      <dgm:prSet/>
      <dgm:spPr/>
      <dgm:t>
        <a:bodyPr/>
        <a:lstStyle/>
        <a:p>
          <a:r>
            <a:rPr lang="en-US"/>
            <a:t>40% IPS</a:t>
          </a:r>
        </a:p>
      </dgm:t>
    </dgm:pt>
    <dgm:pt modelId="{9AAA44D4-9546-4CB6-81BD-CC855FEC9EE7}" type="parTrans" cxnId="{E71441EA-26E6-4D27-9F0F-8F284F2DF04C}">
      <dgm:prSet/>
      <dgm:spPr/>
      <dgm:t>
        <a:bodyPr/>
        <a:lstStyle/>
        <a:p>
          <a:endParaRPr lang="en-US"/>
        </a:p>
      </dgm:t>
    </dgm:pt>
    <dgm:pt modelId="{ACAB6A7B-60F3-4C92-9ED5-57966B3B0476}" type="sibTrans" cxnId="{E71441EA-26E6-4D27-9F0F-8F284F2DF04C}">
      <dgm:prSet/>
      <dgm:spPr/>
      <dgm:t>
        <a:bodyPr/>
        <a:lstStyle/>
        <a:p>
          <a:endParaRPr lang="en-US"/>
        </a:p>
      </dgm:t>
    </dgm:pt>
    <dgm:pt modelId="{4BFDA72E-5036-4820-AFFF-2C5360B6574D}">
      <dgm:prSet phldrT="[Text]"/>
      <dgm:spPr/>
      <dgm:t>
        <a:bodyPr/>
        <a:lstStyle/>
        <a:p>
          <a:r>
            <a:rPr lang="en-US"/>
            <a:t>25% ACS</a:t>
          </a:r>
        </a:p>
      </dgm:t>
    </dgm:pt>
    <dgm:pt modelId="{CBA4E6B8-0D81-4E42-A830-3717E6855E13}" type="parTrans" cxnId="{F6C47CE7-C0DF-4573-B032-3828BC936D46}">
      <dgm:prSet/>
      <dgm:spPr/>
      <dgm:t>
        <a:bodyPr/>
        <a:lstStyle/>
        <a:p>
          <a:endParaRPr lang="en-US"/>
        </a:p>
      </dgm:t>
    </dgm:pt>
    <dgm:pt modelId="{00D3F878-DD51-4167-83BF-A2F2B4C8408C}" type="sibTrans" cxnId="{F6C47CE7-C0DF-4573-B032-3828BC936D46}">
      <dgm:prSet/>
      <dgm:spPr/>
      <dgm:t>
        <a:bodyPr/>
        <a:lstStyle/>
        <a:p>
          <a:endParaRPr lang="en-US"/>
        </a:p>
      </dgm:t>
    </dgm:pt>
    <dgm:pt modelId="{B978E9BA-1003-4A73-99AA-9FE90AF9B7D7}" type="pres">
      <dgm:prSet presAssocID="{6F8CB5B6-536A-4D97-BE37-E72539841F55}" presName="compositeShape" presStyleCnt="0">
        <dgm:presLayoutVars>
          <dgm:chMax val="2"/>
          <dgm:dir/>
          <dgm:resizeHandles val="exact"/>
        </dgm:presLayoutVars>
      </dgm:prSet>
      <dgm:spPr/>
    </dgm:pt>
    <dgm:pt modelId="{1CEE1E06-3468-4332-A58F-C647EC57CECB}" type="pres">
      <dgm:prSet presAssocID="{6CDB23EE-23B0-4F58-B25E-815E739D6641}" presName="upArrow" presStyleLbl="node1" presStyleIdx="0" presStyleCnt="2"/>
      <dgm:spPr/>
    </dgm:pt>
    <dgm:pt modelId="{FFB08852-41A5-42DC-A2ED-109BAEE3A7E6}" type="pres">
      <dgm:prSet presAssocID="{6CDB23EE-23B0-4F58-B25E-815E739D6641}" presName="upArrowText" presStyleLbl="revTx" presStyleIdx="0" presStyleCnt="2">
        <dgm:presLayoutVars>
          <dgm:chMax val="0"/>
          <dgm:bulletEnabled val="1"/>
        </dgm:presLayoutVars>
      </dgm:prSet>
      <dgm:spPr/>
    </dgm:pt>
    <dgm:pt modelId="{7E5E8FC8-6842-4701-87E6-5DC3822006BE}" type="pres">
      <dgm:prSet presAssocID="{4BFDA72E-5036-4820-AFFF-2C5360B6574D}" presName="downArrow" presStyleLbl="node1" presStyleIdx="1" presStyleCnt="2"/>
      <dgm:spPr/>
    </dgm:pt>
    <dgm:pt modelId="{A6127AB0-FE02-422C-A70A-1107AC95FD5B}" type="pres">
      <dgm:prSet presAssocID="{4BFDA72E-5036-4820-AFFF-2C5360B6574D}" presName="downArrowText" presStyleLbl="revTx" presStyleIdx="1" presStyleCnt="2">
        <dgm:presLayoutVars>
          <dgm:chMax val="0"/>
          <dgm:bulletEnabled val="1"/>
        </dgm:presLayoutVars>
      </dgm:prSet>
      <dgm:spPr/>
    </dgm:pt>
  </dgm:ptLst>
  <dgm:cxnLst>
    <dgm:cxn modelId="{62850F25-477F-4D37-A3FC-8D1F072908C4}" type="presOf" srcId="{6F8CB5B6-536A-4D97-BE37-E72539841F55}" destId="{B978E9BA-1003-4A73-99AA-9FE90AF9B7D7}" srcOrd="0" destOrd="0" presId="urn:microsoft.com/office/officeart/2005/8/layout/arrow4"/>
    <dgm:cxn modelId="{D5372D5B-4F91-450C-B93E-EBFF23A8B577}" type="presOf" srcId="{6CDB23EE-23B0-4F58-B25E-815E739D6641}" destId="{FFB08852-41A5-42DC-A2ED-109BAEE3A7E6}" srcOrd="0" destOrd="0" presId="urn:microsoft.com/office/officeart/2005/8/layout/arrow4"/>
    <dgm:cxn modelId="{EA638699-AE5F-4AD8-9FE6-07B28B4441B5}" type="presOf" srcId="{4BFDA72E-5036-4820-AFFF-2C5360B6574D}" destId="{A6127AB0-FE02-422C-A70A-1107AC95FD5B}" srcOrd="0" destOrd="0" presId="urn:microsoft.com/office/officeart/2005/8/layout/arrow4"/>
    <dgm:cxn modelId="{F6C47CE7-C0DF-4573-B032-3828BC936D46}" srcId="{6F8CB5B6-536A-4D97-BE37-E72539841F55}" destId="{4BFDA72E-5036-4820-AFFF-2C5360B6574D}" srcOrd="1" destOrd="0" parTransId="{CBA4E6B8-0D81-4E42-A830-3717E6855E13}" sibTransId="{00D3F878-DD51-4167-83BF-A2F2B4C8408C}"/>
    <dgm:cxn modelId="{E71441EA-26E6-4D27-9F0F-8F284F2DF04C}" srcId="{6F8CB5B6-536A-4D97-BE37-E72539841F55}" destId="{6CDB23EE-23B0-4F58-B25E-815E739D6641}" srcOrd="0" destOrd="0" parTransId="{9AAA44D4-9546-4CB6-81BD-CC855FEC9EE7}" sibTransId="{ACAB6A7B-60F3-4C92-9ED5-57966B3B0476}"/>
    <dgm:cxn modelId="{0CEC8653-DCF7-44BD-ACA6-14FBF43FF2F7}" type="presParOf" srcId="{B978E9BA-1003-4A73-99AA-9FE90AF9B7D7}" destId="{1CEE1E06-3468-4332-A58F-C647EC57CECB}" srcOrd="0" destOrd="0" presId="urn:microsoft.com/office/officeart/2005/8/layout/arrow4"/>
    <dgm:cxn modelId="{CC13BFEA-99DB-48BF-BB28-F0E37EC244A5}" type="presParOf" srcId="{B978E9BA-1003-4A73-99AA-9FE90AF9B7D7}" destId="{FFB08852-41A5-42DC-A2ED-109BAEE3A7E6}" srcOrd="1" destOrd="0" presId="urn:microsoft.com/office/officeart/2005/8/layout/arrow4"/>
    <dgm:cxn modelId="{D1D5D573-DC48-46E1-A222-9A5AB31FCC1F}" type="presParOf" srcId="{B978E9BA-1003-4A73-99AA-9FE90AF9B7D7}" destId="{7E5E8FC8-6842-4701-87E6-5DC3822006BE}" srcOrd="2" destOrd="0" presId="urn:microsoft.com/office/officeart/2005/8/layout/arrow4"/>
    <dgm:cxn modelId="{43CAA340-6D17-4815-A8F9-94BC04497D08}" type="presParOf" srcId="{B978E9BA-1003-4A73-99AA-9FE90AF9B7D7}" destId="{A6127AB0-FE02-422C-A70A-1107AC95FD5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28C09E-4518-4CDF-911C-1E05DF953BE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632DAD8C-3F73-4A44-A13C-BB706B555165}">
      <dgm:prSet phldrT="[Text]"/>
      <dgm:spPr/>
      <dgm:t>
        <a:bodyPr/>
        <a:lstStyle/>
        <a:p>
          <a:r>
            <a:rPr lang="en-US"/>
            <a:t>33%</a:t>
          </a:r>
          <a:br>
            <a:rPr lang="en-US"/>
          </a:br>
          <a:r>
            <a:rPr lang="en-US"/>
            <a:t>AFS</a:t>
          </a:r>
        </a:p>
      </dgm:t>
    </dgm:pt>
    <dgm:pt modelId="{F3113F0F-48F8-400A-9322-E690AFC9A73D}" type="parTrans" cxnId="{57598569-630C-4600-AABD-88D44B83937A}">
      <dgm:prSet/>
      <dgm:spPr/>
      <dgm:t>
        <a:bodyPr/>
        <a:lstStyle/>
        <a:p>
          <a:endParaRPr lang="en-US"/>
        </a:p>
      </dgm:t>
    </dgm:pt>
    <dgm:pt modelId="{8B3F1A51-BF25-4861-BEE9-182FEE196612}" type="sibTrans" cxnId="{57598569-630C-4600-AABD-88D44B83937A}">
      <dgm:prSet/>
      <dgm:spPr/>
      <dgm:t>
        <a:bodyPr/>
        <a:lstStyle/>
        <a:p>
          <a:endParaRPr lang="en-US"/>
        </a:p>
      </dgm:t>
    </dgm:pt>
    <dgm:pt modelId="{B8CCAE77-8AE6-41F2-94C2-36631D2B4410}">
      <dgm:prSet phldrT="[Text]"/>
      <dgm:spPr/>
      <dgm:t>
        <a:bodyPr/>
        <a:lstStyle/>
        <a:p>
          <a:r>
            <a:rPr lang="en-US"/>
            <a:t>43%</a:t>
          </a:r>
          <a:br>
            <a:rPr lang="en-US"/>
          </a:br>
          <a:r>
            <a:rPr lang="en-US"/>
            <a:t>FGS</a:t>
          </a:r>
        </a:p>
      </dgm:t>
    </dgm:pt>
    <dgm:pt modelId="{A965C729-9776-4E69-9DC3-027D70C1C3DB}" type="parTrans" cxnId="{816DF633-48B7-4F5F-8908-1C8CB0F7F858}">
      <dgm:prSet/>
      <dgm:spPr/>
      <dgm:t>
        <a:bodyPr/>
        <a:lstStyle/>
        <a:p>
          <a:endParaRPr lang="en-US"/>
        </a:p>
      </dgm:t>
    </dgm:pt>
    <dgm:pt modelId="{3FA5B8B1-047D-4863-92BC-E9EEFAA3C5A2}" type="sibTrans" cxnId="{816DF633-48B7-4F5F-8908-1C8CB0F7F858}">
      <dgm:prSet/>
      <dgm:spPr/>
      <dgm:t>
        <a:bodyPr/>
        <a:lstStyle/>
        <a:p>
          <a:endParaRPr lang="en-US"/>
        </a:p>
      </dgm:t>
    </dgm:pt>
    <dgm:pt modelId="{C28871CF-F651-4A1F-86D3-7D8D47995A76}">
      <dgm:prSet phldrT="[Text]"/>
      <dgm:spPr/>
      <dgm:t>
        <a:bodyPr/>
        <a:lstStyle/>
        <a:p>
          <a:r>
            <a:rPr lang="en-US"/>
            <a:t>37%</a:t>
          </a:r>
          <a:br>
            <a:rPr lang="en-US"/>
          </a:br>
          <a:r>
            <a:rPr lang="en-US"/>
            <a:t>CFS</a:t>
          </a:r>
        </a:p>
      </dgm:t>
    </dgm:pt>
    <dgm:pt modelId="{1EDB0F09-E4A0-40C9-BB8C-1C24921AC5CB}" type="sibTrans" cxnId="{131EE15E-34EF-48F6-A93D-83C441470468}">
      <dgm:prSet/>
      <dgm:spPr/>
      <dgm:t>
        <a:bodyPr/>
        <a:lstStyle/>
        <a:p>
          <a:endParaRPr lang="en-US"/>
        </a:p>
      </dgm:t>
    </dgm:pt>
    <dgm:pt modelId="{038D34AE-AAA6-4822-81D8-A30250159398}" type="parTrans" cxnId="{131EE15E-34EF-48F6-A93D-83C441470468}">
      <dgm:prSet/>
      <dgm:spPr/>
      <dgm:t>
        <a:bodyPr/>
        <a:lstStyle/>
        <a:p>
          <a:endParaRPr lang="en-US"/>
        </a:p>
      </dgm:t>
    </dgm:pt>
    <dgm:pt modelId="{D6249FF1-A16C-416F-9E04-B47A4C729FC2}" type="pres">
      <dgm:prSet presAssocID="{A628C09E-4518-4CDF-911C-1E05DF953BEE}" presName="Name0" presStyleCnt="0">
        <dgm:presLayoutVars>
          <dgm:dir/>
          <dgm:resizeHandles val="exact"/>
        </dgm:presLayoutVars>
      </dgm:prSet>
      <dgm:spPr/>
    </dgm:pt>
    <dgm:pt modelId="{E9300511-3E6F-4B11-B37C-4A5D646BC12C}" type="pres">
      <dgm:prSet presAssocID="{632DAD8C-3F73-4A44-A13C-BB706B555165}" presName="composite" presStyleCnt="0"/>
      <dgm:spPr/>
    </dgm:pt>
    <dgm:pt modelId="{1C616F24-86B6-4EA8-AFB7-55DCF2B2879A}" type="pres">
      <dgm:prSet presAssocID="{632DAD8C-3F73-4A44-A13C-BB706B555165}" presName="rect1" presStyleLbl="trAlignAcc1" presStyleIdx="0" presStyleCnt="3">
        <dgm:presLayoutVars>
          <dgm:bulletEnabled val="1"/>
        </dgm:presLayoutVars>
      </dgm:prSet>
      <dgm:spPr/>
    </dgm:pt>
    <dgm:pt modelId="{E09BE67E-CDC2-4A1B-B2A5-8E19956457B5}" type="pres">
      <dgm:prSet presAssocID="{632DAD8C-3F73-4A44-A13C-BB706B555165}" presName="rect2"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Users with solid fill"/>
        </a:ext>
      </dgm:extLst>
    </dgm:pt>
    <dgm:pt modelId="{173973D0-69A8-4D99-B6C8-712D12278D9B}" type="pres">
      <dgm:prSet presAssocID="{8B3F1A51-BF25-4861-BEE9-182FEE196612}" presName="sibTrans" presStyleCnt="0"/>
      <dgm:spPr/>
    </dgm:pt>
    <dgm:pt modelId="{0D714B0D-031F-41F1-9D7C-ED03B6B9493C}" type="pres">
      <dgm:prSet presAssocID="{C28871CF-F651-4A1F-86D3-7D8D47995A76}" presName="composite" presStyleCnt="0"/>
      <dgm:spPr/>
    </dgm:pt>
    <dgm:pt modelId="{16A41B31-12EE-44EA-A3C7-CEC5544A91D6}" type="pres">
      <dgm:prSet presAssocID="{C28871CF-F651-4A1F-86D3-7D8D47995A76}" presName="rect1" presStyleLbl="trAlignAcc1" presStyleIdx="1" presStyleCnt="3">
        <dgm:presLayoutVars>
          <dgm:bulletEnabled val="1"/>
        </dgm:presLayoutVars>
      </dgm:prSet>
      <dgm:spPr/>
    </dgm:pt>
    <dgm:pt modelId="{5D50477C-1CFA-455A-B479-1F372DEB2FFE}" type="pres">
      <dgm:prSet presAssocID="{C28871CF-F651-4A1F-86D3-7D8D47995A76}" presName="rect2"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n with kid with solid fill"/>
        </a:ext>
      </dgm:extLst>
    </dgm:pt>
    <dgm:pt modelId="{3BCC4F07-1545-4D35-81AB-2420ABEDC885}" type="pres">
      <dgm:prSet presAssocID="{1EDB0F09-E4A0-40C9-BB8C-1C24921AC5CB}" presName="sibTrans" presStyleCnt="0"/>
      <dgm:spPr/>
    </dgm:pt>
    <dgm:pt modelId="{ADD78592-7426-4731-B243-4708A07294BB}" type="pres">
      <dgm:prSet presAssocID="{B8CCAE77-8AE6-41F2-94C2-36631D2B4410}" presName="composite" presStyleCnt="0"/>
      <dgm:spPr/>
    </dgm:pt>
    <dgm:pt modelId="{809DD97D-2561-49D9-9631-CB5D947C1884}" type="pres">
      <dgm:prSet presAssocID="{B8CCAE77-8AE6-41F2-94C2-36631D2B4410}" presName="rect1" presStyleLbl="trAlignAcc1" presStyleIdx="2" presStyleCnt="3">
        <dgm:presLayoutVars>
          <dgm:bulletEnabled val="1"/>
        </dgm:presLayoutVars>
      </dgm:prSet>
      <dgm:spPr/>
    </dgm:pt>
    <dgm:pt modelId="{1C8664DC-8268-4F9C-8432-813AC7BF98ED}" type="pres">
      <dgm:prSet presAssocID="{B8CCAE77-8AE6-41F2-94C2-36631D2B4410}" presName="rect2"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le profile with solid fill"/>
        </a:ext>
      </dgm:extLst>
    </dgm:pt>
  </dgm:ptLst>
  <dgm:cxnLst>
    <dgm:cxn modelId="{F3E1E902-BA48-4EB8-BCCD-EEF532F3505B}" type="presOf" srcId="{C28871CF-F651-4A1F-86D3-7D8D47995A76}" destId="{16A41B31-12EE-44EA-A3C7-CEC5544A91D6}" srcOrd="0" destOrd="0" presId="urn:microsoft.com/office/officeart/2008/layout/PictureStrips"/>
    <dgm:cxn modelId="{816DF633-48B7-4F5F-8908-1C8CB0F7F858}" srcId="{A628C09E-4518-4CDF-911C-1E05DF953BEE}" destId="{B8CCAE77-8AE6-41F2-94C2-36631D2B4410}" srcOrd="2" destOrd="0" parTransId="{A965C729-9776-4E69-9DC3-027D70C1C3DB}" sibTransId="{3FA5B8B1-047D-4863-92BC-E9EEFAA3C5A2}"/>
    <dgm:cxn modelId="{131EE15E-34EF-48F6-A93D-83C441470468}" srcId="{A628C09E-4518-4CDF-911C-1E05DF953BEE}" destId="{C28871CF-F651-4A1F-86D3-7D8D47995A76}" srcOrd="1" destOrd="0" parTransId="{038D34AE-AAA6-4822-81D8-A30250159398}" sibTransId="{1EDB0F09-E4A0-40C9-BB8C-1C24921AC5CB}"/>
    <dgm:cxn modelId="{F7102364-4752-41AF-98C1-959F2BCA5E8F}" type="presOf" srcId="{B8CCAE77-8AE6-41F2-94C2-36631D2B4410}" destId="{809DD97D-2561-49D9-9631-CB5D947C1884}" srcOrd="0" destOrd="0" presId="urn:microsoft.com/office/officeart/2008/layout/PictureStrips"/>
    <dgm:cxn modelId="{57598569-630C-4600-AABD-88D44B83937A}" srcId="{A628C09E-4518-4CDF-911C-1E05DF953BEE}" destId="{632DAD8C-3F73-4A44-A13C-BB706B555165}" srcOrd="0" destOrd="0" parTransId="{F3113F0F-48F8-400A-9322-E690AFC9A73D}" sibTransId="{8B3F1A51-BF25-4861-BEE9-182FEE196612}"/>
    <dgm:cxn modelId="{C6B903BE-5BF5-49F1-899A-82697E444CA9}" type="presOf" srcId="{632DAD8C-3F73-4A44-A13C-BB706B555165}" destId="{1C616F24-86B6-4EA8-AFB7-55DCF2B2879A}" srcOrd="0" destOrd="0" presId="urn:microsoft.com/office/officeart/2008/layout/PictureStrips"/>
    <dgm:cxn modelId="{3855E5D0-5F41-43F5-853A-62BE6F2A7A2D}" type="presOf" srcId="{A628C09E-4518-4CDF-911C-1E05DF953BEE}" destId="{D6249FF1-A16C-416F-9E04-B47A4C729FC2}" srcOrd="0" destOrd="0" presId="urn:microsoft.com/office/officeart/2008/layout/PictureStrips"/>
    <dgm:cxn modelId="{3325559A-A5E4-45FE-8784-8876129E09FA}" type="presParOf" srcId="{D6249FF1-A16C-416F-9E04-B47A4C729FC2}" destId="{E9300511-3E6F-4B11-B37C-4A5D646BC12C}" srcOrd="0" destOrd="0" presId="urn:microsoft.com/office/officeart/2008/layout/PictureStrips"/>
    <dgm:cxn modelId="{51E79B82-50FF-408D-BB9E-1B1774E38221}" type="presParOf" srcId="{E9300511-3E6F-4B11-B37C-4A5D646BC12C}" destId="{1C616F24-86B6-4EA8-AFB7-55DCF2B2879A}" srcOrd="0" destOrd="0" presId="urn:microsoft.com/office/officeart/2008/layout/PictureStrips"/>
    <dgm:cxn modelId="{757E4CC3-086C-4D6E-B0A8-A528E269C8FA}" type="presParOf" srcId="{E9300511-3E6F-4B11-B37C-4A5D646BC12C}" destId="{E09BE67E-CDC2-4A1B-B2A5-8E19956457B5}" srcOrd="1" destOrd="0" presId="urn:microsoft.com/office/officeart/2008/layout/PictureStrips"/>
    <dgm:cxn modelId="{7CD41A36-660B-46C0-B556-7A45840DE4A9}" type="presParOf" srcId="{D6249FF1-A16C-416F-9E04-B47A4C729FC2}" destId="{173973D0-69A8-4D99-B6C8-712D12278D9B}" srcOrd="1" destOrd="0" presId="urn:microsoft.com/office/officeart/2008/layout/PictureStrips"/>
    <dgm:cxn modelId="{C39E3C0C-41B1-4EE8-A17D-85FBE6FA5876}" type="presParOf" srcId="{D6249FF1-A16C-416F-9E04-B47A4C729FC2}" destId="{0D714B0D-031F-41F1-9D7C-ED03B6B9493C}" srcOrd="2" destOrd="0" presId="urn:microsoft.com/office/officeart/2008/layout/PictureStrips"/>
    <dgm:cxn modelId="{9092AC18-3B92-4A92-97CA-DD3EB0F1F61B}" type="presParOf" srcId="{0D714B0D-031F-41F1-9D7C-ED03B6B9493C}" destId="{16A41B31-12EE-44EA-A3C7-CEC5544A91D6}" srcOrd="0" destOrd="0" presId="urn:microsoft.com/office/officeart/2008/layout/PictureStrips"/>
    <dgm:cxn modelId="{393ABA30-35A8-4A02-980E-5C4A33F230D4}" type="presParOf" srcId="{0D714B0D-031F-41F1-9D7C-ED03B6B9493C}" destId="{5D50477C-1CFA-455A-B479-1F372DEB2FFE}" srcOrd="1" destOrd="0" presId="urn:microsoft.com/office/officeart/2008/layout/PictureStrips"/>
    <dgm:cxn modelId="{0F29A006-A76C-4327-82D0-AAF122FFCCAB}" type="presParOf" srcId="{D6249FF1-A16C-416F-9E04-B47A4C729FC2}" destId="{3BCC4F07-1545-4D35-81AB-2420ABEDC885}" srcOrd="3" destOrd="0" presId="urn:microsoft.com/office/officeart/2008/layout/PictureStrips"/>
    <dgm:cxn modelId="{F238A387-688E-4672-BE1E-44EC3C6494B4}" type="presParOf" srcId="{D6249FF1-A16C-416F-9E04-B47A4C729FC2}" destId="{ADD78592-7426-4731-B243-4708A07294BB}" srcOrd="4" destOrd="0" presId="urn:microsoft.com/office/officeart/2008/layout/PictureStrips"/>
    <dgm:cxn modelId="{62FD5E63-F179-4E31-89C3-50F3611B354E}" type="presParOf" srcId="{ADD78592-7426-4731-B243-4708A07294BB}" destId="{809DD97D-2561-49D9-9631-CB5D947C1884}" srcOrd="0" destOrd="0" presId="urn:microsoft.com/office/officeart/2008/layout/PictureStrips"/>
    <dgm:cxn modelId="{DE4E5C16-5FAD-42C8-BA9E-80348B9BA4F0}" type="presParOf" srcId="{ADD78592-7426-4731-B243-4708A07294BB}" destId="{1C8664DC-8268-4F9C-8432-813AC7BF98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E2D386-6402-4B77-AB73-658542A5129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7F38A18E-4036-4069-B386-F135D34DE20A}">
      <dgm:prSet phldrT="[Text]"/>
      <dgm:spPr/>
      <dgm:t>
        <a:bodyPr/>
        <a:lstStyle/>
        <a:p>
          <a:r>
            <a:rPr lang="en-US"/>
            <a:t>Always having enough help with self-care and everyday activities</a:t>
          </a:r>
        </a:p>
      </dgm:t>
    </dgm:pt>
    <dgm:pt modelId="{CD449789-3150-4B46-9C1C-9B80BD3E2A08}" type="parTrans" cxnId="{5AECB870-EB6D-4915-A4E6-49CA25BBA14E}">
      <dgm:prSet/>
      <dgm:spPr/>
      <dgm:t>
        <a:bodyPr/>
        <a:lstStyle/>
        <a:p>
          <a:endParaRPr lang="en-US"/>
        </a:p>
      </dgm:t>
    </dgm:pt>
    <dgm:pt modelId="{E7AB8D07-1DD5-4689-B80A-7AE729B9E341}" type="sibTrans" cxnId="{5AECB870-EB6D-4915-A4E6-49CA25BBA14E}">
      <dgm:prSet/>
      <dgm:spPr/>
      <dgm:t>
        <a:bodyPr/>
        <a:lstStyle/>
        <a:p>
          <a:endParaRPr lang="en-US"/>
        </a:p>
      </dgm:t>
    </dgm:pt>
    <dgm:pt modelId="{F0937D52-1A98-4B09-B4AF-C5A536B43852}">
      <dgm:prSet phldrT="[Text]"/>
      <dgm:spPr/>
      <dgm:t>
        <a:bodyPr/>
        <a:lstStyle/>
        <a:p>
          <a:r>
            <a:rPr lang="en-US"/>
            <a:t>Satisfaction with staff</a:t>
          </a:r>
        </a:p>
      </dgm:t>
    </dgm:pt>
    <dgm:pt modelId="{197B238A-6FDE-48B4-8EBB-8721A38B3CB0}" type="parTrans" cxnId="{568F01E7-1A72-47A5-B0AD-9B2A065EA3EC}">
      <dgm:prSet/>
      <dgm:spPr/>
      <dgm:t>
        <a:bodyPr/>
        <a:lstStyle/>
        <a:p>
          <a:endParaRPr lang="en-US"/>
        </a:p>
      </dgm:t>
    </dgm:pt>
    <dgm:pt modelId="{CF7BF5A1-5561-45F4-89C4-634812E06A19}" type="sibTrans" cxnId="{568F01E7-1A72-47A5-B0AD-9B2A065EA3EC}">
      <dgm:prSet/>
      <dgm:spPr/>
      <dgm:t>
        <a:bodyPr/>
        <a:lstStyle/>
        <a:p>
          <a:endParaRPr lang="en-US"/>
        </a:p>
      </dgm:t>
    </dgm:pt>
    <dgm:pt modelId="{58087854-C202-48F5-91F7-77E55375B989}">
      <dgm:prSet phldrT="[Text]"/>
      <dgm:spPr/>
      <dgm:t>
        <a:bodyPr/>
        <a:lstStyle/>
        <a:p>
          <a:r>
            <a:rPr lang="en-US"/>
            <a:t>Community inclusion</a:t>
          </a:r>
        </a:p>
      </dgm:t>
    </dgm:pt>
    <dgm:pt modelId="{7E9531CE-AA90-4C3D-AE2C-69012976F7FD}" type="parTrans" cxnId="{7F38E7CB-B97F-45AD-A9B4-0173759F837B}">
      <dgm:prSet/>
      <dgm:spPr/>
      <dgm:t>
        <a:bodyPr/>
        <a:lstStyle/>
        <a:p>
          <a:endParaRPr lang="en-US"/>
        </a:p>
      </dgm:t>
    </dgm:pt>
    <dgm:pt modelId="{428D09E0-7F5B-447B-81D8-8BCC40D1E499}" type="sibTrans" cxnId="{7F38E7CB-B97F-45AD-A9B4-0173759F837B}">
      <dgm:prSet/>
      <dgm:spPr/>
      <dgm:t>
        <a:bodyPr/>
        <a:lstStyle/>
        <a:p>
          <a:endParaRPr lang="en-US"/>
        </a:p>
      </dgm:t>
    </dgm:pt>
    <dgm:pt modelId="{859E6E08-55DC-4138-A0A2-B7C15CA618DD}">
      <dgm:prSet phldrT="[Text]"/>
      <dgm:spPr/>
      <dgm:t>
        <a:bodyPr/>
        <a:lstStyle/>
        <a:p>
          <a:r>
            <a:rPr lang="en-US"/>
            <a:t>Transportation</a:t>
          </a:r>
        </a:p>
      </dgm:t>
    </dgm:pt>
    <dgm:pt modelId="{564ADF31-3FD0-41F9-9E19-72EE51912254}" type="parTrans" cxnId="{46294FBC-D727-4DCA-BC8B-7B2C7288D382}">
      <dgm:prSet/>
      <dgm:spPr/>
      <dgm:t>
        <a:bodyPr/>
        <a:lstStyle/>
        <a:p>
          <a:endParaRPr lang="en-US"/>
        </a:p>
      </dgm:t>
    </dgm:pt>
    <dgm:pt modelId="{0F5E507A-8678-4450-84BD-52EE9D45D6CD}" type="sibTrans" cxnId="{46294FBC-D727-4DCA-BC8B-7B2C7288D382}">
      <dgm:prSet/>
      <dgm:spPr/>
      <dgm:t>
        <a:bodyPr/>
        <a:lstStyle/>
        <a:p>
          <a:endParaRPr lang="en-US"/>
        </a:p>
      </dgm:t>
    </dgm:pt>
    <dgm:pt modelId="{96DB1ACC-85E9-42FB-B7AE-BB0EE86D2E00}" type="pres">
      <dgm:prSet presAssocID="{35E2D386-6402-4B77-AB73-658542A51291}" presName="Name0" presStyleCnt="0">
        <dgm:presLayoutVars>
          <dgm:dir/>
          <dgm:resizeHandles val="exact"/>
        </dgm:presLayoutVars>
      </dgm:prSet>
      <dgm:spPr/>
    </dgm:pt>
    <dgm:pt modelId="{E4B089E2-1A70-4790-844F-52A108DD084C}" type="pres">
      <dgm:prSet presAssocID="{7F38A18E-4036-4069-B386-F135D34DE20A}" presName="composite" presStyleCnt="0"/>
      <dgm:spPr/>
    </dgm:pt>
    <dgm:pt modelId="{94E76F71-5493-46C4-A59E-6C853C0208FB}" type="pres">
      <dgm:prSet presAssocID="{7F38A18E-4036-4069-B386-F135D34DE20A}" presName="rect1" presStyleLbl="trAlignAcc1" presStyleIdx="0" presStyleCnt="4">
        <dgm:presLayoutVars>
          <dgm:bulletEnabled val="1"/>
        </dgm:presLayoutVars>
      </dgm:prSet>
      <dgm:spPr/>
    </dgm:pt>
    <dgm:pt modelId="{0D8DAE8F-2236-4C15-B1B5-D7633E70640C}" type="pres">
      <dgm:prSet presAssocID="{7F38A18E-4036-4069-B386-F135D34DE20A}" presName="rect2"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oap outline"/>
        </a:ext>
      </dgm:extLst>
    </dgm:pt>
    <dgm:pt modelId="{C497B6A4-79C8-4125-99DB-93F6D0126262}" type="pres">
      <dgm:prSet presAssocID="{E7AB8D07-1DD5-4689-B80A-7AE729B9E341}" presName="sibTrans" presStyleCnt="0"/>
      <dgm:spPr/>
    </dgm:pt>
    <dgm:pt modelId="{76C26A42-9F2E-4560-A6D5-2D0470933E10}" type="pres">
      <dgm:prSet presAssocID="{F0937D52-1A98-4B09-B4AF-C5A536B43852}" presName="composite" presStyleCnt="0"/>
      <dgm:spPr/>
    </dgm:pt>
    <dgm:pt modelId="{9CAADA17-38DD-4475-84F2-C632CCAD469C}" type="pres">
      <dgm:prSet presAssocID="{F0937D52-1A98-4B09-B4AF-C5A536B43852}" presName="rect1" presStyleLbl="trAlignAcc1" presStyleIdx="1" presStyleCnt="4">
        <dgm:presLayoutVars>
          <dgm:bulletEnabled val="1"/>
        </dgm:presLayoutVars>
      </dgm:prSet>
      <dgm:spPr/>
    </dgm:pt>
    <dgm:pt modelId="{C397C98C-B7A4-481F-A674-4F1298F5E3B9}" type="pres">
      <dgm:prSet presAssocID="{F0937D52-1A98-4B09-B4AF-C5A536B43852}" presName="rect2"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rinning face outline outline"/>
        </a:ext>
      </dgm:extLst>
    </dgm:pt>
    <dgm:pt modelId="{D65F7181-2D0D-41D9-A4AE-F6ADF0903B58}" type="pres">
      <dgm:prSet presAssocID="{CF7BF5A1-5561-45F4-89C4-634812E06A19}" presName="sibTrans" presStyleCnt="0"/>
      <dgm:spPr/>
    </dgm:pt>
    <dgm:pt modelId="{89DEBAEF-B358-4179-AEF9-F5336A2ECB32}" type="pres">
      <dgm:prSet presAssocID="{58087854-C202-48F5-91F7-77E55375B989}" presName="composite" presStyleCnt="0"/>
      <dgm:spPr/>
    </dgm:pt>
    <dgm:pt modelId="{BC5DF46B-0DD0-4FC6-8A50-F41CB9330C72}" type="pres">
      <dgm:prSet presAssocID="{58087854-C202-48F5-91F7-77E55375B989}" presName="rect1" presStyleLbl="trAlignAcc1" presStyleIdx="2" presStyleCnt="4">
        <dgm:presLayoutVars>
          <dgm:bulletEnabled val="1"/>
        </dgm:presLayoutVars>
      </dgm:prSet>
      <dgm:spPr/>
    </dgm:pt>
    <dgm:pt modelId="{CEAF8235-B36C-478A-91BC-55AF6667EEDA}" type="pres">
      <dgm:prSet presAssocID="{58087854-C202-48F5-91F7-77E55375B989}" presName="rect2"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spiration outline"/>
        </a:ext>
      </dgm:extLst>
    </dgm:pt>
    <dgm:pt modelId="{ACDCBA23-CAF5-4C4C-BDB5-BC7874E428EE}" type="pres">
      <dgm:prSet presAssocID="{428D09E0-7F5B-447B-81D8-8BCC40D1E499}" presName="sibTrans" presStyleCnt="0"/>
      <dgm:spPr/>
    </dgm:pt>
    <dgm:pt modelId="{60E2BA82-FA7D-407E-9FC4-06093E2EA7BF}" type="pres">
      <dgm:prSet presAssocID="{859E6E08-55DC-4138-A0A2-B7C15CA618DD}" presName="composite" presStyleCnt="0"/>
      <dgm:spPr/>
    </dgm:pt>
    <dgm:pt modelId="{DF153909-1809-49D2-B088-943AF40F2609}" type="pres">
      <dgm:prSet presAssocID="{859E6E08-55DC-4138-A0A2-B7C15CA618DD}" presName="rect1" presStyleLbl="trAlignAcc1" presStyleIdx="3" presStyleCnt="4">
        <dgm:presLayoutVars>
          <dgm:bulletEnabled val="1"/>
        </dgm:presLayoutVars>
      </dgm:prSet>
      <dgm:spPr/>
    </dgm:pt>
    <dgm:pt modelId="{D1C35AAD-4D14-4880-AAE1-B7FA5FD2A4FB}" type="pres">
      <dgm:prSet presAssocID="{859E6E08-55DC-4138-A0A2-B7C15CA618DD}" presName="rect2"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ar with solid fill"/>
        </a:ext>
      </dgm:extLst>
    </dgm:pt>
  </dgm:ptLst>
  <dgm:cxnLst>
    <dgm:cxn modelId="{FCE08D1C-78C6-4B43-B5BE-7B8075F9B0F7}" type="presOf" srcId="{35E2D386-6402-4B77-AB73-658542A51291}" destId="{96DB1ACC-85E9-42FB-B7AE-BB0EE86D2E00}" srcOrd="0" destOrd="0" presId="urn:microsoft.com/office/officeart/2008/layout/PictureStrips"/>
    <dgm:cxn modelId="{5AECB870-EB6D-4915-A4E6-49CA25BBA14E}" srcId="{35E2D386-6402-4B77-AB73-658542A51291}" destId="{7F38A18E-4036-4069-B386-F135D34DE20A}" srcOrd="0" destOrd="0" parTransId="{CD449789-3150-4B46-9C1C-9B80BD3E2A08}" sibTransId="{E7AB8D07-1DD5-4689-B80A-7AE729B9E341}"/>
    <dgm:cxn modelId="{7B63C654-0481-4C11-B66F-8AADC0F0D8E4}" type="presOf" srcId="{58087854-C202-48F5-91F7-77E55375B989}" destId="{BC5DF46B-0DD0-4FC6-8A50-F41CB9330C72}" srcOrd="0" destOrd="0" presId="urn:microsoft.com/office/officeart/2008/layout/PictureStrips"/>
    <dgm:cxn modelId="{C3D91A76-EFB2-41EB-B651-E5B0F882C42C}" type="presOf" srcId="{859E6E08-55DC-4138-A0A2-B7C15CA618DD}" destId="{DF153909-1809-49D2-B088-943AF40F2609}" srcOrd="0" destOrd="0" presId="urn:microsoft.com/office/officeart/2008/layout/PictureStrips"/>
    <dgm:cxn modelId="{46294FBC-D727-4DCA-BC8B-7B2C7288D382}" srcId="{35E2D386-6402-4B77-AB73-658542A51291}" destId="{859E6E08-55DC-4138-A0A2-B7C15CA618DD}" srcOrd="3" destOrd="0" parTransId="{564ADF31-3FD0-41F9-9E19-72EE51912254}" sibTransId="{0F5E507A-8678-4450-84BD-52EE9D45D6CD}"/>
    <dgm:cxn modelId="{7F38E7CB-B97F-45AD-A9B4-0173759F837B}" srcId="{35E2D386-6402-4B77-AB73-658542A51291}" destId="{58087854-C202-48F5-91F7-77E55375B989}" srcOrd="2" destOrd="0" parTransId="{7E9531CE-AA90-4C3D-AE2C-69012976F7FD}" sibTransId="{428D09E0-7F5B-447B-81D8-8BCC40D1E499}"/>
    <dgm:cxn modelId="{2531E9D9-CF71-4076-AF7B-3DF7504E2591}" type="presOf" srcId="{F0937D52-1A98-4B09-B4AF-C5A536B43852}" destId="{9CAADA17-38DD-4475-84F2-C632CCAD469C}" srcOrd="0" destOrd="0" presId="urn:microsoft.com/office/officeart/2008/layout/PictureStrips"/>
    <dgm:cxn modelId="{568F01E7-1A72-47A5-B0AD-9B2A065EA3EC}" srcId="{35E2D386-6402-4B77-AB73-658542A51291}" destId="{F0937D52-1A98-4B09-B4AF-C5A536B43852}" srcOrd="1" destOrd="0" parTransId="{197B238A-6FDE-48B4-8EBB-8721A38B3CB0}" sibTransId="{CF7BF5A1-5561-45F4-89C4-634812E06A19}"/>
    <dgm:cxn modelId="{D80B57F0-28BB-4652-80FD-52B96CDE5A13}" type="presOf" srcId="{7F38A18E-4036-4069-B386-F135D34DE20A}" destId="{94E76F71-5493-46C4-A59E-6C853C0208FB}" srcOrd="0" destOrd="0" presId="urn:microsoft.com/office/officeart/2008/layout/PictureStrips"/>
    <dgm:cxn modelId="{F56529E3-06FC-49DF-8237-9E04F6C30199}" type="presParOf" srcId="{96DB1ACC-85E9-42FB-B7AE-BB0EE86D2E00}" destId="{E4B089E2-1A70-4790-844F-52A108DD084C}" srcOrd="0" destOrd="0" presId="urn:microsoft.com/office/officeart/2008/layout/PictureStrips"/>
    <dgm:cxn modelId="{C71C3DDD-867F-490D-B399-9C07F1B8486F}" type="presParOf" srcId="{E4B089E2-1A70-4790-844F-52A108DD084C}" destId="{94E76F71-5493-46C4-A59E-6C853C0208FB}" srcOrd="0" destOrd="0" presId="urn:microsoft.com/office/officeart/2008/layout/PictureStrips"/>
    <dgm:cxn modelId="{8CEC504F-F7DE-4027-9859-86F6EC4D003C}" type="presParOf" srcId="{E4B089E2-1A70-4790-844F-52A108DD084C}" destId="{0D8DAE8F-2236-4C15-B1B5-D7633E70640C}" srcOrd="1" destOrd="0" presId="urn:microsoft.com/office/officeart/2008/layout/PictureStrips"/>
    <dgm:cxn modelId="{D613497E-D2EE-42DB-A08E-45A9770F9404}" type="presParOf" srcId="{96DB1ACC-85E9-42FB-B7AE-BB0EE86D2E00}" destId="{C497B6A4-79C8-4125-99DB-93F6D0126262}" srcOrd="1" destOrd="0" presId="urn:microsoft.com/office/officeart/2008/layout/PictureStrips"/>
    <dgm:cxn modelId="{94125E53-2DC6-4EA4-817C-BE01F5530C01}" type="presParOf" srcId="{96DB1ACC-85E9-42FB-B7AE-BB0EE86D2E00}" destId="{76C26A42-9F2E-4560-A6D5-2D0470933E10}" srcOrd="2" destOrd="0" presId="urn:microsoft.com/office/officeart/2008/layout/PictureStrips"/>
    <dgm:cxn modelId="{13B8D741-F7A6-4A57-A14C-A75EF8512272}" type="presParOf" srcId="{76C26A42-9F2E-4560-A6D5-2D0470933E10}" destId="{9CAADA17-38DD-4475-84F2-C632CCAD469C}" srcOrd="0" destOrd="0" presId="urn:microsoft.com/office/officeart/2008/layout/PictureStrips"/>
    <dgm:cxn modelId="{A9B68212-B1EE-4627-B92C-173AE39EA185}" type="presParOf" srcId="{76C26A42-9F2E-4560-A6D5-2D0470933E10}" destId="{C397C98C-B7A4-481F-A674-4F1298F5E3B9}" srcOrd="1" destOrd="0" presId="urn:microsoft.com/office/officeart/2008/layout/PictureStrips"/>
    <dgm:cxn modelId="{BBBC3CF0-C938-4B4F-AC1B-45E1445A36ED}" type="presParOf" srcId="{96DB1ACC-85E9-42FB-B7AE-BB0EE86D2E00}" destId="{D65F7181-2D0D-41D9-A4AE-F6ADF0903B58}" srcOrd="3" destOrd="0" presId="urn:microsoft.com/office/officeart/2008/layout/PictureStrips"/>
    <dgm:cxn modelId="{073C5E5C-6C91-4863-80DB-E643EE768AA6}" type="presParOf" srcId="{96DB1ACC-85E9-42FB-B7AE-BB0EE86D2E00}" destId="{89DEBAEF-B358-4179-AEF9-F5336A2ECB32}" srcOrd="4" destOrd="0" presId="urn:microsoft.com/office/officeart/2008/layout/PictureStrips"/>
    <dgm:cxn modelId="{7C8C2287-C259-4128-825A-A90D5B7EB42F}" type="presParOf" srcId="{89DEBAEF-B358-4179-AEF9-F5336A2ECB32}" destId="{BC5DF46B-0DD0-4FC6-8A50-F41CB9330C72}" srcOrd="0" destOrd="0" presId="urn:microsoft.com/office/officeart/2008/layout/PictureStrips"/>
    <dgm:cxn modelId="{66A841CD-4C9F-45BD-B99C-21ACB190B9A4}" type="presParOf" srcId="{89DEBAEF-B358-4179-AEF9-F5336A2ECB32}" destId="{CEAF8235-B36C-478A-91BC-55AF6667EEDA}" srcOrd="1" destOrd="0" presId="urn:microsoft.com/office/officeart/2008/layout/PictureStrips"/>
    <dgm:cxn modelId="{66B30ACB-6F2E-46E7-A722-91F9B5072A27}" type="presParOf" srcId="{96DB1ACC-85E9-42FB-B7AE-BB0EE86D2E00}" destId="{ACDCBA23-CAF5-4C4C-BDB5-BC7874E428EE}" srcOrd="5" destOrd="0" presId="urn:microsoft.com/office/officeart/2008/layout/PictureStrips"/>
    <dgm:cxn modelId="{050BF9D4-BB25-43E8-A910-D06EC572AA6C}" type="presParOf" srcId="{96DB1ACC-85E9-42FB-B7AE-BB0EE86D2E00}" destId="{60E2BA82-FA7D-407E-9FC4-06093E2EA7BF}" srcOrd="6" destOrd="0" presId="urn:microsoft.com/office/officeart/2008/layout/PictureStrips"/>
    <dgm:cxn modelId="{A8FF0C5E-91B0-4C93-B278-65D5A74D97BB}" type="presParOf" srcId="{60E2BA82-FA7D-407E-9FC4-06093E2EA7BF}" destId="{DF153909-1809-49D2-B088-943AF40F2609}" srcOrd="0" destOrd="0" presId="urn:microsoft.com/office/officeart/2008/layout/PictureStrips"/>
    <dgm:cxn modelId="{45B22814-B4F1-448E-BCD7-68617B1FB157}" type="presParOf" srcId="{60E2BA82-FA7D-407E-9FC4-06093E2EA7BF}" destId="{D1C35AAD-4D14-4880-AAE1-B7FA5FD2A4F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6DFDB2-8FE0-453E-9C23-736A03FE067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5B2B910E-A3B0-48F5-8539-438BCEAA5112}">
      <dgm:prSet phldrT="[Text]"/>
      <dgm:spPr/>
      <dgm:t>
        <a:bodyPr/>
        <a:lstStyle/>
        <a:p>
          <a:r>
            <a:rPr lang="en-US" b="0">
              <a:latin typeface="+mn-lt"/>
            </a:rPr>
            <a:t>State Administrators</a:t>
          </a:r>
          <a:endParaRPr lang="en-US"/>
        </a:p>
      </dgm:t>
    </dgm:pt>
    <dgm:pt modelId="{E885265F-0EE9-46AD-B51C-00458F0EB970}" type="parTrans" cxnId="{C65D473D-A819-4961-9305-33EAA2CBE087}">
      <dgm:prSet/>
      <dgm:spPr/>
      <dgm:t>
        <a:bodyPr/>
        <a:lstStyle/>
        <a:p>
          <a:endParaRPr lang="en-US"/>
        </a:p>
      </dgm:t>
    </dgm:pt>
    <dgm:pt modelId="{4704F4EC-8032-465D-B97E-10DB7D947126}" type="sibTrans" cxnId="{C65D473D-A819-4961-9305-33EAA2CBE087}">
      <dgm:prSet/>
      <dgm:spPr/>
      <dgm:t>
        <a:bodyPr/>
        <a:lstStyle/>
        <a:p>
          <a:endParaRPr lang="en-US"/>
        </a:p>
      </dgm:t>
    </dgm:pt>
    <dgm:pt modelId="{03ED4041-2FD8-49B3-88B1-E92342DE5E92}">
      <dgm:prSet phldrT="[Text]"/>
      <dgm:spPr>
        <a:solidFill>
          <a:srgbClr val="284544"/>
        </a:solidFill>
      </dgm:spPr>
      <dgm:t>
        <a:bodyPr/>
        <a:lstStyle/>
        <a:p>
          <a:pPr>
            <a:buFont typeface="Arial" panose="020B0604020202020204" pitchFamily="34" charset="0"/>
            <a:buChar char="•"/>
          </a:pPr>
          <a:r>
            <a:rPr lang="en-US" b="1">
              <a:latin typeface="+mn-lt"/>
            </a:rPr>
            <a:t>Look at where your state is compared to the national norm and other similarly situated states</a:t>
          </a:r>
          <a:endParaRPr lang="en-US" b="1"/>
        </a:p>
      </dgm:t>
    </dgm:pt>
    <dgm:pt modelId="{20E43657-85C4-47B0-B37C-5BF94BF8DA6A}" type="parTrans" cxnId="{04E08911-31E7-4745-8521-82EC67513F57}">
      <dgm:prSet/>
      <dgm:spPr/>
      <dgm:t>
        <a:bodyPr/>
        <a:lstStyle/>
        <a:p>
          <a:endParaRPr lang="en-US"/>
        </a:p>
      </dgm:t>
    </dgm:pt>
    <dgm:pt modelId="{467B12A8-7D18-4139-B440-8C3AFF76D9C6}" type="sibTrans" cxnId="{04E08911-31E7-4745-8521-82EC67513F57}">
      <dgm:prSet/>
      <dgm:spPr/>
      <dgm:t>
        <a:bodyPr/>
        <a:lstStyle/>
        <a:p>
          <a:endParaRPr lang="en-US"/>
        </a:p>
      </dgm:t>
    </dgm:pt>
    <dgm:pt modelId="{6985262D-353D-49DA-8339-371C3B7F253B}">
      <dgm:prSet phldrT="[Text]"/>
      <dgm:spPr>
        <a:solidFill>
          <a:srgbClr val="284544"/>
        </a:solidFill>
      </dgm:spPr>
      <dgm:t>
        <a:bodyPr/>
        <a:lstStyle/>
        <a:p>
          <a:pPr>
            <a:buFont typeface="Arial" panose="020B0604020202020204" pitchFamily="34" charset="0"/>
            <a:buChar char="•"/>
          </a:pPr>
          <a:r>
            <a:rPr lang="en-US" b="1">
              <a:latin typeface="+mn-lt"/>
            </a:rPr>
            <a:t>Have conversations with communities about their experiences and barriers to access</a:t>
          </a:r>
          <a:endParaRPr lang="en-US" b="1"/>
        </a:p>
      </dgm:t>
    </dgm:pt>
    <dgm:pt modelId="{9006301C-1B2B-4074-9E90-A2D08D407E05}" type="parTrans" cxnId="{9431969E-FAB9-4D9A-9E4A-12230599EE39}">
      <dgm:prSet/>
      <dgm:spPr/>
      <dgm:t>
        <a:bodyPr/>
        <a:lstStyle/>
        <a:p>
          <a:endParaRPr lang="en-US"/>
        </a:p>
      </dgm:t>
    </dgm:pt>
    <dgm:pt modelId="{84AA699E-2D28-48B0-9FD2-DAC315493853}" type="sibTrans" cxnId="{9431969E-FAB9-4D9A-9E4A-12230599EE39}">
      <dgm:prSet/>
      <dgm:spPr/>
      <dgm:t>
        <a:bodyPr/>
        <a:lstStyle/>
        <a:p>
          <a:endParaRPr lang="en-US"/>
        </a:p>
      </dgm:t>
    </dgm:pt>
    <dgm:pt modelId="{A5874A56-7B09-42C5-8299-129D1DDBBAFE}">
      <dgm:prSet phldrT="[Text]"/>
      <dgm:spPr>
        <a:solidFill>
          <a:srgbClr val="284544"/>
        </a:solidFill>
      </dgm:spPr>
      <dgm:t>
        <a:bodyPr/>
        <a:lstStyle/>
        <a:p>
          <a:pPr>
            <a:buFont typeface="Arial" panose="020B0604020202020204" pitchFamily="34" charset="0"/>
            <a:buChar char="•"/>
          </a:pPr>
          <a:r>
            <a:rPr lang="en-US" b="1">
              <a:latin typeface="+mn-lt"/>
            </a:rPr>
            <a:t>Have conversations with staff and people being served about their experiences</a:t>
          </a:r>
          <a:endParaRPr lang="en-US" b="1"/>
        </a:p>
      </dgm:t>
    </dgm:pt>
    <dgm:pt modelId="{2E79C671-4E5A-4EE7-9259-3F99345DBEF9}" type="parTrans" cxnId="{4D3B6B25-FD1D-405A-8365-BB93128AF719}">
      <dgm:prSet/>
      <dgm:spPr/>
      <dgm:t>
        <a:bodyPr/>
        <a:lstStyle/>
        <a:p>
          <a:endParaRPr lang="en-US"/>
        </a:p>
      </dgm:t>
    </dgm:pt>
    <dgm:pt modelId="{343F9F17-9129-49E4-A3CC-3F1082CDA5FD}" type="sibTrans" cxnId="{4D3B6B25-FD1D-405A-8365-BB93128AF719}">
      <dgm:prSet/>
      <dgm:spPr/>
      <dgm:t>
        <a:bodyPr/>
        <a:lstStyle/>
        <a:p>
          <a:endParaRPr lang="en-US"/>
        </a:p>
      </dgm:t>
    </dgm:pt>
    <dgm:pt modelId="{2C8EABEE-E49A-48FA-95F5-ACCBD0E76A5A}">
      <dgm:prSet phldrT="[Text]"/>
      <dgm:spPr/>
      <dgm:t>
        <a:bodyPr/>
        <a:lstStyle/>
        <a:p>
          <a:r>
            <a:rPr lang="en-US" b="0">
              <a:latin typeface="+mn-lt"/>
            </a:rPr>
            <a:t>Advocates and Quality Councils</a:t>
          </a:r>
          <a:endParaRPr lang="en-US"/>
        </a:p>
      </dgm:t>
    </dgm:pt>
    <dgm:pt modelId="{0E0D0209-C516-4A41-8803-80983932B1C0}" type="parTrans" cxnId="{7FB5F612-9477-4A41-9B18-409C9B36FA73}">
      <dgm:prSet/>
      <dgm:spPr/>
      <dgm:t>
        <a:bodyPr/>
        <a:lstStyle/>
        <a:p>
          <a:endParaRPr lang="en-US"/>
        </a:p>
      </dgm:t>
    </dgm:pt>
    <dgm:pt modelId="{17E3148D-DA1B-4036-824D-84208169AE04}" type="sibTrans" cxnId="{7FB5F612-9477-4A41-9B18-409C9B36FA73}">
      <dgm:prSet/>
      <dgm:spPr/>
      <dgm:t>
        <a:bodyPr/>
        <a:lstStyle/>
        <a:p>
          <a:endParaRPr lang="en-US"/>
        </a:p>
      </dgm:t>
    </dgm:pt>
    <dgm:pt modelId="{CB29F755-513E-4628-9830-9DEDDFE3C88D}">
      <dgm:prSet phldrT="[Text]"/>
      <dgm:spPr/>
      <dgm:t>
        <a:bodyPr/>
        <a:lstStyle/>
        <a:p>
          <a:r>
            <a:rPr lang="en-US" b="0">
              <a:latin typeface="+mn-lt"/>
            </a:rPr>
            <a:t>Policy makers</a:t>
          </a:r>
          <a:endParaRPr lang="en-US"/>
        </a:p>
      </dgm:t>
    </dgm:pt>
    <dgm:pt modelId="{89C5AC72-0C8E-4CEF-8B8D-E069B0F05708}" type="parTrans" cxnId="{6667F072-A1B5-46D8-AC5E-FC3ED5A7F898}">
      <dgm:prSet/>
      <dgm:spPr/>
      <dgm:t>
        <a:bodyPr/>
        <a:lstStyle/>
        <a:p>
          <a:endParaRPr lang="en-US"/>
        </a:p>
      </dgm:t>
    </dgm:pt>
    <dgm:pt modelId="{E8C1490C-1946-4633-BFF5-72D2D0BCFDD4}" type="sibTrans" cxnId="{6667F072-A1B5-46D8-AC5E-FC3ED5A7F898}">
      <dgm:prSet/>
      <dgm:spPr/>
      <dgm:t>
        <a:bodyPr/>
        <a:lstStyle/>
        <a:p>
          <a:endParaRPr lang="en-US"/>
        </a:p>
      </dgm:t>
    </dgm:pt>
    <dgm:pt modelId="{0FF920AD-06E7-4DB0-AF87-DF0140FE5B9B}">
      <dgm:prSet phldrT="[Text]"/>
      <dgm:spPr>
        <a:solidFill>
          <a:srgbClr val="284544"/>
        </a:solidFill>
      </dgm:spPr>
      <dgm:t>
        <a:bodyPr/>
        <a:lstStyle/>
        <a:p>
          <a:pPr>
            <a:buFont typeface="Arial" panose="020B0604020202020204" pitchFamily="34" charset="0"/>
            <a:buChar char="•"/>
          </a:pPr>
          <a:r>
            <a:rPr lang="en-US" b="1">
              <a:latin typeface="+mn-lt"/>
            </a:rPr>
            <a:t>Look at national and state trends to identify how policies may be impacting outcomes</a:t>
          </a:r>
          <a:endParaRPr lang="en-US" b="1"/>
        </a:p>
      </dgm:t>
    </dgm:pt>
    <dgm:pt modelId="{7E46EF32-EC6F-46E6-85A4-88B34DBD9547}" type="parTrans" cxnId="{3276F801-860D-4ADD-BD86-D62B9950E8A8}">
      <dgm:prSet/>
      <dgm:spPr/>
      <dgm:t>
        <a:bodyPr/>
        <a:lstStyle/>
        <a:p>
          <a:endParaRPr lang="en-US"/>
        </a:p>
      </dgm:t>
    </dgm:pt>
    <dgm:pt modelId="{3EA32C3A-41E8-4CFE-81F2-34FA124505C1}" type="sibTrans" cxnId="{3276F801-860D-4ADD-BD86-D62B9950E8A8}">
      <dgm:prSet/>
      <dgm:spPr/>
      <dgm:t>
        <a:bodyPr/>
        <a:lstStyle/>
        <a:p>
          <a:endParaRPr lang="en-US"/>
        </a:p>
      </dgm:t>
    </dgm:pt>
    <dgm:pt modelId="{5D2A5C93-4B2A-4A1E-A836-8CA9E4EE1BED}">
      <dgm:prSet phldrT="[Text]"/>
      <dgm:spPr/>
      <dgm:t>
        <a:bodyPr/>
        <a:lstStyle/>
        <a:p>
          <a:r>
            <a:rPr lang="en-US" b="0">
              <a:latin typeface="+mn-lt"/>
            </a:rPr>
            <a:t>Providers</a:t>
          </a:r>
          <a:endParaRPr lang="en-US"/>
        </a:p>
      </dgm:t>
    </dgm:pt>
    <dgm:pt modelId="{7B461345-E286-41A5-B1AE-B65CFE32FA90}" type="sibTrans" cxnId="{055BED35-BF58-4C12-A3A7-EBD0FCA51580}">
      <dgm:prSet/>
      <dgm:spPr/>
      <dgm:t>
        <a:bodyPr/>
        <a:lstStyle/>
        <a:p>
          <a:endParaRPr lang="en-US"/>
        </a:p>
      </dgm:t>
    </dgm:pt>
    <dgm:pt modelId="{4E4E0733-3EA0-47EE-8603-FE53A15BBC38}" type="parTrans" cxnId="{055BED35-BF58-4C12-A3A7-EBD0FCA51580}">
      <dgm:prSet/>
      <dgm:spPr/>
      <dgm:t>
        <a:bodyPr/>
        <a:lstStyle/>
        <a:p>
          <a:endParaRPr lang="en-US"/>
        </a:p>
      </dgm:t>
    </dgm:pt>
    <dgm:pt modelId="{DFDEB69F-60A8-430B-B88C-A4C4F0D552AC}">
      <dgm:prSet phldrT="[Text]"/>
      <dgm:spPr>
        <a:solidFill>
          <a:srgbClr val="284544"/>
        </a:solidFill>
      </dgm:spPr>
      <dgm:t>
        <a:bodyPr/>
        <a:lstStyle/>
        <a:p>
          <a:pPr>
            <a:buFont typeface="Arial" panose="020B0604020202020204" pitchFamily="34" charset="0"/>
            <a:buChar char="•"/>
          </a:pPr>
          <a:r>
            <a:rPr lang="en-US" b="1"/>
            <a:t>Use data to inform areas for improvements</a:t>
          </a:r>
        </a:p>
      </dgm:t>
    </dgm:pt>
    <dgm:pt modelId="{6C14BF81-8793-4A6D-ACCD-D824AE6D9D53}" type="parTrans" cxnId="{7ACBACA2-A28F-41D9-8F5A-ACC08880A90F}">
      <dgm:prSet/>
      <dgm:spPr/>
      <dgm:t>
        <a:bodyPr/>
        <a:lstStyle/>
        <a:p>
          <a:endParaRPr lang="en-US"/>
        </a:p>
      </dgm:t>
    </dgm:pt>
    <dgm:pt modelId="{9B22A361-826E-473A-8E25-967E2D4698A8}" type="sibTrans" cxnId="{7ACBACA2-A28F-41D9-8F5A-ACC08880A90F}">
      <dgm:prSet/>
      <dgm:spPr/>
      <dgm:t>
        <a:bodyPr/>
        <a:lstStyle/>
        <a:p>
          <a:endParaRPr lang="en-US"/>
        </a:p>
      </dgm:t>
    </dgm:pt>
    <dgm:pt modelId="{269FA2FD-5B91-47B1-AC61-34130098A6D2}">
      <dgm:prSet phldrT="[Text]"/>
      <dgm:spPr>
        <a:solidFill>
          <a:srgbClr val="284544"/>
        </a:solidFill>
      </dgm:spPr>
      <dgm:t>
        <a:bodyPr/>
        <a:lstStyle/>
        <a:p>
          <a:pPr>
            <a:buFont typeface="Arial" panose="020B0604020202020204" pitchFamily="34" charset="0"/>
            <a:buChar char="•"/>
          </a:pPr>
          <a:r>
            <a:rPr lang="en-US" b="1"/>
            <a:t>Work with community members to develop innovative approaches to improve quality</a:t>
          </a:r>
        </a:p>
      </dgm:t>
    </dgm:pt>
    <dgm:pt modelId="{5A913CF1-4E1E-4DAE-AE95-AAD70314C40D}" type="parTrans" cxnId="{904F44E6-4006-4E11-B83E-A0167A590F04}">
      <dgm:prSet/>
      <dgm:spPr/>
      <dgm:t>
        <a:bodyPr/>
        <a:lstStyle/>
        <a:p>
          <a:endParaRPr lang="en-US"/>
        </a:p>
      </dgm:t>
    </dgm:pt>
    <dgm:pt modelId="{5F8ED5D2-C8EB-4E48-8622-946834C1AC76}" type="sibTrans" cxnId="{904F44E6-4006-4E11-B83E-A0167A590F04}">
      <dgm:prSet/>
      <dgm:spPr/>
      <dgm:t>
        <a:bodyPr/>
        <a:lstStyle/>
        <a:p>
          <a:endParaRPr lang="en-US"/>
        </a:p>
      </dgm:t>
    </dgm:pt>
    <dgm:pt modelId="{4A1885A6-A842-4D21-AFB8-EBA640D2C00D}">
      <dgm:prSet/>
      <dgm:spPr>
        <a:solidFill>
          <a:srgbClr val="284544"/>
        </a:solidFill>
      </dgm:spPr>
      <dgm:t>
        <a:bodyPr/>
        <a:lstStyle/>
        <a:p>
          <a:pPr>
            <a:buFont typeface="Arial" panose="020B0604020202020204" pitchFamily="34" charset="0"/>
            <a:buChar char="•"/>
          </a:pPr>
          <a:r>
            <a:rPr lang="en-US" b="1">
              <a:latin typeface="+mn-lt"/>
            </a:rPr>
            <a:t>Use reports to support conversations with states and policy makers about needed changes</a:t>
          </a:r>
          <a:endParaRPr lang="en-US" b="1"/>
        </a:p>
      </dgm:t>
    </dgm:pt>
    <dgm:pt modelId="{A2278B65-A703-4DD7-B0B8-7FE7D396F93A}" type="sibTrans" cxnId="{B89FED99-73B2-459C-A0A8-1B9D4D3771C8}">
      <dgm:prSet/>
      <dgm:spPr/>
      <dgm:t>
        <a:bodyPr/>
        <a:lstStyle/>
        <a:p>
          <a:endParaRPr lang="en-US"/>
        </a:p>
      </dgm:t>
    </dgm:pt>
    <dgm:pt modelId="{06CFECA0-C997-46EF-9900-DF4D5D4223C4}" type="parTrans" cxnId="{B89FED99-73B2-459C-A0A8-1B9D4D3771C8}">
      <dgm:prSet/>
      <dgm:spPr/>
      <dgm:t>
        <a:bodyPr/>
        <a:lstStyle/>
        <a:p>
          <a:endParaRPr lang="en-US"/>
        </a:p>
      </dgm:t>
    </dgm:pt>
    <dgm:pt modelId="{72EF1F68-45FE-47C9-B824-628DEF819472}">
      <dgm:prSet/>
      <dgm:spPr>
        <a:solidFill>
          <a:srgbClr val="284544"/>
        </a:solidFill>
      </dgm:spPr>
      <dgm:t>
        <a:bodyPr/>
        <a:lstStyle/>
        <a:p>
          <a:r>
            <a:rPr lang="en-US" b="1">
              <a:latin typeface="+mn-lt"/>
            </a:rPr>
            <a:t>Reach out to us with any additional suggestions for how we can look at data</a:t>
          </a:r>
        </a:p>
      </dgm:t>
    </dgm:pt>
    <dgm:pt modelId="{2DB35FCD-00A7-4BAA-8664-E2F45B880B28}" type="sibTrans" cxnId="{86C2F74E-501C-4B13-9584-D0D0F52B29C8}">
      <dgm:prSet/>
      <dgm:spPr/>
      <dgm:t>
        <a:bodyPr/>
        <a:lstStyle/>
        <a:p>
          <a:endParaRPr lang="en-US"/>
        </a:p>
      </dgm:t>
    </dgm:pt>
    <dgm:pt modelId="{EEE86E1A-CEC5-4538-9F14-8765343CEAB0}" type="parTrans" cxnId="{86C2F74E-501C-4B13-9584-D0D0F52B29C8}">
      <dgm:prSet/>
      <dgm:spPr/>
      <dgm:t>
        <a:bodyPr/>
        <a:lstStyle/>
        <a:p>
          <a:endParaRPr lang="en-US"/>
        </a:p>
      </dgm:t>
    </dgm:pt>
    <dgm:pt modelId="{BA252F2E-982E-4131-9FEA-4719E734AB00}" type="pres">
      <dgm:prSet presAssocID="{5A6DFDB2-8FE0-453E-9C23-736A03FE0678}" presName="linearFlow" presStyleCnt="0">
        <dgm:presLayoutVars>
          <dgm:dir/>
          <dgm:animLvl val="lvl"/>
          <dgm:resizeHandles/>
        </dgm:presLayoutVars>
      </dgm:prSet>
      <dgm:spPr/>
    </dgm:pt>
    <dgm:pt modelId="{F7427D47-6F19-4D56-85E2-C61E16B25B62}" type="pres">
      <dgm:prSet presAssocID="{5B2B910E-A3B0-48F5-8539-438BCEAA5112}" presName="compositeNode" presStyleCnt="0">
        <dgm:presLayoutVars>
          <dgm:bulletEnabled val="1"/>
        </dgm:presLayoutVars>
      </dgm:prSet>
      <dgm:spPr/>
    </dgm:pt>
    <dgm:pt modelId="{7D5D71DD-DDE8-4BF4-ABE1-6752EF09FDEC}" type="pres">
      <dgm:prSet presAssocID="{5B2B910E-A3B0-48F5-8539-438BCEAA5112}" presName="imag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lterations &amp; Tailoring with solid fill"/>
        </a:ext>
      </dgm:extLst>
    </dgm:pt>
    <dgm:pt modelId="{419097D2-532F-4F66-A60D-59B28E338FDC}" type="pres">
      <dgm:prSet presAssocID="{5B2B910E-A3B0-48F5-8539-438BCEAA5112}" presName="childNode" presStyleLbl="node1" presStyleIdx="0" presStyleCnt="4">
        <dgm:presLayoutVars>
          <dgm:bulletEnabled val="1"/>
        </dgm:presLayoutVars>
      </dgm:prSet>
      <dgm:spPr/>
    </dgm:pt>
    <dgm:pt modelId="{65F31838-A659-4FE4-86DD-BB40239765BF}" type="pres">
      <dgm:prSet presAssocID="{5B2B910E-A3B0-48F5-8539-438BCEAA5112}" presName="parentNode" presStyleLbl="revTx" presStyleIdx="0" presStyleCnt="4">
        <dgm:presLayoutVars>
          <dgm:chMax val="0"/>
          <dgm:bulletEnabled val="1"/>
        </dgm:presLayoutVars>
      </dgm:prSet>
      <dgm:spPr/>
    </dgm:pt>
    <dgm:pt modelId="{30E15A02-E95C-4A3E-B111-035AAD6B46F9}" type="pres">
      <dgm:prSet presAssocID="{4704F4EC-8032-465D-B97E-10DB7D947126}" presName="sibTrans" presStyleCnt="0"/>
      <dgm:spPr/>
    </dgm:pt>
    <dgm:pt modelId="{B0FF5EA8-7D19-4D70-B0A5-38D5DD20ECB2}" type="pres">
      <dgm:prSet presAssocID="{5D2A5C93-4B2A-4A1E-A836-8CA9E4EE1BED}" presName="compositeNode" presStyleCnt="0">
        <dgm:presLayoutVars>
          <dgm:bulletEnabled val="1"/>
        </dgm:presLayoutVars>
      </dgm:prSet>
      <dgm:spPr/>
    </dgm:pt>
    <dgm:pt modelId="{07EBEBE8-BDAD-41A4-B794-386D913B00F9}" type="pres">
      <dgm:prSet presAssocID="{5D2A5C93-4B2A-4A1E-A836-8CA9E4EE1BED}" presName="image" presStyleLbl="f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9539A9F2-8053-4111-A5DD-262F378D1484}" type="pres">
      <dgm:prSet presAssocID="{5D2A5C93-4B2A-4A1E-A836-8CA9E4EE1BED}" presName="childNode" presStyleLbl="node1" presStyleIdx="1" presStyleCnt="4">
        <dgm:presLayoutVars>
          <dgm:bulletEnabled val="1"/>
        </dgm:presLayoutVars>
      </dgm:prSet>
      <dgm:spPr/>
    </dgm:pt>
    <dgm:pt modelId="{8D532635-3D09-4893-9915-087090315702}" type="pres">
      <dgm:prSet presAssocID="{5D2A5C93-4B2A-4A1E-A836-8CA9E4EE1BED}" presName="parentNode" presStyleLbl="revTx" presStyleIdx="1" presStyleCnt="4">
        <dgm:presLayoutVars>
          <dgm:chMax val="0"/>
          <dgm:bulletEnabled val="1"/>
        </dgm:presLayoutVars>
      </dgm:prSet>
      <dgm:spPr/>
    </dgm:pt>
    <dgm:pt modelId="{820EEB21-2C9E-4E56-84AB-2291896BE1E6}" type="pres">
      <dgm:prSet presAssocID="{7B461345-E286-41A5-B1AE-B65CFE32FA90}" presName="sibTrans" presStyleCnt="0"/>
      <dgm:spPr/>
    </dgm:pt>
    <dgm:pt modelId="{823C89DA-7B99-4A8F-AAD9-1F876D6F9902}" type="pres">
      <dgm:prSet presAssocID="{2C8EABEE-E49A-48FA-95F5-ACCBD0E76A5A}" presName="compositeNode" presStyleCnt="0">
        <dgm:presLayoutVars>
          <dgm:bulletEnabled val="1"/>
        </dgm:presLayoutVars>
      </dgm:prSet>
      <dgm:spPr/>
    </dgm:pt>
    <dgm:pt modelId="{0E840C7B-F6D4-4363-B3D9-342BC6146DBD}" type="pres">
      <dgm:prSet presAssocID="{2C8EABEE-E49A-48FA-95F5-ACCBD0E76A5A}" presName="imag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Teacher outline"/>
        </a:ext>
      </dgm:extLst>
    </dgm:pt>
    <dgm:pt modelId="{CDDBBBCF-4480-4181-B3AF-0E60BCD4C41B}" type="pres">
      <dgm:prSet presAssocID="{2C8EABEE-E49A-48FA-95F5-ACCBD0E76A5A}" presName="childNode" presStyleLbl="node1" presStyleIdx="2" presStyleCnt="4">
        <dgm:presLayoutVars>
          <dgm:bulletEnabled val="1"/>
        </dgm:presLayoutVars>
      </dgm:prSet>
      <dgm:spPr/>
    </dgm:pt>
    <dgm:pt modelId="{EDD6D5AD-DF55-4640-9E7D-581B8E34F9DD}" type="pres">
      <dgm:prSet presAssocID="{2C8EABEE-E49A-48FA-95F5-ACCBD0E76A5A}" presName="parentNode" presStyleLbl="revTx" presStyleIdx="2" presStyleCnt="4">
        <dgm:presLayoutVars>
          <dgm:chMax val="0"/>
          <dgm:bulletEnabled val="1"/>
        </dgm:presLayoutVars>
      </dgm:prSet>
      <dgm:spPr/>
    </dgm:pt>
    <dgm:pt modelId="{71FB687D-5815-4569-9179-7B1B485F2FF7}" type="pres">
      <dgm:prSet presAssocID="{17E3148D-DA1B-4036-824D-84208169AE04}" presName="sibTrans" presStyleCnt="0"/>
      <dgm:spPr/>
    </dgm:pt>
    <dgm:pt modelId="{FEF605B0-CE4D-4C35-9AA2-875FFBA39E7D}" type="pres">
      <dgm:prSet presAssocID="{CB29F755-513E-4628-9830-9DEDDFE3C88D}" presName="compositeNode" presStyleCnt="0">
        <dgm:presLayoutVars>
          <dgm:bulletEnabled val="1"/>
        </dgm:presLayoutVars>
      </dgm:prSet>
      <dgm:spPr/>
    </dgm:pt>
    <dgm:pt modelId="{EA54E822-07FD-4836-8A55-95698D34F0D2}" type="pres">
      <dgm:prSet presAssocID="{CB29F755-513E-4628-9830-9DEDDFE3C88D}" presName="imag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cales of justice with solid fill"/>
        </a:ext>
      </dgm:extLst>
    </dgm:pt>
    <dgm:pt modelId="{262B42C0-DCF8-4BE7-8F90-F6F55BA9A9C5}" type="pres">
      <dgm:prSet presAssocID="{CB29F755-513E-4628-9830-9DEDDFE3C88D}" presName="childNode" presStyleLbl="node1" presStyleIdx="3" presStyleCnt="4">
        <dgm:presLayoutVars>
          <dgm:bulletEnabled val="1"/>
        </dgm:presLayoutVars>
      </dgm:prSet>
      <dgm:spPr/>
    </dgm:pt>
    <dgm:pt modelId="{8EBF5B80-0EF2-4F49-9467-491D089617AB}" type="pres">
      <dgm:prSet presAssocID="{CB29F755-513E-4628-9830-9DEDDFE3C88D}" presName="parentNode" presStyleLbl="revTx" presStyleIdx="3" presStyleCnt="4">
        <dgm:presLayoutVars>
          <dgm:chMax val="0"/>
          <dgm:bulletEnabled val="1"/>
        </dgm:presLayoutVars>
      </dgm:prSet>
      <dgm:spPr/>
    </dgm:pt>
  </dgm:ptLst>
  <dgm:cxnLst>
    <dgm:cxn modelId="{3276F801-860D-4ADD-BD86-D62B9950E8A8}" srcId="{CB29F755-513E-4628-9830-9DEDDFE3C88D}" destId="{0FF920AD-06E7-4DB0-AF87-DF0140FE5B9B}" srcOrd="0" destOrd="0" parTransId="{7E46EF32-EC6F-46E6-85A4-88B34DBD9547}" sibTransId="{3EA32C3A-41E8-4CFE-81F2-34FA124505C1}"/>
    <dgm:cxn modelId="{BCC9320E-6794-4F3C-A509-E52798AC72AB}" type="presOf" srcId="{5A6DFDB2-8FE0-453E-9C23-736A03FE0678}" destId="{BA252F2E-982E-4131-9FEA-4719E734AB00}" srcOrd="0" destOrd="0" presId="urn:microsoft.com/office/officeart/2005/8/layout/hList2"/>
    <dgm:cxn modelId="{04E08911-31E7-4745-8521-82EC67513F57}" srcId="{5B2B910E-A3B0-48F5-8539-438BCEAA5112}" destId="{03ED4041-2FD8-49B3-88B1-E92342DE5E92}" srcOrd="0" destOrd="0" parTransId="{20E43657-85C4-47B0-B37C-5BF94BF8DA6A}" sibTransId="{467B12A8-7D18-4139-B440-8C3AFF76D9C6}"/>
    <dgm:cxn modelId="{7FB5F612-9477-4A41-9B18-409C9B36FA73}" srcId="{5A6DFDB2-8FE0-453E-9C23-736A03FE0678}" destId="{2C8EABEE-E49A-48FA-95F5-ACCBD0E76A5A}" srcOrd="2" destOrd="0" parTransId="{0E0D0209-C516-4A41-8803-80983932B1C0}" sibTransId="{17E3148D-DA1B-4036-824D-84208169AE04}"/>
    <dgm:cxn modelId="{4D3B6B25-FD1D-405A-8365-BB93128AF719}" srcId="{5D2A5C93-4B2A-4A1E-A836-8CA9E4EE1BED}" destId="{A5874A56-7B09-42C5-8299-129D1DDBBAFE}" srcOrd="0" destOrd="0" parTransId="{2E79C671-4E5A-4EE7-9259-3F99345DBEF9}" sibTransId="{343F9F17-9129-49E4-A3CC-3F1082CDA5FD}"/>
    <dgm:cxn modelId="{055BED35-BF58-4C12-A3A7-EBD0FCA51580}" srcId="{5A6DFDB2-8FE0-453E-9C23-736A03FE0678}" destId="{5D2A5C93-4B2A-4A1E-A836-8CA9E4EE1BED}" srcOrd="1" destOrd="0" parTransId="{4E4E0733-3EA0-47EE-8603-FE53A15BBC38}" sibTransId="{7B461345-E286-41A5-B1AE-B65CFE32FA90}"/>
    <dgm:cxn modelId="{C65D473D-A819-4961-9305-33EAA2CBE087}" srcId="{5A6DFDB2-8FE0-453E-9C23-736A03FE0678}" destId="{5B2B910E-A3B0-48F5-8539-438BCEAA5112}" srcOrd="0" destOrd="0" parTransId="{E885265F-0EE9-46AD-B51C-00458F0EB970}" sibTransId="{4704F4EC-8032-465D-B97E-10DB7D947126}"/>
    <dgm:cxn modelId="{275C1B42-448C-4D68-BF14-4733D5C0D0E8}" type="presOf" srcId="{2C8EABEE-E49A-48FA-95F5-ACCBD0E76A5A}" destId="{EDD6D5AD-DF55-4640-9E7D-581B8E34F9DD}" srcOrd="0" destOrd="0" presId="urn:microsoft.com/office/officeart/2005/8/layout/hList2"/>
    <dgm:cxn modelId="{86C2F74E-501C-4B13-9584-D0D0F52B29C8}" srcId="{2C8EABEE-E49A-48FA-95F5-ACCBD0E76A5A}" destId="{72EF1F68-45FE-47C9-B824-628DEF819472}" srcOrd="1" destOrd="0" parTransId="{EEE86E1A-CEC5-4538-9F14-8765343CEAB0}" sibTransId="{2DB35FCD-00A7-4BAA-8664-E2F45B880B28}"/>
    <dgm:cxn modelId="{C01C136F-82AC-4184-BD23-4515E4AF912D}" type="presOf" srcId="{5B2B910E-A3B0-48F5-8539-438BCEAA5112}" destId="{65F31838-A659-4FE4-86DD-BB40239765BF}" srcOrd="0" destOrd="0" presId="urn:microsoft.com/office/officeart/2005/8/layout/hList2"/>
    <dgm:cxn modelId="{B7D07671-0C4A-4712-8B56-0028A1B839E6}" type="presOf" srcId="{A5874A56-7B09-42C5-8299-129D1DDBBAFE}" destId="{9539A9F2-8053-4111-A5DD-262F378D1484}" srcOrd="0" destOrd="0" presId="urn:microsoft.com/office/officeart/2005/8/layout/hList2"/>
    <dgm:cxn modelId="{6667F072-A1B5-46D8-AC5E-FC3ED5A7F898}" srcId="{5A6DFDB2-8FE0-453E-9C23-736A03FE0678}" destId="{CB29F755-513E-4628-9830-9DEDDFE3C88D}" srcOrd="3" destOrd="0" parTransId="{89C5AC72-0C8E-4CEF-8B8D-E069B0F05708}" sibTransId="{E8C1490C-1946-4633-BFF5-72D2D0BCFDD4}"/>
    <dgm:cxn modelId="{26C54275-778B-4AB3-85BB-5E83C4C3E562}" type="presOf" srcId="{6985262D-353D-49DA-8339-371C3B7F253B}" destId="{419097D2-532F-4F66-A60D-59B28E338FDC}" srcOrd="0" destOrd="1" presId="urn:microsoft.com/office/officeart/2005/8/layout/hList2"/>
    <dgm:cxn modelId="{BA51FE7C-1568-423A-B3DD-11D9FA646649}" type="presOf" srcId="{03ED4041-2FD8-49B3-88B1-E92342DE5E92}" destId="{419097D2-532F-4F66-A60D-59B28E338FDC}" srcOrd="0" destOrd="0" presId="urn:microsoft.com/office/officeart/2005/8/layout/hList2"/>
    <dgm:cxn modelId="{5F6DDF8A-10A5-41EE-87FE-5323B08A0098}" type="presOf" srcId="{0FF920AD-06E7-4DB0-AF87-DF0140FE5B9B}" destId="{262B42C0-DCF8-4BE7-8F90-F6F55BA9A9C5}" srcOrd="0" destOrd="0" presId="urn:microsoft.com/office/officeart/2005/8/layout/hList2"/>
    <dgm:cxn modelId="{B89FED99-73B2-459C-A0A8-1B9D4D3771C8}" srcId="{2C8EABEE-E49A-48FA-95F5-ACCBD0E76A5A}" destId="{4A1885A6-A842-4D21-AFB8-EBA640D2C00D}" srcOrd="0" destOrd="0" parTransId="{06CFECA0-C997-46EF-9900-DF4D5D4223C4}" sibTransId="{A2278B65-A703-4DD7-B0B8-7FE7D396F93A}"/>
    <dgm:cxn modelId="{1E4F5E9C-CE1B-471A-8CC5-0A7B3790F960}" type="presOf" srcId="{CB29F755-513E-4628-9830-9DEDDFE3C88D}" destId="{8EBF5B80-0EF2-4F49-9467-491D089617AB}" srcOrd="0" destOrd="0" presId="urn:microsoft.com/office/officeart/2005/8/layout/hList2"/>
    <dgm:cxn modelId="{0B7A099D-8DBD-4089-A195-ADBD689E808A}" type="presOf" srcId="{269FA2FD-5B91-47B1-AC61-34130098A6D2}" destId="{262B42C0-DCF8-4BE7-8F90-F6F55BA9A9C5}" srcOrd="0" destOrd="1" presId="urn:microsoft.com/office/officeart/2005/8/layout/hList2"/>
    <dgm:cxn modelId="{9431969E-FAB9-4D9A-9E4A-12230599EE39}" srcId="{5B2B910E-A3B0-48F5-8539-438BCEAA5112}" destId="{6985262D-353D-49DA-8339-371C3B7F253B}" srcOrd="1" destOrd="0" parTransId="{9006301C-1B2B-4074-9E90-A2D08D407E05}" sibTransId="{84AA699E-2D28-48B0-9FD2-DAC315493853}"/>
    <dgm:cxn modelId="{7ACBACA2-A28F-41D9-8F5A-ACC08880A90F}" srcId="{5D2A5C93-4B2A-4A1E-A836-8CA9E4EE1BED}" destId="{DFDEB69F-60A8-430B-B88C-A4C4F0D552AC}" srcOrd="1" destOrd="0" parTransId="{6C14BF81-8793-4A6D-ACCD-D824AE6D9D53}" sibTransId="{9B22A361-826E-473A-8E25-967E2D4698A8}"/>
    <dgm:cxn modelId="{7C1C9CA8-E0C3-476C-8C72-344C4AA71CF6}" type="presOf" srcId="{4A1885A6-A842-4D21-AFB8-EBA640D2C00D}" destId="{CDDBBBCF-4480-4181-B3AF-0E60BCD4C41B}" srcOrd="0" destOrd="0" presId="urn:microsoft.com/office/officeart/2005/8/layout/hList2"/>
    <dgm:cxn modelId="{F59236B7-1C2C-4138-9CFE-FBAAE8C9D498}" type="presOf" srcId="{DFDEB69F-60A8-430B-B88C-A4C4F0D552AC}" destId="{9539A9F2-8053-4111-A5DD-262F378D1484}" srcOrd="0" destOrd="1" presId="urn:microsoft.com/office/officeart/2005/8/layout/hList2"/>
    <dgm:cxn modelId="{D2FBB4C3-26FC-4763-ADEA-0A3BBFC4F0FD}" type="presOf" srcId="{72EF1F68-45FE-47C9-B824-628DEF819472}" destId="{CDDBBBCF-4480-4181-B3AF-0E60BCD4C41B}" srcOrd="0" destOrd="1" presId="urn:microsoft.com/office/officeart/2005/8/layout/hList2"/>
    <dgm:cxn modelId="{6CE233D4-E3F5-441A-97AD-3DA9B9533E5B}" type="presOf" srcId="{5D2A5C93-4B2A-4A1E-A836-8CA9E4EE1BED}" destId="{8D532635-3D09-4893-9915-087090315702}" srcOrd="0" destOrd="0" presId="urn:microsoft.com/office/officeart/2005/8/layout/hList2"/>
    <dgm:cxn modelId="{904F44E6-4006-4E11-B83E-A0167A590F04}" srcId="{CB29F755-513E-4628-9830-9DEDDFE3C88D}" destId="{269FA2FD-5B91-47B1-AC61-34130098A6D2}" srcOrd="1" destOrd="0" parTransId="{5A913CF1-4E1E-4DAE-AE95-AAD70314C40D}" sibTransId="{5F8ED5D2-C8EB-4E48-8622-946834C1AC76}"/>
    <dgm:cxn modelId="{6D30DA38-04E4-4AF8-B79B-E323BE7B1835}" type="presParOf" srcId="{BA252F2E-982E-4131-9FEA-4719E734AB00}" destId="{F7427D47-6F19-4D56-85E2-C61E16B25B62}" srcOrd="0" destOrd="0" presId="urn:microsoft.com/office/officeart/2005/8/layout/hList2"/>
    <dgm:cxn modelId="{CEED7CCE-EC93-4E15-843F-3DFCE01194DC}" type="presParOf" srcId="{F7427D47-6F19-4D56-85E2-C61E16B25B62}" destId="{7D5D71DD-DDE8-4BF4-ABE1-6752EF09FDEC}" srcOrd="0" destOrd="0" presId="urn:microsoft.com/office/officeart/2005/8/layout/hList2"/>
    <dgm:cxn modelId="{5FDBD54D-7C83-49E9-96A9-B6E70C1001B3}" type="presParOf" srcId="{F7427D47-6F19-4D56-85E2-C61E16B25B62}" destId="{419097D2-532F-4F66-A60D-59B28E338FDC}" srcOrd="1" destOrd="0" presId="urn:microsoft.com/office/officeart/2005/8/layout/hList2"/>
    <dgm:cxn modelId="{F06DB5FB-7ACF-4C3C-84FE-0839E2C534C6}" type="presParOf" srcId="{F7427D47-6F19-4D56-85E2-C61E16B25B62}" destId="{65F31838-A659-4FE4-86DD-BB40239765BF}" srcOrd="2" destOrd="0" presId="urn:microsoft.com/office/officeart/2005/8/layout/hList2"/>
    <dgm:cxn modelId="{22EFFDC9-2C7C-4790-89DA-52968C861093}" type="presParOf" srcId="{BA252F2E-982E-4131-9FEA-4719E734AB00}" destId="{30E15A02-E95C-4A3E-B111-035AAD6B46F9}" srcOrd="1" destOrd="0" presId="urn:microsoft.com/office/officeart/2005/8/layout/hList2"/>
    <dgm:cxn modelId="{4758DA17-D735-441D-9B61-0FFF3ED0C3E6}" type="presParOf" srcId="{BA252F2E-982E-4131-9FEA-4719E734AB00}" destId="{B0FF5EA8-7D19-4D70-B0A5-38D5DD20ECB2}" srcOrd="2" destOrd="0" presId="urn:microsoft.com/office/officeart/2005/8/layout/hList2"/>
    <dgm:cxn modelId="{55B9420B-7C7C-4ED3-A4DB-0F24FAB94A11}" type="presParOf" srcId="{B0FF5EA8-7D19-4D70-B0A5-38D5DD20ECB2}" destId="{07EBEBE8-BDAD-41A4-B794-386D913B00F9}" srcOrd="0" destOrd="0" presId="urn:microsoft.com/office/officeart/2005/8/layout/hList2"/>
    <dgm:cxn modelId="{E1F768E5-030A-47ED-A7D5-746667B4D732}" type="presParOf" srcId="{B0FF5EA8-7D19-4D70-B0A5-38D5DD20ECB2}" destId="{9539A9F2-8053-4111-A5DD-262F378D1484}" srcOrd="1" destOrd="0" presId="urn:microsoft.com/office/officeart/2005/8/layout/hList2"/>
    <dgm:cxn modelId="{7DDD8B23-8C94-4A4E-A008-17A836B38497}" type="presParOf" srcId="{B0FF5EA8-7D19-4D70-B0A5-38D5DD20ECB2}" destId="{8D532635-3D09-4893-9915-087090315702}" srcOrd="2" destOrd="0" presId="urn:microsoft.com/office/officeart/2005/8/layout/hList2"/>
    <dgm:cxn modelId="{446024B7-BF70-4EAB-9352-4079C8B72DF5}" type="presParOf" srcId="{BA252F2E-982E-4131-9FEA-4719E734AB00}" destId="{820EEB21-2C9E-4E56-84AB-2291896BE1E6}" srcOrd="3" destOrd="0" presId="urn:microsoft.com/office/officeart/2005/8/layout/hList2"/>
    <dgm:cxn modelId="{03C962AC-C1BF-49C0-A992-87B63199C58C}" type="presParOf" srcId="{BA252F2E-982E-4131-9FEA-4719E734AB00}" destId="{823C89DA-7B99-4A8F-AAD9-1F876D6F9902}" srcOrd="4" destOrd="0" presId="urn:microsoft.com/office/officeart/2005/8/layout/hList2"/>
    <dgm:cxn modelId="{C5C3320F-FCE5-47B6-9D2F-C34B55E9B644}" type="presParOf" srcId="{823C89DA-7B99-4A8F-AAD9-1F876D6F9902}" destId="{0E840C7B-F6D4-4363-B3D9-342BC6146DBD}" srcOrd="0" destOrd="0" presId="urn:microsoft.com/office/officeart/2005/8/layout/hList2"/>
    <dgm:cxn modelId="{519B3884-8DF5-4090-981A-DDA3038E1675}" type="presParOf" srcId="{823C89DA-7B99-4A8F-AAD9-1F876D6F9902}" destId="{CDDBBBCF-4480-4181-B3AF-0E60BCD4C41B}" srcOrd="1" destOrd="0" presId="urn:microsoft.com/office/officeart/2005/8/layout/hList2"/>
    <dgm:cxn modelId="{E8C368B8-4219-4CAB-A9CB-9206309A6F3A}" type="presParOf" srcId="{823C89DA-7B99-4A8F-AAD9-1F876D6F9902}" destId="{EDD6D5AD-DF55-4640-9E7D-581B8E34F9DD}" srcOrd="2" destOrd="0" presId="urn:microsoft.com/office/officeart/2005/8/layout/hList2"/>
    <dgm:cxn modelId="{C66EABB3-2B1D-414B-821D-399A57E55CA2}" type="presParOf" srcId="{BA252F2E-982E-4131-9FEA-4719E734AB00}" destId="{71FB687D-5815-4569-9179-7B1B485F2FF7}" srcOrd="5" destOrd="0" presId="urn:microsoft.com/office/officeart/2005/8/layout/hList2"/>
    <dgm:cxn modelId="{EDE4CB91-D8AF-434D-9369-3EEBF013EFED}" type="presParOf" srcId="{BA252F2E-982E-4131-9FEA-4719E734AB00}" destId="{FEF605B0-CE4D-4C35-9AA2-875FFBA39E7D}" srcOrd="6" destOrd="0" presId="urn:microsoft.com/office/officeart/2005/8/layout/hList2"/>
    <dgm:cxn modelId="{6D524266-C39E-45F4-B715-67D1830F7AC1}" type="presParOf" srcId="{FEF605B0-CE4D-4C35-9AA2-875FFBA39E7D}" destId="{EA54E822-07FD-4836-8A55-95698D34F0D2}" srcOrd="0" destOrd="0" presId="urn:microsoft.com/office/officeart/2005/8/layout/hList2"/>
    <dgm:cxn modelId="{A608FEE5-BDA3-48D1-B559-17FAAB2B727E}" type="presParOf" srcId="{FEF605B0-CE4D-4C35-9AA2-875FFBA39E7D}" destId="{262B42C0-DCF8-4BE7-8F90-F6F55BA9A9C5}" srcOrd="1" destOrd="0" presId="urn:microsoft.com/office/officeart/2005/8/layout/hList2"/>
    <dgm:cxn modelId="{D9A3027A-F636-43C2-A567-A4646593DF7A}" type="presParOf" srcId="{FEF605B0-CE4D-4C35-9AA2-875FFBA39E7D}" destId="{8EBF5B80-0EF2-4F49-9467-491D089617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D0BE78-14D1-4B49-84D0-E10240EDE343}"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8F782E36-AD82-4819-AC1A-F31DEC4DCED1}">
      <dgm:prSet/>
      <dgm:spPr/>
      <dgm:t>
        <a:bodyPr/>
        <a:lstStyle/>
        <a:p>
          <a:endParaRPr lang="en-US"/>
        </a:p>
      </dgm:t>
    </dgm:pt>
    <dgm:pt modelId="{E7CFC5F1-09ED-4DAB-AFD8-08B132953B27}" type="parTrans" cxnId="{1D00E792-15AB-4C1B-8273-9F56DED8E91D}">
      <dgm:prSet/>
      <dgm:spPr/>
      <dgm:t>
        <a:bodyPr/>
        <a:lstStyle/>
        <a:p>
          <a:endParaRPr lang="en-US"/>
        </a:p>
      </dgm:t>
    </dgm:pt>
    <dgm:pt modelId="{DF866877-BFAC-442C-9864-BA924C3CBEB2}" type="sibTrans" cxnId="{1D00E792-15AB-4C1B-8273-9F56DED8E91D}">
      <dgm:prSet/>
      <dgm:spPr/>
      <dgm:t>
        <a:bodyPr/>
        <a:lstStyle/>
        <a:p>
          <a:endParaRPr lang="en-US"/>
        </a:p>
      </dgm:t>
    </dgm:pt>
    <dgm:pt modelId="{0B07AD89-CF8C-4774-B426-5DD4141F3C31}">
      <dgm:prSet custT="1"/>
      <dgm:spPr/>
      <dgm:t>
        <a:bodyPr/>
        <a:lstStyle/>
        <a:p>
          <a:pPr algn="ctr"/>
          <a:r>
            <a:rPr lang="en-US" sz="2800"/>
            <a:t>Want to help us improve our surveys? Contact us about participating in a survey revisions workgroup</a:t>
          </a:r>
        </a:p>
      </dgm:t>
    </dgm:pt>
    <dgm:pt modelId="{B07D04D1-AAE7-47B9-9949-5B40B45474DF}" type="parTrans" cxnId="{04CC47A9-FE31-4BDF-961B-EEF6F535192A}">
      <dgm:prSet/>
      <dgm:spPr/>
      <dgm:t>
        <a:bodyPr/>
        <a:lstStyle/>
        <a:p>
          <a:endParaRPr lang="en-US"/>
        </a:p>
      </dgm:t>
    </dgm:pt>
    <dgm:pt modelId="{BD8AB687-0192-46EC-A4A0-BC4109EA7516}" type="sibTrans" cxnId="{04CC47A9-FE31-4BDF-961B-EEF6F535192A}">
      <dgm:prSet/>
      <dgm:spPr/>
      <dgm:t>
        <a:bodyPr/>
        <a:lstStyle/>
        <a:p>
          <a:endParaRPr lang="en-US"/>
        </a:p>
      </dgm:t>
    </dgm:pt>
    <dgm:pt modelId="{E72CC985-CFC6-4A32-8999-BC0B95DDD579}">
      <dgm:prSet/>
      <dgm:spPr/>
      <dgm:t>
        <a:bodyPr/>
        <a:lstStyle/>
        <a:p>
          <a:endParaRPr lang="en-US"/>
        </a:p>
      </dgm:t>
    </dgm:pt>
    <dgm:pt modelId="{5D8A3BF6-2CBA-4B4C-A00C-7C17F4370751}" type="parTrans" cxnId="{F9047721-EE11-407A-B388-8D68B28CEF26}">
      <dgm:prSet/>
      <dgm:spPr/>
      <dgm:t>
        <a:bodyPr/>
        <a:lstStyle/>
        <a:p>
          <a:endParaRPr lang="en-US"/>
        </a:p>
      </dgm:t>
    </dgm:pt>
    <dgm:pt modelId="{04543714-82F8-41F2-BBEA-D40247E42AD8}" type="sibTrans" cxnId="{F9047721-EE11-407A-B388-8D68B28CEF26}">
      <dgm:prSet/>
      <dgm:spPr/>
      <dgm:t>
        <a:bodyPr/>
        <a:lstStyle/>
        <a:p>
          <a:endParaRPr lang="en-US"/>
        </a:p>
      </dgm:t>
    </dgm:pt>
    <dgm:pt modelId="{5C19CFDB-156F-4114-8FEE-FD95151CD2A0}">
      <dgm:prSet custT="1"/>
      <dgm:spPr/>
      <dgm:t>
        <a:bodyPr/>
        <a:lstStyle/>
        <a:p>
          <a:pPr algn="ctr"/>
          <a:r>
            <a:rPr lang="en-US" sz="2800"/>
            <a:t>Want to help collect the data? Contact us about how to become a surveyor or find out whether your state uses peer surveyors</a:t>
          </a:r>
        </a:p>
      </dgm:t>
    </dgm:pt>
    <dgm:pt modelId="{DA6EA7EC-6857-41D4-B3E5-095986912574}" type="parTrans" cxnId="{423BF594-524F-43E2-9086-87AADA62D7ED}">
      <dgm:prSet/>
      <dgm:spPr/>
      <dgm:t>
        <a:bodyPr/>
        <a:lstStyle/>
        <a:p>
          <a:endParaRPr lang="en-US"/>
        </a:p>
      </dgm:t>
    </dgm:pt>
    <dgm:pt modelId="{65B6071B-CEDC-481B-BBFF-70437076F046}" type="sibTrans" cxnId="{423BF594-524F-43E2-9086-87AADA62D7ED}">
      <dgm:prSet/>
      <dgm:spPr/>
      <dgm:t>
        <a:bodyPr/>
        <a:lstStyle/>
        <a:p>
          <a:endParaRPr lang="en-US"/>
        </a:p>
      </dgm:t>
    </dgm:pt>
    <dgm:pt modelId="{3171F8AF-2922-4207-97DD-F5AC1946B372}">
      <dgm:prSet/>
      <dgm:spPr/>
      <dgm:t>
        <a:bodyPr/>
        <a:lstStyle/>
        <a:p>
          <a:endParaRPr lang="en-US"/>
        </a:p>
      </dgm:t>
    </dgm:pt>
    <dgm:pt modelId="{9C8DC1C1-12D3-4DB6-8D9C-39EC7F34576D}" type="parTrans" cxnId="{B4C82F2D-FA71-436F-9610-8AA85D47744E}">
      <dgm:prSet/>
      <dgm:spPr/>
      <dgm:t>
        <a:bodyPr/>
        <a:lstStyle/>
        <a:p>
          <a:endParaRPr lang="en-US"/>
        </a:p>
      </dgm:t>
    </dgm:pt>
    <dgm:pt modelId="{AB4652BF-C33A-4E8C-864F-C2DDA4129CFB}" type="sibTrans" cxnId="{B4C82F2D-FA71-436F-9610-8AA85D47744E}">
      <dgm:prSet/>
      <dgm:spPr/>
      <dgm:t>
        <a:bodyPr/>
        <a:lstStyle/>
        <a:p>
          <a:endParaRPr lang="en-US"/>
        </a:p>
      </dgm:t>
    </dgm:pt>
    <dgm:pt modelId="{3CF07FB2-A750-42B3-ACD9-90FF5D3B27E2}">
      <dgm:prSet custT="1"/>
      <dgm:spPr/>
      <dgm:t>
        <a:bodyPr/>
        <a:lstStyle/>
        <a:p>
          <a:pPr algn="ctr"/>
          <a:r>
            <a:rPr lang="en-US" sz="2800"/>
            <a:t>Have a burning research question or hypothesis you want to test? Contact us to learn about how to request access to de-identified data</a:t>
          </a:r>
        </a:p>
      </dgm:t>
    </dgm:pt>
    <dgm:pt modelId="{B1931048-CA4D-49FA-B069-D62DFBD11CA0}" type="parTrans" cxnId="{E15AA7D0-B156-4EDA-B835-EBA1CEC1872E}">
      <dgm:prSet/>
      <dgm:spPr/>
      <dgm:t>
        <a:bodyPr/>
        <a:lstStyle/>
        <a:p>
          <a:endParaRPr lang="en-US"/>
        </a:p>
      </dgm:t>
    </dgm:pt>
    <dgm:pt modelId="{F55540BE-C40E-44FE-8A74-C9CAA95281A8}" type="sibTrans" cxnId="{E15AA7D0-B156-4EDA-B835-EBA1CEC1872E}">
      <dgm:prSet/>
      <dgm:spPr/>
      <dgm:t>
        <a:bodyPr/>
        <a:lstStyle/>
        <a:p>
          <a:endParaRPr lang="en-US"/>
        </a:p>
      </dgm:t>
    </dgm:pt>
    <dgm:pt modelId="{55BB36CE-F2C7-4679-B02C-648E6E211F94}" type="pres">
      <dgm:prSet presAssocID="{48D0BE78-14D1-4B49-84D0-E10240EDE343}" presName="Name0" presStyleCnt="0">
        <dgm:presLayoutVars>
          <dgm:dir/>
          <dgm:animLvl val="lvl"/>
          <dgm:resizeHandles val="exact"/>
        </dgm:presLayoutVars>
      </dgm:prSet>
      <dgm:spPr/>
    </dgm:pt>
    <dgm:pt modelId="{DE36591F-002C-4EF7-B586-096A5B7C1AA1}" type="pres">
      <dgm:prSet presAssocID="{8F782E36-AD82-4819-AC1A-F31DEC4DCED1}" presName="linNode" presStyleCnt="0"/>
      <dgm:spPr/>
    </dgm:pt>
    <dgm:pt modelId="{9D31A12B-8E68-4ABB-8570-26B921987CE5}" type="pres">
      <dgm:prSet presAssocID="{8F782E36-AD82-4819-AC1A-F31DEC4DCED1}" presName="parentText" presStyleLbl="solidFgAcc1" presStyleIdx="0" presStyleCnt="3" custScaleX="35069">
        <dgm:presLayoutVars>
          <dgm:chMax val="1"/>
          <dgm:bulletEnabled/>
        </dgm:presLayoutVars>
      </dgm:prSet>
      <dgm:spPr/>
    </dgm:pt>
    <dgm:pt modelId="{BD68F11A-B110-4BB7-80E8-A811EBEB1182}" type="pres">
      <dgm:prSet presAssocID="{8F782E36-AD82-4819-AC1A-F31DEC4DCED1}" presName="descendantText" presStyleLbl="alignNode1" presStyleIdx="0" presStyleCnt="3" custScaleX="878216">
        <dgm:presLayoutVars>
          <dgm:bulletEnabled/>
        </dgm:presLayoutVars>
      </dgm:prSet>
      <dgm:spPr/>
    </dgm:pt>
    <dgm:pt modelId="{11815F81-E0D2-4834-BA6B-53A71DB6EDB1}" type="pres">
      <dgm:prSet presAssocID="{DF866877-BFAC-442C-9864-BA924C3CBEB2}" presName="sp" presStyleCnt="0"/>
      <dgm:spPr/>
    </dgm:pt>
    <dgm:pt modelId="{A1F2A123-AF81-4D3F-8AE5-39C34BEF304C}" type="pres">
      <dgm:prSet presAssocID="{E72CC985-CFC6-4A32-8999-BC0B95DDD579}" presName="linNode" presStyleCnt="0"/>
      <dgm:spPr/>
    </dgm:pt>
    <dgm:pt modelId="{1F71E5F3-03A9-47BE-BFE6-EDC42FADEA85}" type="pres">
      <dgm:prSet presAssocID="{E72CC985-CFC6-4A32-8999-BC0B95DDD579}" presName="parentText" presStyleLbl="solidFgAcc1" presStyleIdx="1" presStyleCnt="3">
        <dgm:presLayoutVars>
          <dgm:chMax val="1"/>
          <dgm:bulletEnabled/>
        </dgm:presLayoutVars>
      </dgm:prSet>
      <dgm:spPr/>
    </dgm:pt>
    <dgm:pt modelId="{A61A463E-D491-4753-94D5-3811532BE745}" type="pres">
      <dgm:prSet presAssocID="{E72CC985-CFC6-4A32-8999-BC0B95DDD579}" presName="descendantText" presStyleLbl="alignNode1" presStyleIdx="1" presStyleCnt="3" custScaleX="2000000">
        <dgm:presLayoutVars>
          <dgm:bulletEnabled/>
        </dgm:presLayoutVars>
      </dgm:prSet>
      <dgm:spPr/>
    </dgm:pt>
    <dgm:pt modelId="{1FE6104A-8EF5-4AAE-B2F7-B42D3198C9E0}" type="pres">
      <dgm:prSet presAssocID="{04543714-82F8-41F2-BBEA-D40247E42AD8}" presName="sp" presStyleCnt="0"/>
      <dgm:spPr/>
    </dgm:pt>
    <dgm:pt modelId="{EBA14B67-B27E-435A-936D-89B17DCB502F}" type="pres">
      <dgm:prSet presAssocID="{3171F8AF-2922-4207-97DD-F5AC1946B372}" presName="linNode" presStyleCnt="0"/>
      <dgm:spPr/>
    </dgm:pt>
    <dgm:pt modelId="{35475CBF-5C1A-411A-82AC-3EFA202C1799}" type="pres">
      <dgm:prSet presAssocID="{3171F8AF-2922-4207-97DD-F5AC1946B372}" presName="parentText" presStyleLbl="solidFgAcc1" presStyleIdx="2" presStyleCnt="3">
        <dgm:presLayoutVars>
          <dgm:chMax val="1"/>
          <dgm:bulletEnabled/>
        </dgm:presLayoutVars>
      </dgm:prSet>
      <dgm:spPr/>
    </dgm:pt>
    <dgm:pt modelId="{CFCB6374-B770-48DE-8366-6B9D8200CEFF}" type="pres">
      <dgm:prSet presAssocID="{3171F8AF-2922-4207-97DD-F5AC1946B372}" presName="descendantText" presStyleLbl="alignNode1" presStyleIdx="2" presStyleCnt="3" custScaleX="2000000">
        <dgm:presLayoutVars>
          <dgm:bulletEnabled/>
        </dgm:presLayoutVars>
      </dgm:prSet>
      <dgm:spPr/>
    </dgm:pt>
  </dgm:ptLst>
  <dgm:cxnLst>
    <dgm:cxn modelId="{8E9C5D16-DB52-4575-860A-5ED9160D46C6}" type="presOf" srcId="{0B07AD89-CF8C-4774-B426-5DD4141F3C31}" destId="{BD68F11A-B110-4BB7-80E8-A811EBEB1182}" srcOrd="0" destOrd="0" presId="urn:microsoft.com/office/officeart/2016/7/layout/VerticalHollowActionList"/>
    <dgm:cxn modelId="{F9047721-EE11-407A-B388-8D68B28CEF26}" srcId="{48D0BE78-14D1-4B49-84D0-E10240EDE343}" destId="{E72CC985-CFC6-4A32-8999-BC0B95DDD579}" srcOrd="1" destOrd="0" parTransId="{5D8A3BF6-2CBA-4B4C-A00C-7C17F4370751}" sibTransId="{04543714-82F8-41F2-BBEA-D40247E42AD8}"/>
    <dgm:cxn modelId="{B4C82F2D-FA71-436F-9610-8AA85D47744E}" srcId="{48D0BE78-14D1-4B49-84D0-E10240EDE343}" destId="{3171F8AF-2922-4207-97DD-F5AC1946B372}" srcOrd="2" destOrd="0" parTransId="{9C8DC1C1-12D3-4DB6-8D9C-39EC7F34576D}" sibTransId="{AB4652BF-C33A-4E8C-864F-C2DDA4129CFB}"/>
    <dgm:cxn modelId="{C340492D-FA22-41A9-A460-4FFA4398D906}" type="presOf" srcId="{48D0BE78-14D1-4B49-84D0-E10240EDE343}" destId="{55BB36CE-F2C7-4679-B02C-648E6E211F94}" srcOrd="0" destOrd="0" presId="urn:microsoft.com/office/officeart/2016/7/layout/VerticalHollowActionList"/>
    <dgm:cxn modelId="{E8261C39-4349-4ECD-A7CA-D46DEDA4BC50}" type="presOf" srcId="{5C19CFDB-156F-4114-8FEE-FD95151CD2A0}" destId="{A61A463E-D491-4753-94D5-3811532BE745}" srcOrd="0" destOrd="0" presId="urn:microsoft.com/office/officeart/2016/7/layout/VerticalHollowActionList"/>
    <dgm:cxn modelId="{1D00E792-15AB-4C1B-8273-9F56DED8E91D}" srcId="{48D0BE78-14D1-4B49-84D0-E10240EDE343}" destId="{8F782E36-AD82-4819-AC1A-F31DEC4DCED1}" srcOrd="0" destOrd="0" parTransId="{E7CFC5F1-09ED-4DAB-AFD8-08B132953B27}" sibTransId="{DF866877-BFAC-442C-9864-BA924C3CBEB2}"/>
    <dgm:cxn modelId="{423BF594-524F-43E2-9086-87AADA62D7ED}" srcId="{E72CC985-CFC6-4A32-8999-BC0B95DDD579}" destId="{5C19CFDB-156F-4114-8FEE-FD95151CD2A0}" srcOrd="0" destOrd="0" parTransId="{DA6EA7EC-6857-41D4-B3E5-095986912574}" sibTransId="{65B6071B-CEDC-481B-BBFF-70437076F046}"/>
    <dgm:cxn modelId="{589292A4-DA18-435E-9214-98E3D6E31766}" type="presOf" srcId="{E72CC985-CFC6-4A32-8999-BC0B95DDD579}" destId="{1F71E5F3-03A9-47BE-BFE6-EDC42FADEA85}" srcOrd="0" destOrd="0" presId="urn:microsoft.com/office/officeart/2016/7/layout/VerticalHollowActionList"/>
    <dgm:cxn modelId="{04CC47A9-FE31-4BDF-961B-EEF6F535192A}" srcId="{8F782E36-AD82-4819-AC1A-F31DEC4DCED1}" destId="{0B07AD89-CF8C-4774-B426-5DD4141F3C31}" srcOrd="0" destOrd="0" parTransId="{B07D04D1-AAE7-47B9-9949-5B40B45474DF}" sibTransId="{BD8AB687-0192-46EC-A4A0-BC4109EA7516}"/>
    <dgm:cxn modelId="{04A66CB6-2735-451F-8B06-A2D2BB4A72EB}" type="presOf" srcId="{3CF07FB2-A750-42B3-ACD9-90FF5D3B27E2}" destId="{CFCB6374-B770-48DE-8366-6B9D8200CEFF}" srcOrd="0" destOrd="0" presId="urn:microsoft.com/office/officeart/2016/7/layout/VerticalHollowActionList"/>
    <dgm:cxn modelId="{FEE901C1-A9F0-4EC4-B01B-73A96AB2422F}" type="presOf" srcId="{8F782E36-AD82-4819-AC1A-F31DEC4DCED1}" destId="{9D31A12B-8E68-4ABB-8570-26B921987CE5}" srcOrd="0" destOrd="0" presId="urn:microsoft.com/office/officeart/2016/7/layout/VerticalHollowActionList"/>
    <dgm:cxn modelId="{E15AA7D0-B156-4EDA-B835-EBA1CEC1872E}" srcId="{3171F8AF-2922-4207-97DD-F5AC1946B372}" destId="{3CF07FB2-A750-42B3-ACD9-90FF5D3B27E2}" srcOrd="0" destOrd="0" parTransId="{B1931048-CA4D-49FA-B069-D62DFBD11CA0}" sibTransId="{F55540BE-C40E-44FE-8A74-C9CAA95281A8}"/>
    <dgm:cxn modelId="{146CD8D0-D546-4E51-AF41-B539F400113D}" type="presOf" srcId="{3171F8AF-2922-4207-97DD-F5AC1946B372}" destId="{35475CBF-5C1A-411A-82AC-3EFA202C1799}" srcOrd="0" destOrd="0" presId="urn:microsoft.com/office/officeart/2016/7/layout/VerticalHollowActionList"/>
    <dgm:cxn modelId="{038FFD52-2FD4-445B-A6C2-B80B8C9A15BC}" type="presParOf" srcId="{55BB36CE-F2C7-4679-B02C-648E6E211F94}" destId="{DE36591F-002C-4EF7-B586-096A5B7C1AA1}" srcOrd="0" destOrd="0" presId="urn:microsoft.com/office/officeart/2016/7/layout/VerticalHollowActionList"/>
    <dgm:cxn modelId="{94F4E9FA-EC8D-42D1-A8D5-1292D2F877CD}" type="presParOf" srcId="{DE36591F-002C-4EF7-B586-096A5B7C1AA1}" destId="{9D31A12B-8E68-4ABB-8570-26B921987CE5}" srcOrd="0" destOrd="0" presId="urn:microsoft.com/office/officeart/2016/7/layout/VerticalHollowActionList"/>
    <dgm:cxn modelId="{0D48E194-BABA-4743-AC9D-E9579418DC43}" type="presParOf" srcId="{DE36591F-002C-4EF7-B586-096A5B7C1AA1}" destId="{BD68F11A-B110-4BB7-80E8-A811EBEB1182}" srcOrd="1" destOrd="0" presId="urn:microsoft.com/office/officeart/2016/7/layout/VerticalHollowActionList"/>
    <dgm:cxn modelId="{1A3EFB27-8AE6-4C2D-9AE9-D57CCA6B66BC}" type="presParOf" srcId="{55BB36CE-F2C7-4679-B02C-648E6E211F94}" destId="{11815F81-E0D2-4834-BA6B-53A71DB6EDB1}" srcOrd="1" destOrd="0" presId="urn:microsoft.com/office/officeart/2016/7/layout/VerticalHollowActionList"/>
    <dgm:cxn modelId="{35E79134-6795-4598-AF91-E29C9B868B30}" type="presParOf" srcId="{55BB36CE-F2C7-4679-B02C-648E6E211F94}" destId="{A1F2A123-AF81-4D3F-8AE5-39C34BEF304C}" srcOrd="2" destOrd="0" presId="urn:microsoft.com/office/officeart/2016/7/layout/VerticalHollowActionList"/>
    <dgm:cxn modelId="{C10453A2-9C48-46E3-A42A-D709370545AB}" type="presParOf" srcId="{A1F2A123-AF81-4D3F-8AE5-39C34BEF304C}" destId="{1F71E5F3-03A9-47BE-BFE6-EDC42FADEA85}" srcOrd="0" destOrd="0" presId="urn:microsoft.com/office/officeart/2016/7/layout/VerticalHollowActionList"/>
    <dgm:cxn modelId="{DE1FC80E-1C92-43EB-BB57-D1198CE89170}" type="presParOf" srcId="{A1F2A123-AF81-4D3F-8AE5-39C34BEF304C}" destId="{A61A463E-D491-4753-94D5-3811532BE745}" srcOrd="1" destOrd="0" presId="urn:microsoft.com/office/officeart/2016/7/layout/VerticalHollowActionList"/>
    <dgm:cxn modelId="{97E441F4-B98C-4752-9287-9B09F5588818}" type="presParOf" srcId="{55BB36CE-F2C7-4679-B02C-648E6E211F94}" destId="{1FE6104A-8EF5-4AAE-B2F7-B42D3198C9E0}" srcOrd="3" destOrd="0" presId="urn:microsoft.com/office/officeart/2016/7/layout/VerticalHollowActionList"/>
    <dgm:cxn modelId="{CEAAA2E0-B680-4BDA-8F74-EB17B6835005}" type="presParOf" srcId="{55BB36CE-F2C7-4679-B02C-648E6E211F94}" destId="{EBA14B67-B27E-435A-936D-89B17DCB502F}" srcOrd="4" destOrd="0" presId="urn:microsoft.com/office/officeart/2016/7/layout/VerticalHollowActionList"/>
    <dgm:cxn modelId="{F55277AA-8F54-41E5-AE47-7C95A4ED2666}" type="presParOf" srcId="{EBA14B67-B27E-435A-936D-89B17DCB502F}" destId="{35475CBF-5C1A-411A-82AC-3EFA202C1799}" srcOrd="0" destOrd="0" presId="urn:microsoft.com/office/officeart/2016/7/layout/VerticalHollowActionList"/>
    <dgm:cxn modelId="{0EE52A08-BF50-4A33-B17B-25A049C341EF}" type="presParOf" srcId="{EBA14B67-B27E-435A-936D-89B17DCB502F}" destId="{CFCB6374-B770-48DE-8366-6B9D8200CEFF}"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4C3EE2-4F13-4392-92A1-5534CD78D30E}"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12B784F2-EFF4-428C-B8C5-B4A6BC651082}">
      <dgm:prSet phldrT="[Text]"/>
      <dgm:spPr>
        <a:solidFill>
          <a:schemeClr val="accent6">
            <a:lumMod val="75000"/>
          </a:schemeClr>
        </a:solidFill>
        <a:ln>
          <a:solidFill>
            <a:schemeClr val="accent4">
              <a:lumMod val="75000"/>
            </a:schemeClr>
          </a:solidFill>
        </a:ln>
      </dgm:spPr>
      <dgm:t>
        <a:bodyPr/>
        <a:lstStyle/>
        <a:p>
          <a:r>
            <a:rPr lang="en-US"/>
            <a:t>White</a:t>
          </a:r>
          <a:br>
            <a:rPr lang="en-US"/>
          </a:br>
          <a:r>
            <a:rPr lang="en-US"/>
            <a:t>71% IPS</a:t>
          </a:r>
        </a:p>
        <a:p>
          <a:r>
            <a:rPr lang="en-US"/>
            <a:t>60% ACS</a:t>
          </a:r>
        </a:p>
      </dgm:t>
    </dgm:pt>
    <dgm:pt modelId="{8738D218-18DC-4D5F-AB7F-9C51D8A1943D}" type="parTrans" cxnId="{67419767-6A0C-429F-BB75-E41A467E1A1E}">
      <dgm:prSet/>
      <dgm:spPr/>
      <dgm:t>
        <a:bodyPr/>
        <a:lstStyle/>
        <a:p>
          <a:endParaRPr lang="en-US"/>
        </a:p>
      </dgm:t>
    </dgm:pt>
    <dgm:pt modelId="{CEB67018-8290-4829-AA1E-0ED1EFC99C8E}" type="sibTrans" cxnId="{67419767-6A0C-429F-BB75-E41A467E1A1E}">
      <dgm:prSet/>
      <dgm:spPr/>
      <dgm:t>
        <a:bodyPr/>
        <a:lstStyle/>
        <a:p>
          <a:endParaRPr lang="en-US"/>
        </a:p>
      </dgm:t>
    </dgm:pt>
    <dgm:pt modelId="{57659B22-62A8-481D-BE07-FFCC7BD8068F}">
      <dgm:prSet phldrT="[Text]"/>
      <dgm:spPr>
        <a:solidFill>
          <a:srgbClr val="3D6969"/>
        </a:solidFill>
      </dgm:spPr>
      <dgm:t>
        <a:bodyPr/>
        <a:lstStyle/>
        <a:p>
          <a:r>
            <a:rPr lang="en-US"/>
            <a:t>Black</a:t>
          </a:r>
        </a:p>
        <a:p>
          <a:r>
            <a:rPr lang="en-US"/>
            <a:t>16% IPS</a:t>
          </a:r>
        </a:p>
        <a:p>
          <a:r>
            <a:rPr lang="en-US"/>
            <a:t>23% ACS</a:t>
          </a:r>
        </a:p>
      </dgm:t>
    </dgm:pt>
    <dgm:pt modelId="{BCD6277B-B046-4095-9ECE-416EE33F0E07}" type="parTrans" cxnId="{7D39EE1D-5DA6-4663-A5E9-4EC9FE3B1252}">
      <dgm:prSet/>
      <dgm:spPr/>
      <dgm:t>
        <a:bodyPr/>
        <a:lstStyle/>
        <a:p>
          <a:endParaRPr lang="en-US"/>
        </a:p>
      </dgm:t>
    </dgm:pt>
    <dgm:pt modelId="{3A0F49B6-DF85-4E78-9F7D-E83EC3347162}" type="sibTrans" cxnId="{7D39EE1D-5DA6-4663-A5E9-4EC9FE3B1252}">
      <dgm:prSet/>
      <dgm:spPr/>
      <dgm:t>
        <a:bodyPr/>
        <a:lstStyle/>
        <a:p>
          <a:endParaRPr lang="en-US"/>
        </a:p>
      </dgm:t>
    </dgm:pt>
    <dgm:pt modelId="{FABFBA3E-C052-4B73-857C-7411748D8893}">
      <dgm:prSet phldrT="[Text]"/>
      <dgm:spPr>
        <a:solidFill>
          <a:schemeClr val="bg2">
            <a:lumMod val="75000"/>
          </a:schemeClr>
        </a:solidFill>
      </dgm:spPr>
      <dgm:t>
        <a:bodyPr/>
        <a:lstStyle/>
        <a:p>
          <a:r>
            <a:rPr lang="en-US" b="1"/>
            <a:t>Hispanic or Latino</a:t>
          </a:r>
        </a:p>
        <a:p>
          <a:r>
            <a:rPr lang="en-US" b="1"/>
            <a:t>5% IPS</a:t>
          </a:r>
        </a:p>
        <a:p>
          <a:r>
            <a:rPr lang="en-US" b="1"/>
            <a:t>9% ACS</a:t>
          </a:r>
        </a:p>
      </dgm:t>
    </dgm:pt>
    <dgm:pt modelId="{BD578E17-3E1D-43B2-81B5-B879BF7FC175}" type="parTrans" cxnId="{7F4AA333-3E28-4BE0-A499-9A2E1CE9EA20}">
      <dgm:prSet/>
      <dgm:spPr/>
      <dgm:t>
        <a:bodyPr/>
        <a:lstStyle/>
        <a:p>
          <a:endParaRPr lang="en-US"/>
        </a:p>
      </dgm:t>
    </dgm:pt>
    <dgm:pt modelId="{8206721F-DDCE-4783-826B-EF7D2C491B3B}" type="sibTrans" cxnId="{7F4AA333-3E28-4BE0-A499-9A2E1CE9EA20}">
      <dgm:prSet/>
      <dgm:spPr/>
      <dgm:t>
        <a:bodyPr/>
        <a:lstStyle/>
        <a:p>
          <a:endParaRPr lang="en-US"/>
        </a:p>
      </dgm:t>
    </dgm:pt>
    <dgm:pt modelId="{D88D4F63-5267-4C47-8A55-BC03A0516D4A}">
      <dgm:prSet phldrT="[Text]"/>
      <dgm:spPr>
        <a:solidFill>
          <a:schemeClr val="bg2">
            <a:lumMod val="75000"/>
          </a:schemeClr>
        </a:solidFill>
      </dgm:spPr>
      <dgm:t>
        <a:bodyPr/>
        <a:lstStyle/>
        <a:p>
          <a:r>
            <a:rPr lang="en-US" b="1"/>
            <a:t>American Indian or Alaskan Native</a:t>
          </a:r>
        </a:p>
        <a:p>
          <a:r>
            <a:rPr lang="en-US" b="1"/>
            <a:t>1% IPS</a:t>
          </a:r>
        </a:p>
        <a:p>
          <a:r>
            <a:rPr lang="en-US" b="1"/>
            <a:t>2% ACS</a:t>
          </a:r>
        </a:p>
      </dgm:t>
    </dgm:pt>
    <dgm:pt modelId="{D8EB7C4F-1889-4D15-8B6C-C3B2944F07D4}" type="parTrans" cxnId="{E2ABF80E-EA4A-430D-9D56-F40153A83E00}">
      <dgm:prSet/>
      <dgm:spPr/>
      <dgm:t>
        <a:bodyPr/>
        <a:lstStyle/>
        <a:p>
          <a:endParaRPr lang="en-US"/>
        </a:p>
      </dgm:t>
    </dgm:pt>
    <dgm:pt modelId="{F3AE464B-075D-4869-987A-C057ED03810F}" type="sibTrans" cxnId="{E2ABF80E-EA4A-430D-9D56-F40153A83E00}">
      <dgm:prSet/>
      <dgm:spPr/>
      <dgm:t>
        <a:bodyPr/>
        <a:lstStyle/>
        <a:p>
          <a:endParaRPr lang="en-US"/>
        </a:p>
      </dgm:t>
    </dgm:pt>
    <dgm:pt modelId="{88ED35AC-5C56-4E54-B721-DC6E9E8F8796}">
      <dgm:prSet phldrT="[Text]"/>
      <dgm:spPr>
        <a:solidFill>
          <a:schemeClr val="bg2">
            <a:lumMod val="75000"/>
          </a:schemeClr>
        </a:solidFill>
      </dgm:spPr>
      <dgm:t>
        <a:bodyPr/>
        <a:lstStyle/>
        <a:p>
          <a:r>
            <a:rPr lang="en-US" b="1"/>
            <a:t>Other</a:t>
          </a:r>
        </a:p>
        <a:p>
          <a:r>
            <a:rPr lang="en-US" b="1"/>
            <a:t>2% IPS</a:t>
          </a:r>
        </a:p>
        <a:p>
          <a:r>
            <a:rPr lang="en-US" b="1"/>
            <a:t>2% ACS</a:t>
          </a:r>
        </a:p>
      </dgm:t>
    </dgm:pt>
    <dgm:pt modelId="{2DCA47FA-7919-45EC-8E7D-B05452F1898E}" type="parTrans" cxnId="{8CED889E-FADB-4F6D-85BA-AEDFBBC2A7B6}">
      <dgm:prSet/>
      <dgm:spPr/>
      <dgm:t>
        <a:bodyPr/>
        <a:lstStyle/>
        <a:p>
          <a:endParaRPr lang="en-US"/>
        </a:p>
      </dgm:t>
    </dgm:pt>
    <dgm:pt modelId="{71890B59-8CFA-4D4D-8E03-0A1B1F032C08}" type="sibTrans" cxnId="{8CED889E-FADB-4F6D-85BA-AEDFBBC2A7B6}">
      <dgm:prSet/>
      <dgm:spPr/>
      <dgm:t>
        <a:bodyPr/>
        <a:lstStyle/>
        <a:p>
          <a:endParaRPr lang="en-US"/>
        </a:p>
      </dgm:t>
    </dgm:pt>
    <dgm:pt modelId="{DA15E70D-BEDB-4319-BC2C-D3DA54DA0098}">
      <dgm:prSet phldrT="[Text]"/>
      <dgm:spPr>
        <a:solidFill>
          <a:schemeClr val="bg2">
            <a:lumMod val="75000"/>
          </a:schemeClr>
        </a:solidFill>
      </dgm:spPr>
      <dgm:t>
        <a:bodyPr/>
        <a:lstStyle/>
        <a:p>
          <a:r>
            <a:rPr lang="en-US" b="1"/>
            <a:t>Asian</a:t>
          </a:r>
        </a:p>
        <a:p>
          <a:r>
            <a:rPr lang="en-US" b="1"/>
            <a:t>2% IPS</a:t>
          </a:r>
        </a:p>
        <a:p>
          <a:r>
            <a:rPr lang="en-US" b="1"/>
            <a:t>5% ACS</a:t>
          </a:r>
        </a:p>
      </dgm:t>
    </dgm:pt>
    <dgm:pt modelId="{6E424118-B1D2-42AB-87EF-52C5AA8E280F}" type="parTrans" cxnId="{7F396D93-9417-4190-B2E9-8B84EDFC20B8}">
      <dgm:prSet/>
      <dgm:spPr/>
      <dgm:t>
        <a:bodyPr/>
        <a:lstStyle/>
        <a:p>
          <a:endParaRPr lang="en-US"/>
        </a:p>
      </dgm:t>
    </dgm:pt>
    <dgm:pt modelId="{D9D6F600-F08C-4550-967E-7C12B7C14E6B}" type="sibTrans" cxnId="{7F396D93-9417-4190-B2E9-8B84EDFC20B8}">
      <dgm:prSet/>
      <dgm:spPr/>
      <dgm:t>
        <a:bodyPr/>
        <a:lstStyle/>
        <a:p>
          <a:endParaRPr lang="en-US"/>
        </a:p>
      </dgm:t>
    </dgm:pt>
    <dgm:pt modelId="{99B8C394-A26E-4183-9138-FAAE746247A0}" type="pres">
      <dgm:prSet presAssocID="{004C3EE2-4F13-4392-92A1-5534CD78D30E}" presName="Name0" presStyleCnt="0">
        <dgm:presLayoutVars>
          <dgm:chPref val="1"/>
          <dgm:dir/>
          <dgm:animOne val="branch"/>
          <dgm:animLvl val="lvl"/>
          <dgm:resizeHandles/>
        </dgm:presLayoutVars>
      </dgm:prSet>
      <dgm:spPr/>
    </dgm:pt>
    <dgm:pt modelId="{2CA4A06B-9236-43FE-B462-380FAC8AF541}" type="pres">
      <dgm:prSet presAssocID="{12B784F2-EFF4-428C-B8C5-B4A6BC651082}" presName="vertOne" presStyleCnt="0"/>
      <dgm:spPr/>
    </dgm:pt>
    <dgm:pt modelId="{9950F681-508B-4D5A-BB81-0C157904CD87}" type="pres">
      <dgm:prSet presAssocID="{12B784F2-EFF4-428C-B8C5-B4A6BC651082}" presName="txOne" presStyleLbl="node0" presStyleIdx="0" presStyleCnt="1">
        <dgm:presLayoutVars>
          <dgm:chPref val="3"/>
        </dgm:presLayoutVars>
      </dgm:prSet>
      <dgm:spPr/>
    </dgm:pt>
    <dgm:pt modelId="{FD8B68D6-12CC-4246-8393-620EA66CED40}" type="pres">
      <dgm:prSet presAssocID="{12B784F2-EFF4-428C-B8C5-B4A6BC651082}" presName="parTransOne" presStyleCnt="0"/>
      <dgm:spPr/>
    </dgm:pt>
    <dgm:pt modelId="{6DB645DB-246A-4A31-ADA4-F6AD77594015}" type="pres">
      <dgm:prSet presAssocID="{12B784F2-EFF4-428C-B8C5-B4A6BC651082}" presName="horzOne" presStyleCnt="0"/>
      <dgm:spPr/>
    </dgm:pt>
    <dgm:pt modelId="{12E90DFE-7C66-4CFD-9141-3894E7790B04}" type="pres">
      <dgm:prSet presAssocID="{57659B22-62A8-481D-BE07-FFCC7BD8068F}" presName="vertTwo" presStyleCnt="0"/>
      <dgm:spPr/>
    </dgm:pt>
    <dgm:pt modelId="{17FBC159-4B86-44F2-ACA9-408CAF49E0CC}" type="pres">
      <dgm:prSet presAssocID="{57659B22-62A8-481D-BE07-FFCC7BD8068F}" presName="txTwo" presStyleLbl="node2" presStyleIdx="0" presStyleCnt="1" custScaleX="90909" custScaleY="90909" custLinFactNeighborY="20637">
        <dgm:presLayoutVars>
          <dgm:chPref val="3"/>
        </dgm:presLayoutVars>
      </dgm:prSet>
      <dgm:spPr/>
    </dgm:pt>
    <dgm:pt modelId="{C7917F42-A1C8-4687-A75F-CCD2B3D46D7F}" type="pres">
      <dgm:prSet presAssocID="{57659B22-62A8-481D-BE07-FFCC7BD8068F}" presName="parTransTwo" presStyleCnt="0"/>
      <dgm:spPr/>
    </dgm:pt>
    <dgm:pt modelId="{815CC5A3-E99C-43FE-B3D1-C738F4858E72}" type="pres">
      <dgm:prSet presAssocID="{57659B22-62A8-481D-BE07-FFCC7BD8068F}" presName="horzTwo" presStyleCnt="0"/>
      <dgm:spPr/>
    </dgm:pt>
    <dgm:pt modelId="{8889A1E7-87A6-4DDE-9818-204C75AE4576}" type="pres">
      <dgm:prSet presAssocID="{FABFBA3E-C052-4B73-857C-7411748D8893}" presName="vertThree" presStyleCnt="0"/>
      <dgm:spPr/>
    </dgm:pt>
    <dgm:pt modelId="{D0FAE44B-3B90-480C-AF66-3225B0139C91}" type="pres">
      <dgm:prSet presAssocID="{FABFBA3E-C052-4B73-857C-7411748D8893}" presName="txThree" presStyleLbl="node3" presStyleIdx="0" presStyleCnt="4" custScaleX="20806" custScaleY="82750" custLinFactNeighborX="4836" custLinFactNeighborY="3514">
        <dgm:presLayoutVars>
          <dgm:chPref val="3"/>
        </dgm:presLayoutVars>
      </dgm:prSet>
      <dgm:spPr/>
    </dgm:pt>
    <dgm:pt modelId="{C859C442-8D4F-41D7-A5A5-484AF8111CD8}" type="pres">
      <dgm:prSet presAssocID="{FABFBA3E-C052-4B73-857C-7411748D8893}" presName="horzThree" presStyleCnt="0"/>
      <dgm:spPr/>
    </dgm:pt>
    <dgm:pt modelId="{233271C7-A779-4872-896E-8B2E0A26ED27}" type="pres">
      <dgm:prSet presAssocID="{8206721F-DDCE-4783-826B-EF7D2C491B3B}" presName="sibSpaceThree" presStyleCnt="0"/>
      <dgm:spPr/>
    </dgm:pt>
    <dgm:pt modelId="{DC797F56-E8DD-41E6-BA8C-7875486C0980}" type="pres">
      <dgm:prSet presAssocID="{DA15E70D-BEDB-4319-BC2C-D3DA54DA0098}" presName="vertThree" presStyleCnt="0"/>
      <dgm:spPr/>
    </dgm:pt>
    <dgm:pt modelId="{08516014-46FA-474C-A9C6-63E653587E98}" type="pres">
      <dgm:prSet presAssocID="{DA15E70D-BEDB-4319-BC2C-D3DA54DA0098}" presName="txThree" presStyleLbl="node3" presStyleIdx="1" presStyleCnt="4" custScaleX="20806" custScaleY="82750" custLinFactNeighborX="1617" custLinFactNeighborY="4033">
        <dgm:presLayoutVars>
          <dgm:chPref val="3"/>
        </dgm:presLayoutVars>
      </dgm:prSet>
      <dgm:spPr/>
    </dgm:pt>
    <dgm:pt modelId="{2220C515-BE72-4715-B511-57FC20805AB1}" type="pres">
      <dgm:prSet presAssocID="{DA15E70D-BEDB-4319-BC2C-D3DA54DA0098}" presName="horzThree" presStyleCnt="0"/>
      <dgm:spPr/>
    </dgm:pt>
    <dgm:pt modelId="{25833D4C-F172-47A2-A0E0-3DCA8C72F406}" type="pres">
      <dgm:prSet presAssocID="{D9D6F600-F08C-4550-967E-7C12B7C14E6B}" presName="sibSpaceThree" presStyleCnt="0"/>
      <dgm:spPr/>
    </dgm:pt>
    <dgm:pt modelId="{79F6DF56-874B-48FB-8202-30F442CDCB29}" type="pres">
      <dgm:prSet presAssocID="{D88D4F63-5267-4C47-8A55-BC03A0516D4A}" presName="vertThree" presStyleCnt="0"/>
      <dgm:spPr/>
    </dgm:pt>
    <dgm:pt modelId="{140B610E-1C6B-4454-8450-C1495CEF2754}" type="pres">
      <dgm:prSet presAssocID="{D88D4F63-5267-4C47-8A55-BC03A0516D4A}" presName="txThree" presStyleLbl="node3" presStyleIdx="2" presStyleCnt="4" custScaleX="20806" custScaleY="82750" custLinFactNeighborX="-1885" custLinFactNeighborY="3605">
        <dgm:presLayoutVars>
          <dgm:chPref val="3"/>
        </dgm:presLayoutVars>
      </dgm:prSet>
      <dgm:spPr/>
    </dgm:pt>
    <dgm:pt modelId="{49EC5A1C-6E22-4E7E-8ADC-4FFED7F9AB20}" type="pres">
      <dgm:prSet presAssocID="{D88D4F63-5267-4C47-8A55-BC03A0516D4A}" presName="horzThree" presStyleCnt="0"/>
      <dgm:spPr/>
    </dgm:pt>
    <dgm:pt modelId="{490BBEFD-F60A-429A-8B97-2036CB62EDE2}" type="pres">
      <dgm:prSet presAssocID="{F3AE464B-075D-4869-987A-C057ED03810F}" presName="sibSpaceThree" presStyleCnt="0"/>
      <dgm:spPr/>
    </dgm:pt>
    <dgm:pt modelId="{42B835E8-246A-479B-8586-D33FBDD99544}" type="pres">
      <dgm:prSet presAssocID="{88ED35AC-5C56-4E54-B721-DC6E9E8F8796}" presName="vertThree" presStyleCnt="0"/>
      <dgm:spPr/>
    </dgm:pt>
    <dgm:pt modelId="{6271E681-8445-4B02-A48E-1E27FDD2CE0E}" type="pres">
      <dgm:prSet presAssocID="{88ED35AC-5C56-4E54-B721-DC6E9E8F8796}" presName="txThree" presStyleLbl="node3" presStyleIdx="3" presStyleCnt="4" custScaleX="20806" custScaleY="82750" custLinFactNeighborX="-5259" custLinFactNeighborY="3600">
        <dgm:presLayoutVars>
          <dgm:chPref val="3"/>
        </dgm:presLayoutVars>
      </dgm:prSet>
      <dgm:spPr/>
    </dgm:pt>
    <dgm:pt modelId="{1BE16095-1A37-492F-9195-34A8AE6275BE}" type="pres">
      <dgm:prSet presAssocID="{88ED35AC-5C56-4E54-B721-DC6E9E8F8796}" presName="horzThree" presStyleCnt="0"/>
      <dgm:spPr/>
    </dgm:pt>
  </dgm:ptLst>
  <dgm:cxnLst>
    <dgm:cxn modelId="{E2ABF80E-EA4A-430D-9D56-F40153A83E00}" srcId="{57659B22-62A8-481D-BE07-FFCC7BD8068F}" destId="{D88D4F63-5267-4C47-8A55-BC03A0516D4A}" srcOrd="2" destOrd="0" parTransId="{D8EB7C4F-1889-4D15-8B6C-C3B2944F07D4}" sibTransId="{F3AE464B-075D-4869-987A-C057ED03810F}"/>
    <dgm:cxn modelId="{7D39EE1D-5DA6-4663-A5E9-4EC9FE3B1252}" srcId="{12B784F2-EFF4-428C-B8C5-B4A6BC651082}" destId="{57659B22-62A8-481D-BE07-FFCC7BD8068F}" srcOrd="0" destOrd="0" parTransId="{BCD6277B-B046-4095-9ECE-416EE33F0E07}" sibTransId="{3A0F49B6-DF85-4E78-9F7D-E83EC3347162}"/>
    <dgm:cxn modelId="{5B12611E-677F-4B3E-95C3-5D07669B3B8F}" type="presOf" srcId="{57659B22-62A8-481D-BE07-FFCC7BD8068F}" destId="{17FBC159-4B86-44F2-ACA9-408CAF49E0CC}" srcOrd="0" destOrd="0" presId="urn:microsoft.com/office/officeart/2005/8/layout/architecture"/>
    <dgm:cxn modelId="{173DE630-DF89-45E8-9251-5FEA99BB78B7}" type="presOf" srcId="{88ED35AC-5C56-4E54-B721-DC6E9E8F8796}" destId="{6271E681-8445-4B02-A48E-1E27FDD2CE0E}" srcOrd="0" destOrd="0" presId="urn:microsoft.com/office/officeart/2005/8/layout/architecture"/>
    <dgm:cxn modelId="{7F4AA333-3E28-4BE0-A499-9A2E1CE9EA20}" srcId="{57659B22-62A8-481D-BE07-FFCC7BD8068F}" destId="{FABFBA3E-C052-4B73-857C-7411748D8893}" srcOrd="0" destOrd="0" parTransId="{BD578E17-3E1D-43B2-81B5-B879BF7FC175}" sibTransId="{8206721F-DDCE-4783-826B-EF7D2C491B3B}"/>
    <dgm:cxn modelId="{652FBA3D-EFD6-4328-A7D4-8BFF029F3F5A}" type="presOf" srcId="{D88D4F63-5267-4C47-8A55-BC03A0516D4A}" destId="{140B610E-1C6B-4454-8450-C1495CEF2754}" srcOrd="0" destOrd="0" presId="urn:microsoft.com/office/officeart/2005/8/layout/architecture"/>
    <dgm:cxn modelId="{67419767-6A0C-429F-BB75-E41A467E1A1E}" srcId="{004C3EE2-4F13-4392-92A1-5534CD78D30E}" destId="{12B784F2-EFF4-428C-B8C5-B4A6BC651082}" srcOrd="0" destOrd="0" parTransId="{8738D218-18DC-4D5F-AB7F-9C51D8A1943D}" sibTransId="{CEB67018-8290-4829-AA1E-0ED1EFC99C8E}"/>
    <dgm:cxn modelId="{D9A5BE47-73DB-48F2-8F9F-63FA7903062C}" type="presOf" srcId="{DA15E70D-BEDB-4319-BC2C-D3DA54DA0098}" destId="{08516014-46FA-474C-A9C6-63E653587E98}" srcOrd="0" destOrd="0" presId="urn:microsoft.com/office/officeart/2005/8/layout/architecture"/>
    <dgm:cxn modelId="{236F1474-BD68-42ED-A440-062BDFA2A8FA}" type="presOf" srcId="{004C3EE2-4F13-4392-92A1-5534CD78D30E}" destId="{99B8C394-A26E-4183-9138-FAAE746247A0}" srcOrd="0" destOrd="0" presId="urn:microsoft.com/office/officeart/2005/8/layout/architecture"/>
    <dgm:cxn modelId="{7F396D93-9417-4190-B2E9-8B84EDFC20B8}" srcId="{57659B22-62A8-481D-BE07-FFCC7BD8068F}" destId="{DA15E70D-BEDB-4319-BC2C-D3DA54DA0098}" srcOrd="1" destOrd="0" parTransId="{6E424118-B1D2-42AB-87EF-52C5AA8E280F}" sibTransId="{D9D6F600-F08C-4550-967E-7C12B7C14E6B}"/>
    <dgm:cxn modelId="{8CED889E-FADB-4F6D-85BA-AEDFBBC2A7B6}" srcId="{57659B22-62A8-481D-BE07-FFCC7BD8068F}" destId="{88ED35AC-5C56-4E54-B721-DC6E9E8F8796}" srcOrd="3" destOrd="0" parTransId="{2DCA47FA-7919-45EC-8E7D-B05452F1898E}" sibTransId="{71890B59-8CFA-4D4D-8E03-0A1B1F032C08}"/>
    <dgm:cxn modelId="{4AFFCDBC-C71E-4783-BBF1-813B53208C50}" type="presOf" srcId="{FABFBA3E-C052-4B73-857C-7411748D8893}" destId="{D0FAE44B-3B90-480C-AF66-3225B0139C91}" srcOrd="0" destOrd="0" presId="urn:microsoft.com/office/officeart/2005/8/layout/architecture"/>
    <dgm:cxn modelId="{A1D87FE5-A3ED-4046-88AD-6AAEEFB96ABD}" type="presOf" srcId="{12B784F2-EFF4-428C-B8C5-B4A6BC651082}" destId="{9950F681-508B-4D5A-BB81-0C157904CD87}" srcOrd="0" destOrd="0" presId="urn:microsoft.com/office/officeart/2005/8/layout/architecture"/>
    <dgm:cxn modelId="{B6543A0C-ABE1-486F-AA00-56F6EC41416F}" type="presParOf" srcId="{99B8C394-A26E-4183-9138-FAAE746247A0}" destId="{2CA4A06B-9236-43FE-B462-380FAC8AF541}" srcOrd="0" destOrd="0" presId="urn:microsoft.com/office/officeart/2005/8/layout/architecture"/>
    <dgm:cxn modelId="{CF664E98-EF1C-4EA9-973D-311B08B39862}" type="presParOf" srcId="{2CA4A06B-9236-43FE-B462-380FAC8AF541}" destId="{9950F681-508B-4D5A-BB81-0C157904CD87}" srcOrd="0" destOrd="0" presId="urn:microsoft.com/office/officeart/2005/8/layout/architecture"/>
    <dgm:cxn modelId="{D20D50B5-45A8-4041-B90B-206FC9712F8E}" type="presParOf" srcId="{2CA4A06B-9236-43FE-B462-380FAC8AF541}" destId="{FD8B68D6-12CC-4246-8393-620EA66CED40}" srcOrd="1" destOrd="0" presId="urn:microsoft.com/office/officeart/2005/8/layout/architecture"/>
    <dgm:cxn modelId="{2B1B50FE-B4EB-471E-8563-A644A1E358AA}" type="presParOf" srcId="{2CA4A06B-9236-43FE-B462-380FAC8AF541}" destId="{6DB645DB-246A-4A31-ADA4-F6AD77594015}" srcOrd="2" destOrd="0" presId="urn:microsoft.com/office/officeart/2005/8/layout/architecture"/>
    <dgm:cxn modelId="{17352531-F44B-4435-8E8B-B6F7BAE85FD5}" type="presParOf" srcId="{6DB645DB-246A-4A31-ADA4-F6AD77594015}" destId="{12E90DFE-7C66-4CFD-9141-3894E7790B04}" srcOrd="0" destOrd="0" presId="urn:microsoft.com/office/officeart/2005/8/layout/architecture"/>
    <dgm:cxn modelId="{C445E502-0278-49F2-A886-DB3E7FDE8CB5}" type="presParOf" srcId="{12E90DFE-7C66-4CFD-9141-3894E7790B04}" destId="{17FBC159-4B86-44F2-ACA9-408CAF49E0CC}" srcOrd="0" destOrd="0" presId="urn:microsoft.com/office/officeart/2005/8/layout/architecture"/>
    <dgm:cxn modelId="{920E0860-AE37-418D-B645-846926FAE05C}" type="presParOf" srcId="{12E90DFE-7C66-4CFD-9141-3894E7790B04}" destId="{C7917F42-A1C8-4687-A75F-CCD2B3D46D7F}" srcOrd="1" destOrd="0" presId="urn:microsoft.com/office/officeart/2005/8/layout/architecture"/>
    <dgm:cxn modelId="{A6FA66D2-7136-46C9-A72A-3694ED282168}" type="presParOf" srcId="{12E90DFE-7C66-4CFD-9141-3894E7790B04}" destId="{815CC5A3-E99C-43FE-B3D1-C738F4858E72}" srcOrd="2" destOrd="0" presId="urn:microsoft.com/office/officeart/2005/8/layout/architecture"/>
    <dgm:cxn modelId="{55178173-0D74-4623-B789-BD8AD82BD1CA}" type="presParOf" srcId="{815CC5A3-E99C-43FE-B3D1-C738F4858E72}" destId="{8889A1E7-87A6-4DDE-9818-204C75AE4576}" srcOrd="0" destOrd="0" presId="urn:microsoft.com/office/officeart/2005/8/layout/architecture"/>
    <dgm:cxn modelId="{C6FB973B-AD4F-4AD0-B5F6-BB7106620167}" type="presParOf" srcId="{8889A1E7-87A6-4DDE-9818-204C75AE4576}" destId="{D0FAE44B-3B90-480C-AF66-3225B0139C91}" srcOrd="0" destOrd="0" presId="urn:microsoft.com/office/officeart/2005/8/layout/architecture"/>
    <dgm:cxn modelId="{9E1C6F94-F05E-4473-8A52-9320CAA93C6D}" type="presParOf" srcId="{8889A1E7-87A6-4DDE-9818-204C75AE4576}" destId="{C859C442-8D4F-41D7-A5A5-484AF8111CD8}" srcOrd="1" destOrd="0" presId="urn:microsoft.com/office/officeart/2005/8/layout/architecture"/>
    <dgm:cxn modelId="{9457E80E-1D3A-44FF-860D-09BD67EFEA9A}" type="presParOf" srcId="{815CC5A3-E99C-43FE-B3D1-C738F4858E72}" destId="{233271C7-A779-4872-896E-8B2E0A26ED27}" srcOrd="1" destOrd="0" presId="urn:microsoft.com/office/officeart/2005/8/layout/architecture"/>
    <dgm:cxn modelId="{55EF1D44-895F-483F-B1B3-8895E3FC5C42}" type="presParOf" srcId="{815CC5A3-E99C-43FE-B3D1-C738F4858E72}" destId="{DC797F56-E8DD-41E6-BA8C-7875486C0980}" srcOrd="2" destOrd="0" presId="urn:microsoft.com/office/officeart/2005/8/layout/architecture"/>
    <dgm:cxn modelId="{3015B1F2-A711-40AC-9104-EEE4C7DDB9DB}" type="presParOf" srcId="{DC797F56-E8DD-41E6-BA8C-7875486C0980}" destId="{08516014-46FA-474C-A9C6-63E653587E98}" srcOrd="0" destOrd="0" presId="urn:microsoft.com/office/officeart/2005/8/layout/architecture"/>
    <dgm:cxn modelId="{B68BFFF4-B96A-4E81-86C6-5F78D74737FE}" type="presParOf" srcId="{DC797F56-E8DD-41E6-BA8C-7875486C0980}" destId="{2220C515-BE72-4715-B511-57FC20805AB1}" srcOrd="1" destOrd="0" presId="urn:microsoft.com/office/officeart/2005/8/layout/architecture"/>
    <dgm:cxn modelId="{3740E957-A38E-4482-A131-E64187F0A265}" type="presParOf" srcId="{815CC5A3-E99C-43FE-B3D1-C738F4858E72}" destId="{25833D4C-F172-47A2-A0E0-3DCA8C72F406}" srcOrd="3" destOrd="0" presId="urn:microsoft.com/office/officeart/2005/8/layout/architecture"/>
    <dgm:cxn modelId="{67C5C14C-D35D-42DC-8696-D1D94E40DCF8}" type="presParOf" srcId="{815CC5A3-E99C-43FE-B3D1-C738F4858E72}" destId="{79F6DF56-874B-48FB-8202-30F442CDCB29}" srcOrd="4" destOrd="0" presId="urn:microsoft.com/office/officeart/2005/8/layout/architecture"/>
    <dgm:cxn modelId="{43E7DBF1-4782-4E82-AC37-8E3AD8563429}" type="presParOf" srcId="{79F6DF56-874B-48FB-8202-30F442CDCB29}" destId="{140B610E-1C6B-4454-8450-C1495CEF2754}" srcOrd="0" destOrd="0" presId="urn:microsoft.com/office/officeart/2005/8/layout/architecture"/>
    <dgm:cxn modelId="{BC8E6004-8D23-4AC4-8DF2-BB2AE8BF2F4D}" type="presParOf" srcId="{79F6DF56-874B-48FB-8202-30F442CDCB29}" destId="{49EC5A1C-6E22-4E7E-8ADC-4FFED7F9AB20}" srcOrd="1" destOrd="0" presId="urn:microsoft.com/office/officeart/2005/8/layout/architecture"/>
    <dgm:cxn modelId="{DEE3F3FD-3467-4C8E-9E58-4B0643138909}" type="presParOf" srcId="{815CC5A3-E99C-43FE-B3D1-C738F4858E72}" destId="{490BBEFD-F60A-429A-8B97-2036CB62EDE2}" srcOrd="5" destOrd="0" presId="urn:microsoft.com/office/officeart/2005/8/layout/architecture"/>
    <dgm:cxn modelId="{087DE107-F202-4FBD-AB6F-455847E8415F}" type="presParOf" srcId="{815CC5A3-E99C-43FE-B3D1-C738F4858E72}" destId="{42B835E8-246A-479B-8586-D33FBDD99544}" srcOrd="6" destOrd="0" presId="urn:microsoft.com/office/officeart/2005/8/layout/architecture"/>
    <dgm:cxn modelId="{C96BF9AB-9C32-4701-814A-988AEA41AE65}" type="presParOf" srcId="{42B835E8-246A-479B-8586-D33FBDD99544}" destId="{6271E681-8445-4B02-A48E-1E27FDD2CE0E}" srcOrd="0" destOrd="0" presId="urn:microsoft.com/office/officeart/2005/8/layout/architecture"/>
    <dgm:cxn modelId="{5C9B7725-FED4-43B5-8F43-D35CA0AAB11C}" type="presParOf" srcId="{42B835E8-246A-479B-8586-D33FBDD99544}" destId="{1BE16095-1A37-492F-9195-34A8AE6275BE}"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B4909-405B-456E-81C2-A7F6DDE947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F5F0DF-2E21-47D8-A608-78CE32806F8B}">
      <dgm:prSet phldrT="[Text]" custT="1"/>
      <dgm:spPr>
        <a:solidFill>
          <a:schemeClr val="bg2">
            <a:lumMod val="50000"/>
          </a:schemeClr>
        </a:solidFill>
      </dgm:spPr>
      <dgm:t>
        <a:bodyPr/>
        <a:lstStyle/>
        <a:p>
          <a:r>
            <a:rPr lang="en-US" sz="4000" b="1"/>
            <a:t>IPS</a:t>
          </a:r>
        </a:p>
      </dgm:t>
    </dgm:pt>
    <dgm:pt modelId="{4445E59B-24B7-49A8-A20F-7E784BBDCDC2}" type="parTrans" cxnId="{2503A3F3-B2BA-4AD6-BC91-4996970EF5D2}">
      <dgm:prSet/>
      <dgm:spPr/>
      <dgm:t>
        <a:bodyPr/>
        <a:lstStyle/>
        <a:p>
          <a:endParaRPr lang="en-US" sz="1400"/>
        </a:p>
      </dgm:t>
    </dgm:pt>
    <dgm:pt modelId="{4F8E8F55-A7C1-4965-90D3-59AA4A8B9CFC}" type="sibTrans" cxnId="{2503A3F3-B2BA-4AD6-BC91-4996970EF5D2}">
      <dgm:prSet/>
      <dgm:spPr/>
      <dgm:t>
        <a:bodyPr/>
        <a:lstStyle/>
        <a:p>
          <a:endParaRPr lang="en-US" sz="1400"/>
        </a:p>
      </dgm:t>
    </dgm:pt>
    <dgm:pt modelId="{EDD95692-9106-4C7C-9A7C-F77136BF37FB}">
      <dgm:prSet phldrT="[Text]" custT="1"/>
      <dgm:spPr>
        <a:solidFill>
          <a:schemeClr val="bg2">
            <a:lumMod val="75000"/>
          </a:schemeClr>
        </a:solidFill>
      </dgm:spPr>
      <dgm:t>
        <a:bodyPr/>
        <a:lstStyle/>
        <a:p>
          <a:r>
            <a:rPr lang="en-US" sz="4000" b="1"/>
            <a:t>AFS</a:t>
          </a:r>
        </a:p>
      </dgm:t>
    </dgm:pt>
    <dgm:pt modelId="{2B4CF74D-7E17-471C-9AD9-DF0DB1CFA268}" type="parTrans" cxnId="{10E1E68A-8D3D-4863-86DB-A5629A7300A7}">
      <dgm:prSet/>
      <dgm:spPr/>
      <dgm:t>
        <a:bodyPr/>
        <a:lstStyle/>
        <a:p>
          <a:endParaRPr lang="en-US" sz="1400"/>
        </a:p>
      </dgm:t>
    </dgm:pt>
    <dgm:pt modelId="{25FC83AA-BB05-4E49-B801-9E8DB02B920F}" type="sibTrans" cxnId="{10E1E68A-8D3D-4863-86DB-A5629A7300A7}">
      <dgm:prSet/>
      <dgm:spPr/>
      <dgm:t>
        <a:bodyPr/>
        <a:lstStyle/>
        <a:p>
          <a:endParaRPr lang="en-US" sz="1400"/>
        </a:p>
      </dgm:t>
    </dgm:pt>
    <dgm:pt modelId="{9CF2B3C8-6F4F-4414-BD13-C459031D4908}">
      <dgm:prSet phldrT="[Text]" custT="1"/>
      <dgm:spPr>
        <a:solidFill>
          <a:schemeClr val="bg2">
            <a:lumMod val="75000"/>
          </a:schemeClr>
        </a:solidFill>
      </dgm:spPr>
      <dgm:t>
        <a:bodyPr/>
        <a:lstStyle/>
        <a:p>
          <a:r>
            <a:rPr lang="en-US" sz="2800" b="1"/>
            <a:t>65%</a:t>
          </a:r>
        </a:p>
      </dgm:t>
    </dgm:pt>
    <dgm:pt modelId="{277158D2-CA2A-4E04-8AAC-8BC2501CA86E}" type="parTrans" cxnId="{1687E820-21FA-46B3-9223-C218BE3A029B}">
      <dgm:prSet/>
      <dgm:spPr/>
      <dgm:t>
        <a:bodyPr/>
        <a:lstStyle/>
        <a:p>
          <a:endParaRPr lang="en-US" sz="1400"/>
        </a:p>
      </dgm:t>
    </dgm:pt>
    <dgm:pt modelId="{F45000CA-7B89-4AAA-BBAB-46A55C3A87E0}" type="sibTrans" cxnId="{1687E820-21FA-46B3-9223-C218BE3A029B}">
      <dgm:prSet/>
      <dgm:spPr/>
      <dgm:t>
        <a:bodyPr/>
        <a:lstStyle/>
        <a:p>
          <a:endParaRPr lang="en-US" sz="1400"/>
        </a:p>
      </dgm:t>
    </dgm:pt>
    <dgm:pt modelId="{F1B9BA9F-4F36-4FA1-BA9A-52A736836ADB}">
      <dgm:prSet phldrT="[Text]" custT="1"/>
      <dgm:spPr>
        <a:solidFill>
          <a:schemeClr val="tx1">
            <a:lumMod val="75000"/>
          </a:schemeClr>
        </a:solidFill>
      </dgm:spPr>
      <dgm:t>
        <a:bodyPr/>
        <a:lstStyle/>
        <a:p>
          <a:r>
            <a:rPr lang="en-US" sz="4000" b="1"/>
            <a:t>FGS</a:t>
          </a:r>
        </a:p>
      </dgm:t>
    </dgm:pt>
    <dgm:pt modelId="{DEDE445E-F31F-42F4-AD29-1DCDE585A05D}" type="parTrans" cxnId="{855663E4-1544-42D8-93C5-B943B5BC7425}">
      <dgm:prSet/>
      <dgm:spPr/>
      <dgm:t>
        <a:bodyPr/>
        <a:lstStyle/>
        <a:p>
          <a:endParaRPr lang="en-US" sz="1400"/>
        </a:p>
      </dgm:t>
    </dgm:pt>
    <dgm:pt modelId="{1A5038A9-2D56-4C53-AD36-A17434BE962F}" type="sibTrans" cxnId="{855663E4-1544-42D8-93C5-B943B5BC7425}">
      <dgm:prSet/>
      <dgm:spPr/>
      <dgm:t>
        <a:bodyPr/>
        <a:lstStyle/>
        <a:p>
          <a:endParaRPr lang="en-US" sz="1400"/>
        </a:p>
      </dgm:t>
    </dgm:pt>
    <dgm:pt modelId="{EC92E47C-16EE-4C3D-BD31-30D20BFC7872}">
      <dgm:prSet phldrT="[Text]" custT="1"/>
      <dgm:spPr>
        <a:solidFill>
          <a:schemeClr val="tx1">
            <a:lumMod val="75000"/>
          </a:schemeClr>
        </a:solidFill>
      </dgm:spPr>
      <dgm:t>
        <a:bodyPr/>
        <a:lstStyle/>
        <a:p>
          <a:r>
            <a:rPr lang="en-US" sz="2800" b="1"/>
            <a:t>71%</a:t>
          </a:r>
        </a:p>
      </dgm:t>
    </dgm:pt>
    <dgm:pt modelId="{125F49F2-6219-4E12-A83F-64BC5820DA0C}" type="parTrans" cxnId="{AC4D5F60-F530-42B5-8163-6A9FB3568388}">
      <dgm:prSet/>
      <dgm:spPr/>
      <dgm:t>
        <a:bodyPr/>
        <a:lstStyle/>
        <a:p>
          <a:endParaRPr lang="en-US" sz="1400"/>
        </a:p>
      </dgm:t>
    </dgm:pt>
    <dgm:pt modelId="{165F0077-9423-4212-8AE9-4708FD935406}" type="sibTrans" cxnId="{AC4D5F60-F530-42B5-8163-6A9FB3568388}">
      <dgm:prSet/>
      <dgm:spPr/>
      <dgm:t>
        <a:bodyPr/>
        <a:lstStyle/>
        <a:p>
          <a:endParaRPr lang="en-US" sz="1400"/>
        </a:p>
      </dgm:t>
    </dgm:pt>
    <dgm:pt modelId="{B04A5C8A-63AE-4486-B123-9C3389838B88}">
      <dgm:prSet phldrT="[Text]" custT="1"/>
      <dgm:spPr>
        <a:solidFill>
          <a:schemeClr val="accent6">
            <a:lumMod val="75000"/>
          </a:schemeClr>
        </a:solidFill>
      </dgm:spPr>
      <dgm:t>
        <a:bodyPr/>
        <a:lstStyle/>
        <a:p>
          <a:r>
            <a:rPr lang="en-US" sz="4000" b="1"/>
            <a:t>ACS</a:t>
          </a:r>
        </a:p>
      </dgm:t>
    </dgm:pt>
    <dgm:pt modelId="{86FAE6D2-9D27-40A5-854D-D2FC60EF180F}" type="parTrans" cxnId="{982171E5-2A83-4523-8CFB-995E0C60C91C}">
      <dgm:prSet/>
      <dgm:spPr/>
      <dgm:t>
        <a:bodyPr/>
        <a:lstStyle/>
        <a:p>
          <a:endParaRPr lang="en-US" sz="1400"/>
        </a:p>
      </dgm:t>
    </dgm:pt>
    <dgm:pt modelId="{DB61DA64-95BF-4EDF-BD9C-DF1C6C7F168B}" type="sibTrans" cxnId="{982171E5-2A83-4523-8CFB-995E0C60C91C}">
      <dgm:prSet/>
      <dgm:spPr/>
      <dgm:t>
        <a:bodyPr/>
        <a:lstStyle/>
        <a:p>
          <a:endParaRPr lang="en-US" sz="1400"/>
        </a:p>
      </dgm:t>
    </dgm:pt>
    <dgm:pt modelId="{64DA6051-58E1-451A-AF95-595EC1D209C3}">
      <dgm:prSet phldrT="[Text]" custT="1"/>
      <dgm:spPr>
        <a:solidFill>
          <a:schemeClr val="accent6">
            <a:lumMod val="75000"/>
          </a:schemeClr>
        </a:solidFill>
      </dgm:spPr>
      <dgm:t>
        <a:bodyPr/>
        <a:lstStyle/>
        <a:p>
          <a:r>
            <a:rPr lang="en-US" sz="2800" b="1"/>
            <a:t>15%</a:t>
          </a:r>
        </a:p>
      </dgm:t>
    </dgm:pt>
    <dgm:pt modelId="{85B21D53-2905-44B3-832A-26653C9844FF}" type="parTrans" cxnId="{AA841E94-29F7-404F-AC6B-2251A4C2CB64}">
      <dgm:prSet/>
      <dgm:spPr/>
      <dgm:t>
        <a:bodyPr/>
        <a:lstStyle/>
        <a:p>
          <a:endParaRPr lang="en-US" sz="1400"/>
        </a:p>
      </dgm:t>
    </dgm:pt>
    <dgm:pt modelId="{4CAA2F35-FF9A-4A9B-9C2D-BC0546320DA8}" type="sibTrans" cxnId="{AA841E94-29F7-404F-AC6B-2251A4C2CB64}">
      <dgm:prSet/>
      <dgm:spPr/>
      <dgm:t>
        <a:bodyPr/>
        <a:lstStyle/>
        <a:p>
          <a:endParaRPr lang="en-US" sz="1400"/>
        </a:p>
      </dgm:t>
    </dgm:pt>
    <dgm:pt modelId="{D69C84B2-4734-4163-8DFA-719C36FC7036}">
      <dgm:prSet phldrT="[Text]" custT="1"/>
      <dgm:spPr>
        <a:solidFill>
          <a:schemeClr val="bg2">
            <a:lumMod val="50000"/>
          </a:schemeClr>
        </a:solidFill>
      </dgm:spPr>
      <dgm:t>
        <a:bodyPr/>
        <a:lstStyle/>
        <a:p>
          <a:r>
            <a:rPr lang="en-US" sz="2800" b="1"/>
            <a:t>52%</a:t>
          </a:r>
        </a:p>
      </dgm:t>
    </dgm:pt>
    <dgm:pt modelId="{F522438E-A6AB-4458-9C08-52CD2B266C39}" type="sibTrans" cxnId="{7C938105-2901-4406-9216-7B81DF0EE975}">
      <dgm:prSet/>
      <dgm:spPr/>
      <dgm:t>
        <a:bodyPr/>
        <a:lstStyle/>
        <a:p>
          <a:endParaRPr lang="en-US" sz="1400"/>
        </a:p>
      </dgm:t>
    </dgm:pt>
    <dgm:pt modelId="{ED73A2AA-7E1B-4780-A2C4-FABC79A92CF5}" type="parTrans" cxnId="{7C938105-2901-4406-9216-7B81DF0EE975}">
      <dgm:prSet/>
      <dgm:spPr/>
      <dgm:t>
        <a:bodyPr/>
        <a:lstStyle/>
        <a:p>
          <a:endParaRPr lang="en-US" sz="1400"/>
        </a:p>
      </dgm:t>
    </dgm:pt>
    <dgm:pt modelId="{17358CCE-81BB-40D5-A217-B6B65DB3BC05}" type="pres">
      <dgm:prSet presAssocID="{0B3B4909-405B-456E-81C2-A7F6DDE947CC}" presName="diagram" presStyleCnt="0">
        <dgm:presLayoutVars>
          <dgm:dir/>
          <dgm:resizeHandles val="exact"/>
        </dgm:presLayoutVars>
      </dgm:prSet>
      <dgm:spPr/>
    </dgm:pt>
    <dgm:pt modelId="{C915C07D-0539-493A-AD69-0DCB4F59409A}" type="pres">
      <dgm:prSet presAssocID="{11F5F0DF-2E21-47D8-A608-78CE32806F8B}" presName="node" presStyleLbl="node1" presStyleIdx="0" presStyleCnt="4" custScaleX="75132" custScaleY="75132">
        <dgm:presLayoutVars>
          <dgm:bulletEnabled val="1"/>
        </dgm:presLayoutVars>
      </dgm:prSet>
      <dgm:spPr/>
    </dgm:pt>
    <dgm:pt modelId="{C0D6FAC2-B25A-476E-8446-0AB55D8CD339}" type="pres">
      <dgm:prSet presAssocID="{4F8E8F55-A7C1-4965-90D3-59AA4A8B9CFC}" presName="sibTrans" presStyleCnt="0"/>
      <dgm:spPr/>
    </dgm:pt>
    <dgm:pt modelId="{8B68940B-14C2-4D67-9343-6EF36262B9B5}" type="pres">
      <dgm:prSet presAssocID="{EDD95692-9106-4C7C-9A7C-F77136BF37FB}" presName="node" presStyleLbl="node1" presStyleIdx="1" presStyleCnt="4" custScaleX="75132" custScaleY="75132">
        <dgm:presLayoutVars>
          <dgm:bulletEnabled val="1"/>
        </dgm:presLayoutVars>
      </dgm:prSet>
      <dgm:spPr/>
    </dgm:pt>
    <dgm:pt modelId="{7A55DB71-6783-458B-BEB5-E98D2DA69F02}" type="pres">
      <dgm:prSet presAssocID="{25FC83AA-BB05-4E49-B801-9E8DB02B920F}" presName="sibTrans" presStyleCnt="0"/>
      <dgm:spPr/>
    </dgm:pt>
    <dgm:pt modelId="{6BD5D846-5D22-4C4F-B33E-42790620B4BF}" type="pres">
      <dgm:prSet presAssocID="{F1B9BA9F-4F36-4FA1-BA9A-52A736836ADB}" presName="node" presStyleLbl="node1" presStyleIdx="2" presStyleCnt="4" custScaleX="75132" custScaleY="75132">
        <dgm:presLayoutVars>
          <dgm:bulletEnabled val="1"/>
        </dgm:presLayoutVars>
      </dgm:prSet>
      <dgm:spPr/>
    </dgm:pt>
    <dgm:pt modelId="{9D39BDD6-412E-4D63-9D58-F2AB88F24AF3}" type="pres">
      <dgm:prSet presAssocID="{1A5038A9-2D56-4C53-AD36-A17434BE962F}" presName="sibTrans" presStyleCnt="0"/>
      <dgm:spPr/>
    </dgm:pt>
    <dgm:pt modelId="{C8556C38-8D4F-4AAE-B59A-740F47177CEF}" type="pres">
      <dgm:prSet presAssocID="{B04A5C8A-63AE-4486-B123-9C3389838B88}" presName="node" presStyleLbl="node1" presStyleIdx="3" presStyleCnt="4" custScaleX="75132" custScaleY="75132">
        <dgm:presLayoutVars>
          <dgm:bulletEnabled val="1"/>
        </dgm:presLayoutVars>
      </dgm:prSet>
      <dgm:spPr/>
    </dgm:pt>
  </dgm:ptLst>
  <dgm:cxnLst>
    <dgm:cxn modelId="{7C938105-2901-4406-9216-7B81DF0EE975}" srcId="{11F5F0DF-2E21-47D8-A608-78CE32806F8B}" destId="{D69C84B2-4734-4163-8DFA-719C36FC7036}" srcOrd="0" destOrd="0" parTransId="{ED73A2AA-7E1B-4780-A2C4-FABC79A92CF5}" sibTransId="{F522438E-A6AB-4458-9C08-52CD2B266C39}"/>
    <dgm:cxn modelId="{FB3C0E11-0D8F-4B0F-B3FF-1539480A880B}" type="presOf" srcId="{F1B9BA9F-4F36-4FA1-BA9A-52A736836ADB}" destId="{6BD5D846-5D22-4C4F-B33E-42790620B4BF}" srcOrd="0" destOrd="0" presId="urn:microsoft.com/office/officeart/2005/8/layout/default"/>
    <dgm:cxn modelId="{1687E820-21FA-46B3-9223-C218BE3A029B}" srcId="{EDD95692-9106-4C7C-9A7C-F77136BF37FB}" destId="{9CF2B3C8-6F4F-4414-BD13-C459031D4908}" srcOrd="0" destOrd="0" parTransId="{277158D2-CA2A-4E04-8AAC-8BC2501CA86E}" sibTransId="{F45000CA-7B89-4AAA-BBAB-46A55C3A87E0}"/>
    <dgm:cxn modelId="{ACED7425-BBE3-49B8-ABF5-791C20C57273}" type="presOf" srcId="{EDD95692-9106-4C7C-9A7C-F77136BF37FB}" destId="{8B68940B-14C2-4D67-9343-6EF36262B9B5}" srcOrd="0" destOrd="0" presId="urn:microsoft.com/office/officeart/2005/8/layout/default"/>
    <dgm:cxn modelId="{9B008C3B-0E5C-41E3-8308-D93C311FD055}" type="presOf" srcId="{11F5F0DF-2E21-47D8-A608-78CE32806F8B}" destId="{C915C07D-0539-493A-AD69-0DCB4F59409A}" srcOrd="0" destOrd="0" presId="urn:microsoft.com/office/officeart/2005/8/layout/default"/>
    <dgm:cxn modelId="{0439283C-690E-4CB7-AD68-61312354B911}" type="presOf" srcId="{9CF2B3C8-6F4F-4414-BD13-C459031D4908}" destId="{8B68940B-14C2-4D67-9343-6EF36262B9B5}" srcOrd="0" destOrd="1" presId="urn:microsoft.com/office/officeart/2005/8/layout/default"/>
    <dgm:cxn modelId="{AC4D5F60-F530-42B5-8163-6A9FB3568388}" srcId="{F1B9BA9F-4F36-4FA1-BA9A-52A736836ADB}" destId="{EC92E47C-16EE-4C3D-BD31-30D20BFC7872}" srcOrd="0" destOrd="0" parTransId="{125F49F2-6219-4E12-A83F-64BC5820DA0C}" sibTransId="{165F0077-9423-4212-8AE9-4708FD935406}"/>
    <dgm:cxn modelId="{CAABDC74-9D9A-4B62-8518-6DFC7F95F93C}" type="presOf" srcId="{B04A5C8A-63AE-4486-B123-9C3389838B88}" destId="{C8556C38-8D4F-4AAE-B59A-740F47177CEF}" srcOrd="0" destOrd="0" presId="urn:microsoft.com/office/officeart/2005/8/layout/default"/>
    <dgm:cxn modelId="{9C557A7C-47C1-4928-A0E9-4CA6BCC19F88}" type="presOf" srcId="{D69C84B2-4734-4163-8DFA-719C36FC7036}" destId="{C915C07D-0539-493A-AD69-0DCB4F59409A}" srcOrd="0" destOrd="1" presId="urn:microsoft.com/office/officeart/2005/8/layout/default"/>
    <dgm:cxn modelId="{10E1E68A-8D3D-4863-86DB-A5629A7300A7}" srcId="{0B3B4909-405B-456E-81C2-A7F6DDE947CC}" destId="{EDD95692-9106-4C7C-9A7C-F77136BF37FB}" srcOrd="1" destOrd="0" parTransId="{2B4CF74D-7E17-471C-9AD9-DF0DB1CFA268}" sibTransId="{25FC83AA-BB05-4E49-B801-9E8DB02B920F}"/>
    <dgm:cxn modelId="{AA841E94-29F7-404F-AC6B-2251A4C2CB64}" srcId="{B04A5C8A-63AE-4486-B123-9C3389838B88}" destId="{64DA6051-58E1-451A-AF95-595EC1D209C3}" srcOrd="0" destOrd="0" parTransId="{85B21D53-2905-44B3-832A-26653C9844FF}" sibTransId="{4CAA2F35-FF9A-4A9B-9C2D-BC0546320DA8}"/>
    <dgm:cxn modelId="{785BBC99-8622-42F4-8FB6-208CC691467C}" type="presOf" srcId="{0B3B4909-405B-456E-81C2-A7F6DDE947CC}" destId="{17358CCE-81BB-40D5-A217-B6B65DB3BC05}" srcOrd="0" destOrd="0" presId="urn:microsoft.com/office/officeart/2005/8/layout/default"/>
    <dgm:cxn modelId="{14BD7BA5-E999-47BE-938B-8F6130A683F3}" type="presOf" srcId="{EC92E47C-16EE-4C3D-BD31-30D20BFC7872}" destId="{6BD5D846-5D22-4C4F-B33E-42790620B4BF}" srcOrd="0" destOrd="1" presId="urn:microsoft.com/office/officeart/2005/8/layout/default"/>
    <dgm:cxn modelId="{9F2B4AA8-93A5-4BD8-93EB-E97E3A9C0C37}" type="presOf" srcId="{64DA6051-58E1-451A-AF95-595EC1D209C3}" destId="{C8556C38-8D4F-4AAE-B59A-740F47177CEF}" srcOrd="0" destOrd="1" presId="urn:microsoft.com/office/officeart/2005/8/layout/default"/>
    <dgm:cxn modelId="{855663E4-1544-42D8-93C5-B943B5BC7425}" srcId="{0B3B4909-405B-456E-81C2-A7F6DDE947CC}" destId="{F1B9BA9F-4F36-4FA1-BA9A-52A736836ADB}" srcOrd="2" destOrd="0" parTransId="{DEDE445E-F31F-42F4-AD29-1DCDE585A05D}" sibTransId="{1A5038A9-2D56-4C53-AD36-A17434BE962F}"/>
    <dgm:cxn modelId="{982171E5-2A83-4523-8CFB-995E0C60C91C}" srcId="{0B3B4909-405B-456E-81C2-A7F6DDE947CC}" destId="{B04A5C8A-63AE-4486-B123-9C3389838B88}" srcOrd="3" destOrd="0" parTransId="{86FAE6D2-9D27-40A5-854D-D2FC60EF180F}" sibTransId="{DB61DA64-95BF-4EDF-BD9C-DF1C6C7F168B}"/>
    <dgm:cxn modelId="{2503A3F3-B2BA-4AD6-BC91-4996970EF5D2}" srcId="{0B3B4909-405B-456E-81C2-A7F6DDE947CC}" destId="{11F5F0DF-2E21-47D8-A608-78CE32806F8B}" srcOrd="0" destOrd="0" parTransId="{4445E59B-24B7-49A8-A20F-7E784BBDCDC2}" sibTransId="{4F8E8F55-A7C1-4965-90D3-59AA4A8B9CFC}"/>
    <dgm:cxn modelId="{01ED873E-A5A7-443D-91EF-3FE11DDC2450}" type="presParOf" srcId="{17358CCE-81BB-40D5-A217-B6B65DB3BC05}" destId="{C915C07D-0539-493A-AD69-0DCB4F59409A}" srcOrd="0" destOrd="0" presId="urn:microsoft.com/office/officeart/2005/8/layout/default"/>
    <dgm:cxn modelId="{98F727A6-8375-4955-A673-A10853A5149A}" type="presParOf" srcId="{17358CCE-81BB-40D5-A217-B6B65DB3BC05}" destId="{C0D6FAC2-B25A-476E-8446-0AB55D8CD339}" srcOrd="1" destOrd="0" presId="urn:microsoft.com/office/officeart/2005/8/layout/default"/>
    <dgm:cxn modelId="{4011F32A-70A0-4BCC-A468-B81AA7EA335D}" type="presParOf" srcId="{17358CCE-81BB-40D5-A217-B6B65DB3BC05}" destId="{8B68940B-14C2-4D67-9343-6EF36262B9B5}" srcOrd="2" destOrd="0" presId="urn:microsoft.com/office/officeart/2005/8/layout/default"/>
    <dgm:cxn modelId="{4F0BDFD4-0291-4990-A7CD-65CFB3318F94}" type="presParOf" srcId="{17358CCE-81BB-40D5-A217-B6B65DB3BC05}" destId="{7A55DB71-6783-458B-BEB5-E98D2DA69F02}" srcOrd="3" destOrd="0" presId="urn:microsoft.com/office/officeart/2005/8/layout/default"/>
    <dgm:cxn modelId="{43121E49-8FE3-4AE9-B695-C29B55BF9D51}" type="presParOf" srcId="{17358CCE-81BB-40D5-A217-B6B65DB3BC05}" destId="{6BD5D846-5D22-4C4F-B33E-42790620B4BF}" srcOrd="4" destOrd="0" presId="urn:microsoft.com/office/officeart/2005/8/layout/default"/>
    <dgm:cxn modelId="{D8C9ABE5-1C91-438B-BF69-8B663670AEC1}" type="presParOf" srcId="{17358CCE-81BB-40D5-A217-B6B65DB3BC05}" destId="{9D39BDD6-412E-4D63-9D58-F2AB88F24AF3}" srcOrd="5" destOrd="0" presId="urn:microsoft.com/office/officeart/2005/8/layout/default"/>
    <dgm:cxn modelId="{14CF2A74-0C15-425D-9D67-586B2605DACA}" type="presParOf" srcId="{17358CCE-81BB-40D5-A217-B6B65DB3BC05}" destId="{C8556C38-8D4F-4AAE-B59A-740F47177CE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28C09E-4518-4CDF-911C-1E05DF953BE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632DAD8C-3F73-4A44-A13C-BB706B555165}">
      <dgm:prSet phldrT="[Text]"/>
      <dgm:spPr/>
      <dgm:t>
        <a:bodyPr/>
        <a:lstStyle/>
        <a:p>
          <a:r>
            <a:rPr lang="en-US"/>
            <a:t>65%</a:t>
          </a:r>
          <a:br>
            <a:rPr lang="en-US"/>
          </a:br>
          <a:r>
            <a:rPr lang="en-US"/>
            <a:t>AFS</a:t>
          </a:r>
        </a:p>
      </dgm:t>
    </dgm:pt>
    <dgm:pt modelId="{F3113F0F-48F8-400A-9322-E690AFC9A73D}" type="parTrans" cxnId="{57598569-630C-4600-AABD-88D44B83937A}">
      <dgm:prSet/>
      <dgm:spPr/>
      <dgm:t>
        <a:bodyPr/>
        <a:lstStyle/>
        <a:p>
          <a:endParaRPr lang="en-US"/>
        </a:p>
      </dgm:t>
    </dgm:pt>
    <dgm:pt modelId="{8B3F1A51-BF25-4861-BEE9-182FEE196612}" type="sibTrans" cxnId="{57598569-630C-4600-AABD-88D44B83937A}">
      <dgm:prSet/>
      <dgm:spPr/>
      <dgm:t>
        <a:bodyPr/>
        <a:lstStyle/>
        <a:p>
          <a:endParaRPr lang="en-US"/>
        </a:p>
      </dgm:t>
    </dgm:pt>
    <dgm:pt modelId="{B8CCAE77-8AE6-41F2-94C2-36631D2B4410}">
      <dgm:prSet phldrT="[Text]"/>
      <dgm:spPr/>
      <dgm:t>
        <a:bodyPr/>
        <a:lstStyle/>
        <a:p>
          <a:r>
            <a:rPr lang="en-US"/>
            <a:t>18%</a:t>
          </a:r>
          <a:br>
            <a:rPr lang="en-US"/>
          </a:br>
          <a:r>
            <a:rPr lang="en-US"/>
            <a:t>CFS</a:t>
          </a:r>
        </a:p>
      </dgm:t>
    </dgm:pt>
    <dgm:pt modelId="{A965C729-9776-4E69-9DC3-027D70C1C3DB}" type="parTrans" cxnId="{816DF633-48B7-4F5F-8908-1C8CB0F7F858}">
      <dgm:prSet/>
      <dgm:spPr/>
      <dgm:t>
        <a:bodyPr/>
        <a:lstStyle/>
        <a:p>
          <a:endParaRPr lang="en-US"/>
        </a:p>
      </dgm:t>
    </dgm:pt>
    <dgm:pt modelId="{3FA5B8B1-047D-4863-92BC-E9EEFAA3C5A2}" type="sibTrans" cxnId="{816DF633-48B7-4F5F-8908-1C8CB0F7F858}">
      <dgm:prSet/>
      <dgm:spPr/>
      <dgm:t>
        <a:bodyPr/>
        <a:lstStyle/>
        <a:p>
          <a:endParaRPr lang="en-US"/>
        </a:p>
      </dgm:t>
    </dgm:pt>
    <dgm:pt modelId="{C28871CF-F651-4A1F-86D3-7D8D47995A76}">
      <dgm:prSet phldrT="[Text]"/>
      <dgm:spPr/>
      <dgm:t>
        <a:bodyPr/>
        <a:lstStyle/>
        <a:p>
          <a:r>
            <a:rPr lang="en-US"/>
            <a:t>63%</a:t>
          </a:r>
          <a:br>
            <a:rPr lang="en-US"/>
          </a:br>
          <a:r>
            <a:rPr lang="en-US"/>
            <a:t>FGS</a:t>
          </a:r>
        </a:p>
      </dgm:t>
    </dgm:pt>
    <dgm:pt modelId="{1EDB0F09-E4A0-40C9-BB8C-1C24921AC5CB}" type="sibTrans" cxnId="{131EE15E-34EF-48F6-A93D-83C441470468}">
      <dgm:prSet/>
      <dgm:spPr/>
      <dgm:t>
        <a:bodyPr/>
        <a:lstStyle/>
        <a:p>
          <a:endParaRPr lang="en-US"/>
        </a:p>
      </dgm:t>
    </dgm:pt>
    <dgm:pt modelId="{038D34AE-AAA6-4822-81D8-A30250159398}" type="parTrans" cxnId="{131EE15E-34EF-48F6-A93D-83C441470468}">
      <dgm:prSet/>
      <dgm:spPr/>
      <dgm:t>
        <a:bodyPr/>
        <a:lstStyle/>
        <a:p>
          <a:endParaRPr lang="en-US"/>
        </a:p>
      </dgm:t>
    </dgm:pt>
    <dgm:pt modelId="{D6249FF1-A16C-416F-9E04-B47A4C729FC2}" type="pres">
      <dgm:prSet presAssocID="{A628C09E-4518-4CDF-911C-1E05DF953BEE}" presName="Name0" presStyleCnt="0">
        <dgm:presLayoutVars>
          <dgm:dir/>
          <dgm:resizeHandles val="exact"/>
        </dgm:presLayoutVars>
      </dgm:prSet>
      <dgm:spPr/>
    </dgm:pt>
    <dgm:pt modelId="{E9300511-3E6F-4B11-B37C-4A5D646BC12C}" type="pres">
      <dgm:prSet presAssocID="{632DAD8C-3F73-4A44-A13C-BB706B555165}" presName="composite" presStyleCnt="0"/>
      <dgm:spPr/>
    </dgm:pt>
    <dgm:pt modelId="{1C616F24-86B6-4EA8-AFB7-55DCF2B2879A}" type="pres">
      <dgm:prSet presAssocID="{632DAD8C-3F73-4A44-A13C-BB706B555165}" presName="rect1" presStyleLbl="trAlignAcc1" presStyleIdx="0" presStyleCnt="3">
        <dgm:presLayoutVars>
          <dgm:bulletEnabled val="1"/>
        </dgm:presLayoutVars>
      </dgm:prSet>
      <dgm:spPr/>
    </dgm:pt>
    <dgm:pt modelId="{E09BE67E-CDC2-4A1B-B2A5-8E19956457B5}" type="pres">
      <dgm:prSet presAssocID="{632DAD8C-3F73-4A44-A13C-BB706B555165}" presName="rect2"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Users with solid fill"/>
        </a:ext>
      </dgm:extLst>
    </dgm:pt>
    <dgm:pt modelId="{173973D0-69A8-4D99-B6C8-712D12278D9B}" type="pres">
      <dgm:prSet presAssocID="{8B3F1A51-BF25-4861-BEE9-182FEE196612}" presName="sibTrans" presStyleCnt="0"/>
      <dgm:spPr/>
    </dgm:pt>
    <dgm:pt modelId="{0D714B0D-031F-41F1-9D7C-ED03B6B9493C}" type="pres">
      <dgm:prSet presAssocID="{C28871CF-F651-4A1F-86D3-7D8D47995A76}" presName="composite" presStyleCnt="0"/>
      <dgm:spPr/>
    </dgm:pt>
    <dgm:pt modelId="{16A41B31-12EE-44EA-A3C7-CEC5544A91D6}" type="pres">
      <dgm:prSet presAssocID="{C28871CF-F651-4A1F-86D3-7D8D47995A76}" presName="rect1" presStyleLbl="trAlignAcc1" presStyleIdx="1" presStyleCnt="3">
        <dgm:presLayoutVars>
          <dgm:bulletEnabled val="1"/>
        </dgm:presLayoutVars>
      </dgm:prSet>
      <dgm:spPr/>
    </dgm:pt>
    <dgm:pt modelId="{5D50477C-1CFA-455A-B479-1F372DEB2FFE}" type="pres">
      <dgm:prSet presAssocID="{C28871CF-F651-4A1F-86D3-7D8D47995A76}" presName="rect2"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le profile with solid fill"/>
        </a:ext>
      </dgm:extLst>
    </dgm:pt>
    <dgm:pt modelId="{3BCC4F07-1545-4D35-81AB-2420ABEDC885}" type="pres">
      <dgm:prSet presAssocID="{1EDB0F09-E4A0-40C9-BB8C-1C24921AC5CB}" presName="sibTrans" presStyleCnt="0"/>
      <dgm:spPr/>
    </dgm:pt>
    <dgm:pt modelId="{ADD78592-7426-4731-B243-4708A07294BB}" type="pres">
      <dgm:prSet presAssocID="{B8CCAE77-8AE6-41F2-94C2-36631D2B4410}" presName="composite" presStyleCnt="0"/>
      <dgm:spPr/>
    </dgm:pt>
    <dgm:pt modelId="{809DD97D-2561-49D9-9631-CB5D947C1884}" type="pres">
      <dgm:prSet presAssocID="{B8CCAE77-8AE6-41F2-94C2-36631D2B4410}" presName="rect1" presStyleLbl="trAlignAcc1" presStyleIdx="2" presStyleCnt="3">
        <dgm:presLayoutVars>
          <dgm:bulletEnabled val="1"/>
        </dgm:presLayoutVars>
      </dgm:prSet>
      <dgm:spPr/>
    </dgm:pt>
    <dgm:pt modelId="{1C8664DC-8268-4F9C-8432-813AC7BF98ED}" type="pres">
      <dgm:prSet presAssocID="{B8CCAE77-8AE6-41F2-94C2-36631D2B4410}" presName="rect2"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n with kid with solid fill"/>
        </a:ext>
      </dgm:extLst>
    </dgm:pt>
  </dgm:ptLst>
  <dgm:cxnLst>
    <dgm:cxn modelId="{F3E1E902-BA48-4EB8-BCCD-EEF532F3505B}" type="presOf" srcId="{C28871CF-F651-4A1F-86D3-7D8D47995A76}" destId="{16A41B31-12EE-44EA-A3C7-CEC5544A91D6}" srcOrd="0" destOrd="0" presId="urn:microsoft.com/office/officeart/2008/layout/PictureStrips"/>
    <dgm:cxn modelId="{816DF633-48B7-4F5F-8908-1C8CB0F7F858}" srcId="{A628C09E-4518-4CDF-911C-1E05DF953BEE}" destId="{B8CCAE77-8AE6-41F2-94C2-36631D2B4410}" srcOrd="2" destOrd="0" parTransId="{A965C729-9776-4E69-9DC3-027D70C1C3DB}" sibTransId="{3FA5B8B1-047D-4863-92BC-E9EEFAA3C5A2}"/>
    <dgm:cxn modelId="{131EE15E-34EF-48F6-A93D-83C441470468}" srcId="{A628C09E-4518-4CDF-911C-1E05DF953BEE}" destId="{C28871CF-F651-4A1F-86D3-7D8D47995A76}" srcOrd="1" destOrd="0" parTransId="{038D34AE-AAA6-4822-81D8-A30250159398}" sibTransId="{1EDB0F09-E4A0-40C9-BB8C-1C24921AC5CB}"/>
    <dgm:cxn modelId="{F7102364-4752-41AF-98C1-959F2BCA5E8F}" type="presOf" srcId="{B8CCAE77-8AE6-41F2-94C2-36631D2B4410}" destId="{809DD97D-2561-49D9-9631-CB5D947C1884}" srcOrd="0" destOrd="0" presId="urn:microsoft.com/office/officeart/2008/layout/PictureStrips"/>
    <dgm:cxn modelId="{57598569-630C-4600-AABD-88D44B83937A}" srcId="{A628C09E-4518-4CDF-911C-1E05DF953BEE}" destId="{632DAD8C-3F73-4A44-A13C-BB706B555165}" srcOrd="0" destOrd="0" parTransId="{F3113F0F-48F8-400A-9322-E690AFC9A73D}" sibTransId="{8B3F1A51-BF25-4861-BEE9-182FEE196612}"/>
    <dgm:cxn modelId="{C6B903BE-5BF5-49F1-899A-82697E444CA9}" type="presOf" srcId="{632DAD8C-3F73-4A44-A13C-BB706B555165}" destId="{1C616F24-86B6-4EA8-AFB7-55DCF2B2879A}" srcOrd="0" destOrd="0" presId="urn:microsoft.com/office/officeart/2008/layout/PictureStrips"/>
    <dgm:cxn modelId="{3855E5D0-5F41-43F5-853A-62BE6F2A7A2D}" type="presOf" srcId="{A628C09E-4518-4CDF-911C-1E05DF953BEE}" destId="{D6249FF1-A16C-416F-9E04-B47A4C729FC2}" srcOrd="0" destOrd="0" presId="urn:microsoft.com/office/officeart/2008/layout/PictureStrips"/>
    <dgm:cxn modelId="{3325559A-A5E4-45FE-8784-8876129E09FA}" type="presParOf" srcId="{D6249FF1-A16C-416F-9E04-B47A4C729FC2}" destId="{E9300511-3E6F-4B11-B37C-4A5D646BC12C}" srcOrd="0" destOrd="0" presId="urn:microsoft.com/office/officeart/2008/layout/PictureStrips"/>
    <dgm:cxn modelId="{51E79B82-50FF-408D-BB9E-1B1774E38221}" type="presParOf" srcId="{E9300511-3E6F-4B11-B37C-4A5D646BC12C}" destId="{1C616F24-86B6-4EA8-AFB7-55DCF2B2879A}" srcOrd="0" destOrd="0" presId="urn:microsoft.com/office/officeart/2008/layout/PictureStrips"/>
    <dgm:cxn modelId="{757E4CC3-086C-4D6E-B0A8-A528E269C8FA}" type="presParOf" srcId="{E9300511-3E6F-4B11-B37C-4A5D646BC12C}" destId="{E09BE67E-CDC2-4A1B-B2A5-8E19956457B5}" srcOrd="1" destOrd="0" presId="urn:microsoft.com/office/officeart/2008/layout/PictureStrips"/>
    <dgm:cxn modelId="{7CD41A36-660B-46C0-B556-7A45840DE4A9}" type="presParOf" srcId="{D6249FF1-A16C-416F-9E04-B47A4C729FC2}" destId="{173973D0-69A8-4D99-B6C8-712D12278D9B}" srcOrd="1" destOrd="0" presId="urn:microsoft.com/office/officeart/2008/layout/PictureStrips"/>
    <dgm:cxn modelId="{C39E3C0C-41B1-4EE8-A17D-85FBE6FA5876}" type="presParOf" srcId="{D6249FF1-A16C-416F-9E04-B47A4C729FC2}" destId="{0D714B0D-031F-41F1-9D7C-ED03B6B9493C}" srcOrd="2" destOrd="0" presId="urn:microsoft.com/office/officeart/2008/layout/PictureStrips"/>
    <dgm:cxn modelId="{9092AC18-3B92-4A92-97CA-DD3EB0F1F61B}" type="presParOf" srcId="{0D714B0D-031F-41F1-9D7C-ED03B6B9493C}" destId="{16A41B31-12EE-44EA-A3C7-CEC5544A91D6}" srcOrd="0" destOrd="0" presId="urn:microsoft.com/office/officeart/2008/layout/PictureStrips"/>
    <dgm:cxn modelId="{393ABA30-35A8-4A02-980E-5C4A33F230D4}" type="presParOf" srcId="{0D714B0D-031F-41F1-9D7C-ED03B6B9493C}" destId="{5D50477C-1CFA-455A-B479-1F372DEB2FFE}" srcOrd="1" destOrd="0" presId="urn:microsoft.com/office/officeart/2008/layout/PictureStrips"/>
    <dgm:cxn modelId="{0F29A006-A76C-4327-82D0-AAF122FFCCAB}" type="presParOf" srcId="{D6249FF1-A16C-416F-9E04-B47A4C729FC2}" destId="{3BCC4F07-1545-4D35-81AB-2420ABEDC885}" srcOrd="3" destOrd="0" presId="urn:microsoft.com/office/officeart/2008/layout/PictureStrips"/>
    <dgm:cxn modelId="{F238A387-688E-4672-BE1E-44EC3C6494B4}" type="presParOf" srcId="{D6249FF1-A16C-416F-9E04-B47A4C729FC2}" destId="{ADD78592-7426-4731-B243-4708A07294BB}" srcOrd="4" destOrd="0" presId="urn:microsoft.com/office/officeart/2008/layout/PictureStrips"/>
    <dgm:cxn modelId="{62FD5E63-F179-4E31-89C3-50F3611B354E}" type="presParOf" srcId="{ADD78592-7426-4731-B243-4708A07294BB}" destId="{809DD97D-2561-49D9-9631-CB5D947C1884}" srcOrd="0" destOrd="0" presId="urn:microsoft.com/office/officeart/2008/layout/PictureStrips"/>
    <dgm:cxn modelId="{DE4E5C16-5FAD-42C8-BA9E-80348B9BA4F0}" type="presParOf" srcId="{ADD78592-7426-4731-B243-4708A07294BB}" destId="{1C8664DC-8268-4F9C-8432-813AC7BF98E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6DB2D-1507-4831-AE77-06E5B29420C0}"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7BA4F866-89F4-4098-9975-5F6346E1C009}">
      <dgm:prSet/>
      <dgm:spPr>
        <a:solidFill>
          <a:srgbClr val="3D6969"/>
        </a:solidFill>
      </dgm:spPr>
      <dgm:t>
        <a:bodyPr/>
        <a:lstStyle/>
        <a:p>
          <a:r>
            <a:rPr lang="en-US" b="1"/>
            <a:t>Has a way to get places they need to go (like work, medical appointments)</a:t>
          </a:r>
          <a:endParaRPr lang="en-US"/>
        </a:p>
      </dgm:t>
    </dgm:pt>
    <dgm:pt modelId="{2AC2DDE4-EE26-4273-91D2-D9B14087AF10}" type="parTrans" cxnId="{41F7AD40-2078-40B7-A89F-53BCD41270D4}">
      <dgm:prSet/>
      <dgm:spPr/>
      <dgm:t>
        <a:bodyPr/>
        <a:lstStyle/>
        <a:p>
          <a:endParaRPr lang="en-US"/>
        </a:p>
      </dgm:t>
    </dgm:pt>
    <dgm:pt modelId="{01B2F9FE-8EDF-4A93-9048-71B1CF3B6CAC}" type="sibTrans" cxnId="{41F7AD40-2078-40B7-A89F-53BCD41270D4}">
      <dgm:prSet/>
      <dgm:spPr/>
      <dgm:t>
        <a:bodyPr/>
        <a:lstStyle/>
        <a:p>
          <a:endParaRPr lang="en-US"/>
        </a:p>
      </dgm:t>
    </dgm:pt>
    <dgm:pt modelId="{2DA781EA-5F2F-4381-BF38-F4B9D2AEDA8D}">
      <dgm:prSet/>
      <dgm:spPr/>
      <dgm:t>
        <a:bodyPr/>
        <a:lstStyle/>
        <a:p>
          <a:r>
            <a:rPr lang="en-US"/>
            <a:t>IPS: 93%</a:t>
          </a:r>
        </a:p>
      </dgm:t>
    </dgm:pt>
    <dgm:pt modelId="{9395791B-60B4-44C8-9AAB-B1D3F6EE3DA2}" type="parTrans" cxnId="{E275DFEA-952B-4D43-B9B7-B76A17ABC83B}">
      <dgm:prSet/>
      <dgm:spPr/>
      <dgm:t>
        <a:bodyPr/>
        <a:lstStyle/>
        <a:p>
          <a:endParaRPr lang="en-US"/>
        </a:p>
      </dgm:t>
    </dgm:pt>
    <dgm:pt modelId="{99051D2F-DE4A-4CE7-B0AD-C0B3F84E0055}" type="sibTrans" cxnId="{E275DFEA-952B-4D43-B9B7-B76A17ABC83B}">
      <dgm:prSet/>
      <dgm:spPr/>
      <dgm:t>
        <a:bodyPr/>
        <a:lstStyle/>
        <a:p>
          <a:endParaRPr lang="en-US"/>
        </a:p>
      </dgm:t>
    </dgm:pt>
    <dgm:pt modelId="{AC87C2DD-76BC-4D75-AFD0-6C241C16A669}">
      <dgm:prSet/>
      <dgm:spPr/>
      <dgm:t>
        <a:bodyPr/>
        <a:lstStyle/>
        <a:p>
          <a:r>
            <a:rPr lang="en-US"/>
            <a:t>ACS: 90%</a:t>
          </a:r>
        </a:p>
      </dgm:t>
    </dgm:pt>
    <dgm:pt modelId="{008E777B-6835-427B-B3EF-0361014F3695}" type="parTrans" cxnId="{C144F9BD-5398-45AB-8B46-6F299D9BB6A0}">
      <dgm:prSet/>
      <dgm:spPr/>
      <dgm:t>
        <a:bodyPr/>
        <a:lstStyle/>
        <a:p>
          <a:endParaRPr lang="en-US"/>
        </a:p>
      </dgm:t>
    </dgm:pt>
    <dgm:pt modelId="{30468606-F86E-46F0-9F06-5292F12FE4D5}" type="sibTrans" cxnId="{C144F9BD-5398-45AB-8B46-6F299D9BB6A0}">
      <dgm:prSet/>
      <dgm:spPr/>
      <dgm:t>
        <a:bodyPr/>
        <a:lstStyle/>
        <a:p>
          <a:endParaRPr lang="en-US"/>
        </a:p>
      </dgm:t>
    </dgm:pt>
    <dgm:pt modelId="{D1257862-0D68-489F-8531-D7C71EB0A10E}">
      <dgm:prSet/>
      <dgm:spPr>
        <a:solidFill>
          <a:schemeClr val="tx1">
            <a:lumMod val="75000"/>
          </a:schemeClr>
        </a:solidFill>
      </dgm:spPr>
      <dgm:t>
        <a:bodyPr/>
        <a:lstStyle/>
        <a:p>
          <a:r>
            <a:rPr lang="en-US" b="1"/>
            <a:t>Able to get places when they want to do something outside of the home for fun</a:t>
          </a:r>
          <a:endParaRPr lang="en-US"/>
        </a:p>
      </dgm:t>
    </dgm:pt>
    <dgm:pt modelId="{6435A816-BBB1-42EA-AA88-117A7C064161}" type="parTrans" cxnId="{81767F25-3ABA-42DB-810F-F4CD16C7C8CB}">
      <dgm:prSet/>
      <dgm:spPr/>
      <dgm:t>
        <a:bodyPr/>
        <a:lstStyle/>
        <a:p>
          <a:endParaRPr lang="en-US"/>
        </a:p>
      </dgm:t>
    </dgm:pt>
    <dgm:pt modelId="{6339F413-8E05-48C8-B7A3-3E350134C2F8}" type="sibTrans" cxnId="{81767F25-3ABA-42DB-810F-F4CD16C7C8CB}">
      <dgm:prSet/>
      <dgm:spPr/>
      <dgm:t>
        <a:bodyPr/>
        <a:lstStyle/>
        <a:p>
          <a:endParaRPr lang="en-US"/>
        </a:p>
      </dgm:t>
    </dgm:pt>
    <dgm:pt modelId="{66609D7A-B3C8-41A7-9FDC-42D7494FDA6C}">
      <dgm:prSet/>
      <dgm:spPr/>
      <dgm:t>
        <a:bodyPr/>
        <a:lstStyle/>
        <a:p>
          <a:r>
            <a:rPr lang="en-US"/>
            <a:t>IPS: 78%</a:t>
          </a:r>
        </a:p>
      </dgm:t>
    </dgm:pt>
    <dgm:pt modelId="{08005F7D-9ADC-4D38-8C29-C75C9340A5D5}" type="parTrans" cxnId="{4F89077F-6DA2-4105-8CF0-FE0466AF0283}">
      <dgm:prSet/>
      <dgm:spPr/>
      <dgm:t>
        <a:bodyPr/>
        <a:lstStyle/>
        <a:p>
          <a:endParaRPr lang="en-US"/>
        </a:p>
      </dgm:t>
    </dgm:pt>
    <dgm:pt modelId="{DBA49154-DE8E-4D29-ADF0-D8C82127A7C3}" type="sibTrans" cxnId="{4F89077F-6DA2-4105-8CF0-FE0466AF0283}">
      <dgm:prSet/>
      <dgm:spPr/>
      <dgm:t>
        <a:bodyPr/>
        <a:lstStyle/>
        <a:p>
          <a:endParaRPr lang="en-US"/>
        </a:p>
      </dgm:t>
    </dgm:pt>
    <dgm:pt modelId="{8CE1CA28-B6E1-4122-895C-846D6A17241F}">
      <dgm:prSet/>
      <dgm:spPr/>
      <dgm:t>
        <a:bodyPr/>
        <a:lstStyle/>
        <a:p>
          <a:r>
            <a:rPr lang="en-US"/>
            <a:t>ACS: 74%</a:t>
          </a:r>
        </a:p>
      </dgm:t>
    </dgm:pt>
    <dgm:pt modelId="{1021F6C2-9B1D-42C9-B819-8CA5345C69D4}" type="parTrans" cxnId="{DA53898B-E249-409F-88BB-7BED07F935A5}">
      <dgm:prSet/>
      <dgm:spPr/>
      <dgm:t>
        <a:bodyPr/>
        <a:lstStyle/>
        <a:p>
          <a:endParaRPr lang="en-US"/>
        </a:p>
      </dgm:t>
    </dgm:pt>
    <dgm:pt modelId="{382F2BDC-4DFC-4713-A02C-0378D7E9B670}" type="sibTrans" cxnId="{DA53898B-E249-409F-88BB-7BED07F935A5}">
      <dgm:prSet/>
      <dgm:spPr/>
      <dgm:t>
        <a:bodyPr/>
        <a:lstStyle/>
        <a:p>
          <a:endParaRPr lang="en-US"/>
        </a:p>
      </dgm:t>
    </dgm:pt>
    <dgm:pt modelId="{C97920C0-E6B6-4408-85A5-5B244F3E949A}" type="pres">
      <dgm:prSet presAssocID="{1676DB2D-1507-4831-AE77-06E5B29420C0}" presName="Name0" presStyleCnt="0">
        <dgm:presLayoutVars>
          <dgm:dir/>
          <dgm:animLvl val="lvl"/>
          <dgm:resizeHandles val="exact"/>
        </dgm:presLayoutVars>
      </dgm:prSet>
      <dgm:spPr/>
    </dgm:pt>
    <dgm:pt modelId="{A6970C47-1C6B-4A9F-8374-ED53067BD51F}" type="pres">
      <dgm:prSet presAssocID="{7BA4F866-89F4-4098-9975-5F6346E1C009}" presName="linNode" presStyleCnt="0"/>
      <dgm:spPr/>
    </dgm:pt>
    <dgm:pt modelId="{95770154-E306-4645-BFDA-05356D9966FD}" type="pres">
      <dgm:prSet presAssocID="{7BA4F866-89F4-4098-9975-5F6346E1C009}" presName="parentText" presStyleLbl="node1" presStyleIdx="0" presStyleCnt="2">
        <dgm:presLayoutVars>
          <dgm:chMax val="1"/>
          <dgm:bulletEnabled val="1"/>
        </dgm:presLayoutVars>
      </dgm:prSet>
      <dgm:spPr/>
    </dgm:pt>
    <dgm:pt modelId="{711CE457-DC62-4957-B81C-5FB8B1DE2881}" type="pres">
      <dgm:prSet presAssocID="{7BA4F866-89F4-4098-9975-5F6346E1C009}" presName="descendantText" presStyleLbl="alignAccFollowNode1" presStyleIdx="0" presStyleCnt="2">
        <dgm:presLayoutVars>
          <dgm:bulletEnabled val="1"/>
        </dgm:presLayoutVars>
      </dgm:prSet>
      <dgm:spPr/>
    </dgm:pt>
    <dgm:pt modelId="{F1CB2F98-4D4B-475B-942A-1C9711519F31}" type="pres">
      <dgm:prSet presAssocID="{01B2F9FE-8EDF-4A93-9048-71B1CF3B6CAC}" presName="sp" presStyleCnt="0"/>
      <dgm:spPr/>
    </dgm:pt>
    <dgm:pt modelId="{2BA7C0FC-E2AE-4A78-8EA3-169475B4BA91}" type="pres">
      <dgm:prSet presAssocID="{D1257862-0D68-489F-8531-D7C71EB0A10E}" presName="linNode" presStyleCnt="0"/>
      <dgm:spPr/>
    </dgm:pt>
    <dgm:pt modelId="{B45EF5C3-A92C-4BF5-B75C-B571B8B40A16}" type="pres">
      <dgm:prSet presAssocID="{D1257862-0D68-489F-8531-D7C71EB0A10E}" presName="parentText" presStyleLbl="node1" presStyleIdx="1" presStyleCnt="2">
        <dgm:presLayoutVars>
          <dgm:chMax val="1"/>
          <dgm:bulletEnabled val="1"/>
        </dgm:presLayoutVars>
      </dgm:prSet>
      <dgm:spPr/>
    </dgm:pt>
    <dgm:pt modelId="{7219ABC6-3F1A-42F8-B5D5-4896E320522C}" type="pres">
      <dgm:prSet presAssocID="{D1257862-0D68-489F-8531-D7C71EB0A10E}" presName="descendantText" presStyleLbl="alignAccFollowNode1" presStyleIdx="1" presStyleCnt="2">
        <dgm:presLayoutVars>
          <dgm:bulletEnabled val="1"/>
        </dgm:presLayoutVars>
      </dgm:prSet>
      <dgm:spPr/>
    </dgm:pt>
  </dgm:ptLst>
  <dgm:cxnLst>
    <dgm:cxn modelId="{81767F25-3ABA-42DB-810F-F4CD16C7C8CB}" srcId="{1676DB2D-1507-4831-AE77-06E5B29420C0}" destId="{D1257862-0D68-489F-8531-D7C71EB0A10E}" srcOrd="1" destOrd="0" parTransId="{6435A816-BBB1-42EA-AA88-117A7C064161}" sibTransId="{6339F413-8E05-48C8-B7A3-3E350134C2F8}"/>
    <dgm:cxn modelId="{41F7AD40-2078-40B7-A89F-53BCD41270D4}" srcId="{1676DB2D-1507-4831-AE77-06E5B29420C0}" destId="{7BA4F866-89F4-4098-9975-5F6346E1C009}" srcOrd="0" destOrd="0" parTransId="{2AC2DDE4-EE26-4273-91D2-D9B14087AF10}" sibTransId="{01B2F9FE-8EDF-4A93-9048-71B1CF3B6CAC}"/>
    <dgm:cxn modelId="{7C9F6F44-D6BE-476E-8C89-AC73FFE903E7}" type="presOf" srcId="{1676DB2D-1507-4831-AE77-06E5B29420C0}" destId="{C97920C0-E6B6-4408-85A5-5B244F3E949A}" srcOrd="0" destOrd="0" presId="urn:microsoft.com/office/officeart/2005/8/layout/vList5"/>
    <dgm:cxn modelId="{80AB7C54-07A5-478D-9A2F-9385F36D76C7}" type="presOf" srcId="{AC87C2DD-76BC-4D75-AFD0-6C241C16A669}" destId="{711CE457-DC62-4957-B81C-5FB8B1DE2881}" srcOrd="0" destOrd="1" presId="urn:microsoft.com/office/officeart/2005/8/layout/vList5"/>
    <dgm:cxn modelId="{4F89077F-6DA2-4105-8CF0-FE0466AF0283}" srcId="{D1257862-0D68-489F-8531-D7C71EB0A10E}" destId="{66609D7A-B3C8-41A7-9FDC-42D7494FDA6C}" srcOrd="0" destOrd="0" parTransId="{08005F7D-9ADC-4D38-8C29-C75C9340A5D5}" sibTransId="{DBA49154-DE8E-4D29-ADF0-D8C82127A7C3}"/>
    <dgm:cxn modelId="{506C0A83-09BA-40F4-8BAD-C1D642019EC0}" type="presOf" srcId="{66609D7A-B3C8-41A7-9FDC-42D7494FDA6C}" destId="{7219ABC6-3F1A-42F8-B5D5-4896E320522C}" srcOrd="0" destOrd="0" presId="urn:microsoft.com/office/officeart/2005/8/layout/vList5"/>
    <dgm:cxn modelId="{DA53898B-E249-409F-88BB-7BED07F935A5}" srcId="{D1257862-0D68-489F-8531-D7C71EB0A10E}" destId="{8CE1CA28-B6E1-4122-895C-846D6A17241F}" srcOrd="1" destOrd="0" parTransId="{1021F6C2-9B1D-42C9-B819-8CA5345C69D4}" sibTransId="{382F2BDC-4DFC-4713-A02C-0378D7E9B670}"/>
    <dgm:cxn modelId="{89B391B0-E6D0-4468-8195-3AC2D0518F6F}" type="presOf" srcId="{8CE1CA28-B6E1-4122-895C-846D6A17241F}" destId="{7219ABC6-3F1A-42F8-B5D5-4896E320522C}" srcOrd="0" destOrd="1" presId="urn:microsoft.com/office/officeart/2005/8/layout/vList5"/>
    <dgm:cxn modelId="{C144F9BD-5398-45AB-8B46-6F299D9BB6A0}" srcId="{7BA4F866-89F4-4098-9975-5F6346E1C009}" destId="{AC87C2DD-76BC-4D75-AFD0-6C241C16A669}" srcOrd="1" destOrd="0" parTransId="{008E777B-6835-427B-B3EF-0361014F3695}" sibTransId="{30468606-F86E-46F0-9F06-5292F12FE4D5}"/>
    <dgm:cxn modelId="{FA2CB2D7-0B54-4D5A-92BC-7E0543BA5FB1}" type="presOf" srcId="{2DA781EA-5F2F-4381-BF38-F4B9D2AEDA8D}" destId="{711CE457-DC62-4957-B81C-5FB8B1DE2881}" srcOrd="0" destOrd="0" presId="urn:microsoft.com/office/officeart/2005/8/layout/vList5"/>
    <dgm:cxn modelId="{135971D9-C229-4E3A-9986-22A8C4C86300}" type="presOf" srcId="{7BA4F866-89F4-4098-9975-5F6346E1C009}" destId="{95770154-E306-4645-BFDA-05356D9966FD}" srcOrd="0" destOrd="0" presId="urn:microsoft.com/office/officeart/2005/8/layout/vList5"/>
    <dgm:cxn modelId="{1AA87BDA-A7A6-43F3-A5F2-A2C7D495A720}" type="presOf" srcId="{D1257862-0D68-489F-8531-D7C71EB0A10E}" destId="{B45EF5C3-A92C-4BF5-B75C-B571B8B40A16}" srcOrd="0" destOrd="0" presId="urn:microsoft.com/office/officeart/2005/8/layout/vList5"/>
    <dgm:cxn modelId="{E275DFEA-952B-4D43-B9B7-B76A17ABC83B}" srcId="{7BA4F866-89F4-4098-9975-5F6346E1C009}" destId="{2DA781EA-5F2F-4381-BF38-F4B9D2AEDA8D}" srcOrd="0" destOrd="0" parTransId="{9395791B-60B4-44C8-9AAB-B1D3F6EE3DA2}" sibTransId="{99051D2F-DE4A-4CE7-B0AD-C0B3F84E0055}"/>
    <dgm:cxn modelId="{DAF58A75-BE56-45D5-80E7-7DB9DC08C331}" type="presParOf" srcId="{C97920C0-E6B6-4408-85A5-5B244F3E949A}" destId="{A6970C47-1C6B-4A9F-8374-ED53067BD51F}" srcOrd="0" destOrd="0" presId="urn:microsoft.com/office/officeart/2005/8/layout/vList5"/>
    <dgm:cxn modelId="{1DC1DEC3-7D1D-4EFE-8228-282F7C55164A}" type="presParOf" srcId="{A6970C47-1C6B-4A9F-8374-ED53067BD51F}" destId="{95770154-E306-4645-BFDA-05356D9966FD}" srcOrd="0" destOrd="0" presId="urn:microsoft.com/office/officeart/2005/8/layout/vList5"/>
    <dgm:cxn modelId="{A956CE81-5404-4EF1-A6CC-90B8C13EB304}" type="presParOf" srcId="{A6970C47-1C6B-4A9F-8374-ED53067BD51F}" destId="{711CE457-DC62-4957-B81C-5FB8B1DE2881}" srcOrd="1" destOrd="0" presId="urn:microsoft.com/office/officeart/2005/8/layout/vList5"/>
    <dgm:cxn modelId="{627468BB-9439-4A2B-9D6A-5A3C56CD64EB}" type="presParOf" srcId="{C97920C0-E6B6-4408-85A5-5B244F3E949A}" destId="{F1CB2F98-4D4B-475B-942A-1C9711519F31}" srcOrd="1" destOrd="0" presId="urn:microsoft.com/office/officeart/2005/8/layout/vList5"/>
    <dgm:cxn modelId="{9C0DD404-BE43-4777-BB13-5929C2427ACF}" type="presParOf" srcId="{C97920C0-E6B6-4408-85A5-5B244F3E949A}" destId="{2BA7C0FC-E2AE-4A78-8EA3-169475B4BA91}" srcOrd="2" destOrd="0" presId="urn:microsoft.com/office/officeart/2005/8/layout/vList5"/>
    <dgm:cxn modelId="{06CD6019-1138-40DA-9B9C-665DE68F4E4C}" type="presParOf" srcId="{2BA7C0FC-E2AE-4A78-8EA3-169475B4BA91}" destId="{B45EF5C3-A92C-4BF5-B75C-B571B8B40A16}" srcOrd="0" destOrd="0" presId="urn:microsoft.com/office/officeart/2005/8/layout/vList5"/>
    <dgm:cxn modelId="{7D65CCBB-A4B2-4FFB-BF9F-84E933181B6F}" type="presParOf" srcId="{2BA7C0FC-E2AE-4A78-8EA3-169475B4BA91}" destId="{7219ABC6-3F1A-42F8-B5D5-4896E320522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4E241E-8535-43B6-B045-86786814DC2A}"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DD9B8B77-12F3-468B-8CFA-B5B55B53FE27}">
      <dgm:prSet phldrT="[Text]" custT="1"/>
      <dgm:spPr>
        <a:solidFill>
          <a:schemeClr val="tx1">
            <a:lumMod val="75000"/>
          </a:schemeClr>
        </a:solidFill>
      </dgm:spPr>
      <dgm:t>
        <a:bodyPr/>
        <a:lstStyle/>
        <a:p>
          <a:pPr>
            <a:spcAft>
              <a:spcPts val="0"/>
            </a:spcAft>
          </a:pPr>
          <a:r>
            <a:rPr lang="en-US" sz="2800" b="1">
              <a:solidFill>
                <a:schemeClr val="bg1"/>
              </a:solidFill>
            </a:rPr>
            <a:t>Has a paid community job</a:t>
          </a:r>
        </a:p>
      </dgm:t>
    </dgm:pt>
    <dgm:pt modelId="{D231DB64-AECF-42F7-ABA7-884683737C99}" type="parTrans" cxnId="{A121A856-4BB4-4B1B-807F-364F3AEF23A7}">
      <dgm:prSet/>
      <dgm:spPr/>
      <dgm:t>
        <a:bodyPr/>
        <a:lstStyle/>
        <a:p>
          <a:endParaRPr lang="en-US" sz="1600"/>
        </a:p>
      </dgm:t>
    </dgm:pt>
    <dgm:pt modelId="{BA048BA2-EEF4-4DFF-A2A8-18C51A4CB3EB}" type="sibTrans" cxnId="{A121A856-4BB4-4B1B-807F-364F3AEF23A7}">
      <dgm:prSet/>
      <dgm:spPr/>
      <dgm:t>
        <a:bodyPr/>
        <a:lstStyle/>
        <a:p>
          <a:endParaRPr lang="en-US" sz="1600"/>
        </a:p>
      </dgm:t>
    </dgm:pt>
    <dgm:pt modelId="{CCA13AF2-37A9-46D0-A90E-968CB69DB001}">
      <dgm:prSet phldrT="[Text]" custT="1"/>
      <dgm:spPr>
        <a:solidFill>
          <a:schemeClr val="tx1">
            <a:lumMod val="75000"/>
          </a:schemeClr>
        </a:solidFill>
        <a:ln>
          <a:noFill/>
        </a:ln>
      </dgm:spPr>
      <dgm:t>
        <a:bodyPr/>
        <a:lstStyle/>
        <a:p>
          <a:pPr>
            <a:spcAft>
              <a:spcPct val="15000"/>
            </a:spcAft>
          </a:pPr>
          <a:r>
            <a:rPr lang="en-US" sz="2400" b="1">
              <a:solidFill>
                <a:schemeClr val="bg1"/>
              </a:solidFill>
            </a:rPr>
            <a:t>19% 2018</a:t>
          </a:r>
        </a:p>
      </dgm:t>
    </dgm:pt>
    <dgm:pt modelId="{D5C92043-9F37-4C04-8D97-A4E620996D69}" type="parTrans" cxnId="{B10F5149-1198-4923-BD9A-D1D64552E426}">
      <dgm:prSet/>
      <dgm:spPr/>
      <dgm:t>
        <a:bodyPr/>
        <a:lstStyle/>
        <a:p>
          <a:endParaRPr lang="en-US" sz="1600"/>
        </a:p>
      </dgm:t>
    </dgm:pt>
    <dgm:pt modelId="{FC717B72-E25B-441D-A337-9EC5C60E59F0}" type="sibTrans" cxnId="{B10F5149-1198-4923-BD9A-D1D64552E426}">
      <dgm:prSet/>
      <dgm:spPr/>
      <dgm:t>
        <a:bodyPr/>
        <a:lstStyle/>
        <a:p>
          <a:endParaRPr lang="en-US" sz="1600"/>
        </a:p>
      </dgm:t>
    </dgm:pt>
    <dgm:pt modelId="{D321CFAC-2638-4941-9629-A12D84116E25}">
      <dgm:prSet phldrT="[Text]" custT="1"/>
      <dgm:spPr>
        <a:solidFill>
          <a:schemeClr val="tx1">
            <a:lumMod val="75000"/>
          </a:schemeClr>
        </a:solidFill>
        <a:ln>
          <a:noFill/>
        </a:ln>
      </dgm:spPr>
      <dgm:t>
        <a:bodyPr/>
        <a:lstStyle/>
        <a:p>
          <a:pPr>
            <a:spcAft>
              <a:spcPct val="15000"/>
            </a:spcAft>
          </a:pPr>
          <a:r>
            <a:rPr lang="en-US" sz="2400" b="1">
              <a:solidFill>
                <a:schemeClr val="bg1"/>
              </a:solidFill>
            </a:rPr>
            <a:t>16% 2021</a:t>
          </a:r>
        </a:p>
      </dgm:t>
    </dgm:pt>
    <dgm:pt modelId="{899B8AB7-35EF-47DA-9939-3A9AF333346D}" type="parTrans" cxnId="{AA0A1DBE-9C7D-491B-A0FB-3DD1B8B7BDE5}">
      <dgm:prSet/>
      <dgm:spPr/>
      <dgm:t>
        <a:bodyPr/>
        <a:lstStyle/>
        <a:p>
          <a:endParaRPr lang="en-US" sz="1600"/>
        </a:p>
      </dgm:t>
    </dgm:pt>
    <dgm:pt modelId="{8D69FFA2-B1AA-4DD6-A82F-E120A88FD0C0}" type="sibTrans" cxnId="{AA0A1DBE-9C7D-491B-A0FB-3DD1B8B7BDE5}">
      <dgm:prSet/>
      <dgm:spPr/>
      <dgm:t>
        <a:bodyPr/>
        <a:lstStyle/>
        <a:p>
          <a:endParaRPr lang="en-US" sz="1600"/>
        </a:p>
      </dgm:t>
    </dgm:pt>
    <dgm:pt modelId="{750209C5-F47A-4553-99F2-26005333EAE4}">
      <dgm:prSet phldrT="[Text]" custT="1"/>
      <dgm:spPr>
        <a:solidFill>
          <a:schemeClr val="bg2">
            <a:lumMod val="75000"/>
          </a:schemeClr>
        </a:solidFill>
      </dgm:spPr>
      <dgm:t>
        <a:bodyPr/>
        <a:lstStyle/>
        <a:p>
          <a:r>
            <a:rPr lang="en-US" sz="2800" b="1">
              <a:solidFill>
                <a:schemeClr val="bg1"/>
              </a:solidFill>
            </a:rPr>
            <a:t>Wants a paid job</a:t>
          </a:r>
        </a:p>
      </dgm:t>
    </dgm:pt>
    <dgm:pt modelId="{E3CEC6FF-3A66-4E34-BEC0-151774B09FE1}" type="parTrans" cxnId="{53BA7BF7-ED83-4585-BB77-ADCC3E4DD6E0}">
      <dgm:prSet/>
      <dgm:spPr/>
      <dgm:t>
        <a:bodyPr/>
        <a:lstStyle/>
        <a:p>
          <a:endParaRPr lang="en-US" sz="1600"/>
        </a:p>
      </dgm:t>
    </dgm:pt>
    <dgm:pt modelId="{E66B7B0E-C924-4608-8658-32C29BD8B71D}" type="sibTrans" cxnId="{53BA7BF7-ED83-4585-BB77-ADCC3E4DD6E0}">
      <dgm:prSet/>
      <dgm:spPr/>
      <dgm:t>
        <a:bodyPr/>
        <a:lstStyle/>
        <a:p>
          <a:endParaRPr lang="en-US" sz="1600"/>
        </a:p>
      </dgm:t>
    </dgm:pt>
    <dgm:pt modelId="{C8F9D515-ACD3-42EC-B6C7-6000BB6ACAC9}">
      <dgm:prSet phldrT="[Text]" custT="1"/>
      <dgm:spPr>
        <a:solidFill>
          <a:schemeClr val="bg2">
            <a:lumMod val="75000"/>
          </a:schemeClr>
        </a:solidFill>
        <a:ln>
          <a:noFill/>
        </a:ln>
      </dgm:spPr>
      <dgm:t>
        <a:bodyPr/>
        <a:lstStyle/>
        <a:p>
          <a:r>
            <a:rPr lang="en-US" sz="2400" b="1">
              <a:solidFill>
                <a:schemeClr val="bg1"/>
              </a:solidFill>
            </a:rPr>
            <a:t>44% 2018</a:t>
          </a:r>
        </a:p>
      </dgm:t>
    </dgm:pt>
    <dgm:pt modelId="{57C36C56-B805-46DD-950B-ECE1E35A57D0}" type="parTrans" cxnId="{92B0A9C6-B4BE-42BE-98BB-90B76E4B753B}">
      <dgm:prSet/>
      <dgm:spPr/>
      <dgm:t>
        <a:bodyPr/>
        <a:lstStyle/>
        <a:p>
          <a:endParaRPr lang="en-US" sz="1600"/>
        </a:p>
      </dgm:t>
    </dgm:pt>
    <dgm:pt modelId="{7EAC493B-8408-4ED7-8F0E-7A0EBFE1668C}" type="sibTrans" cxnId="{92B0A9C6-B4BE-42BE-98BB-90B76E4B753B}">
      <dgm:prSet/>
      <dgm:spPr/>
      <dgm:t>
        <a:bodyPr/>
        <a:lstStyle/>
        <a:p>
          <a:endParaRPr lang="en-US" sz="1600"/>
        </a:p>
      </dgm:t>
    </dgm:pt>
    <dgm:pt modelId="{AB5905B0-BADF-4A60-8962-0F0FB41A4380}">
      <dgm:prSet custT="1"/>
      <dgm:spPr>
        <a:solidFill>
          <a:schemeClr val="bg2">
            <a:lumMod val="75000"/>
          </a:schemeClr>
        </a:solidFill>
        <a:ln>
          <a:noFill/>
        </a:ln>
      </dgm:spPr>
      <dgm:t>
        <a:bodyPr/>
        <a:lstStyle/>
        <a:p>
          <a:r>
            <a:rPr lang="en-US" sz="2400" b="1">
              <a:solidFill>
                <a:schemeClr val="bg1"/>
              </a:solidFill>
            </a:rPr>
            <a:t>49% 2021</a:t>
          </a:r>
          <a:endParaRPr lang="en-US" sz="4000" b="1">
            <a:solidFill>
              <a:schemeClr val="bg1"/>
            </a:solidFill>
          </a:endParaRPr>
        </a:p>
      </dgm:t>
    </dgm:pt>
    <dgm:pt modelId="{1048F2A9-31ED-4865-A19A-6C44C983A154}" type="parTrans" cxnId="{7F2968EC-E674-41A8-BD29-07947495F6F7}">
      <dgm:prSet/>
      <dgm:spPr/>
      <dgm:t>
        <a:bodyPr/>
        <a:lstStyle/>
        <a:p>
          <a:endParaRPr lang="en-US" sz="1600"/>
        </a:p>
      </dgm:t>
    </dgm:pt>
    <dgm:pt modelId="{34C710F5-B2E3-4E73-8B73-73D31FFF9466}" type="sibTrans" cxnId="{7F2968EC-E674-41A8-BD29-07947495F6F7}">
      <dgm:prSet/>
      <dgm:spPr/>
      <dgm:t>
        <a:bodyPr/>
        <a:lstStyle/>
        <a:p>
          <a:endParaRPr lang="en-US" sz="1600"/>
        </a:p>
      </dgm:t>
    </dgm:pt>
    <dgm:pt modelId="{E07E1A74-0C96-4A8D-9167-1541939F7055}" type="pres">
      <dgm:prSet presAssocID="{B34E241E-8535-43B6-B045-86786814DC2A}" presName="cycle" presStyleCnt="0">
        <dgm:presLayoutVars>
          <dgm:dir/>
          <dgm:resizeHandles val="exact"/>
        </dgm:presLayoutVars>
      </dgm:prSet>
      <dgm:spPr/>
    </dgm:pt>
    <dgm:pt modelId="{70161742-B71B-448F-ACFA-452D081152D4}" type="pres">
      <dgm:prSet presAssocID="{DD9B8B77-12F3-468B-8CFA-B5B55B53FE27}" presName="arrow" presStyleLbl="node1" presStyleIdx="0" presStyleCnt="2" custScaleY="100187">
        <dgm:presLayoutVars>
          <dgm:bulletEnabled val="1"/>
        </dgm:presLayoutVars>
      </dgm:prSet>
      <dgm:spPr/>
    </dgm:pt>
    <dgm:pt modelId="{0D5D746F-8FD9-4B36-BC5A-76E86909411A}" type="pres">
      <dgm:prSet presAssocID="{750209C5-F47A-4553-99F2-26005333EAE4}" presName="arrow" presStyleLbl="node1" presStyleIdx="1" presStyleCnt="2">
        <dgm:presLayoutVars>
          <dgm:bulletEnabled val="1"/>
        </dgm:presLayoutVars>
      </dgm:prSet>
      <dgm:spPr/>
    </dgm:pt>
  </dgm:ptLst>
  <dgm:cxnLst>
    <dgm:cxn modelId="{2FFA3E34-0DA2-4F8A-90B1-F5983E501946}" type="presOf" srcId="{DD9B8B77-12F3-468B-8CFA-B5B55B53FE27}" destId="{70161742-B71B-448F-ACFA-452D081152D4}" srcOrd="0" destOrd="0" presId="urn:microsoft.com/office/officeart/2005/8/layout/arrow1"/>
    <dgm:cxn modelId="{285AE635-AEC9-4D1F-9A98-35222716E722}" type="presOf" srcId="{C8F9D515-ACD3-42EC-B6C7-6000BB6ACAC9}" destId="{0D5D746F-8FD9-4B36-BC5A-76E86909411A}" srcOrd="0" destOrd="1" presId="urn:microsoft.com/office/officeart/2005/8/layout/arrow1"/>
    <dgm:cxn modelId="{B10F5149-1198-4923-BD9A-D1D64552E426}" srcId="{DD9B8B77-12F3-468B-8CFA-B5B55B53FE27}" destId="{CCA13AF2-37A9-46D0-A90E-968CB69DB001}" srcOrd="0" destOrd="0" parTransId="{D5C92043-9F37-4C04-8D97-A4E620996D69}" sibTransId="{FC717B72-E25B-441D-A337-9EC5C60E59F0}"/>
    <dgm:cxn modelId="{A121A856-4BB4-4B1B-807F-364F3AEF23A7}" srcId="{B34E241E-8535-43B6-B045-86786814DC2A}" destId="{DD9B8B77-12F3-468B-8CFA-B5B55B53FE27}" srcOrd="0" destOrd="0" parTransId="{D231DB64-AECF-42F7-ABA7-884683737C99}" sibTransId="{BA048BA2-EEF4-4DFF-A2A8-18C51A4CB3EB}"/>
    <dgm:cxn modelId="{91141A57-EBD2-4EE7-BE10-34B24E78AB30}" type="presOf" srcId="{750209C5-F47A-4553-99F2-26005333EAE4}" destId="{0D5D746F-8FD9-4B36-BC5A-76E86909411A}" srcOrd="0" destOrd="0" presId="urn:microsoft.com/office/officeart/2005/8/layout/arrow1"/>
    <dgm:cxn modelId="{929E317F-7CFA-47E9-89AE-F6A521820E54}" type="presOf" srcId="{D321CFAC-2638-4941-9629-A12D84116E25}" destId="{70161742-B71B-448F-ACFA-452D081152D4}" srcOrd="0" destOrd="2" presId="urn:microsoft.com/office/officeart/2005/8/layout/arrow1"/>
    <dgm:cxn modelId="{AA0A1DBE-9C7D-491B-A0FB-3DD1B8B7BDE5}" srcId="{DD9B8B77-12F3-468B-8CFA-B5B55B53FE27}" destId="{D321CFAC-2638-4941-9629-A12D84116E25}" srcOrd="1" destOrd="0" parTransId="{899B8AB7-35EF-47DA-9939-3A9AF333346D}" sibTransId="{8D69FFA2-B1AA-4DD6-A82F-E120A88FD0C0}"/>
    <dgm:cxn modelId="{92B0A9C6-B4BE-42BE-98BB-90B76E4B753B}" srcId="{750209C5-F47A-4553-99F2-26005333EAE4}" destId="{C8F9D515-ACD3-42EC-B6C7-6000BB6ACAC9}" srcOrd="0" destOrd="0" parTransId="{57C36C56-B805-46DD-950B-ECE1E35A57D0}" sibTransId="{7EAC493B-8408-4ED7-8F0E-7A0EBFE1668C}"/>
    <dgm:cxn modelId="{372788E3-984A-4184-BCCC-04A20E3FCD96}" type="presOf" srcId="{CCA13AF2-37A9-46D0-A90E-968CB69DB001}" destId="{70161742-B71B-448F-ACFA-452D081152D4}" srcOrd="0" destOrd="1" presId="urn:microsoft.com/office/officeart/2005/8/layout/arrow1"/>
    <dgm:cxn modelId="{97B788E7-72A0-4E52-89EB-FF27AC0AC15A}" type="presOf" srcId="{B34E241E-8535-43B6-B045-86786814DC2A}" destId="{E07E1A74-0C96-4A8D-9167-1541939F7055}" srcOrd="0" destOrd="0" presId="urn:microsoft.com/office/officeart/2005/8/layout/arrow1"/>
    <dgm:cxn modelId="{7F2968EC-E674-41A8-BD29-07947495F6F7}" srcId="{750209C5-F47A-4553-99F2-26005333EAE4}" destId="{AB5905B0-BADF-4A60-8962-0F0FB41A4380}" srcOrd="1" destOrd="0" parTransId="{1048F2A9-31ED-4865-A19A-6C44C983A154}" sibTransId="{34C710F5-B2E3-4E73-8B73-73D31FFF9466}"/>
    <dgm:cxn modelId="{53BA7BF7-ED83-4585-BB77-ADCC3E4DD6E0}" srcId="{B34E241E-8535-43B6-B045-86786814DC2A}" destId="{750209C5-F47A-4553-99F2-26005333EAE4}" srcOrd="1" destOrd="0" parTransId="{E3CEC6FF-3A66-4E34-BEC0-151774B09FE1}" sibTransId="{E66B7B0E-C924-4608-8658-32C29BD8B71D}"/>
    <dgm:cxn modelId="{D3E814F9-8A52-43B8-BFEA-37E5BE70DFDB}" type="presOf" srcId="{AB5905B0-BADF-4A60-8962-0F0FB41A4380}" destId="{0D5D746F-8FD9-4B36-BC5A-76E86909411A}" srcOrd="0" destOrd="2" presId="urn:microsoft.com/office/officeart/2005/8/layout/arrow1"/>
    <dgm:cxn modelId="{C133D276-341D-4846-A6E8-2A4EFB451A4C}" type="presParOf" srcId="{E07E1A74-0C96-4A8D-9167-1541939F7055}" destId="{70161742-B71B-448F-ACFA-452D081152D4}" srcOrd="0" destOrd="0" presId="urn:microsoft.com/office/officeart/2005/8/layout/arrow1"/>
    <dgm:cxn modelId="{4282B691-172E-4B5C-9EC4-804B343E601F}" type="presParOf" srcId="{E07E1A74-0C96-4A8D-9167-1541939F7055}" destId="{0D5D746F-8FD9-4B36-BC5A-76E86909411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B739D0-4BA0-4B1E-9F83-BE755AD7AD5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912DD6F-4172-478F-9863-DA76EA45C952}">
      <dgm:prSet phldrT="[Text]"/>
      <dgm:spPr>
        <a:solidFill>
          <a:schemeClr val="tx1"/>
        </a:solidFill>
      </dgm:spPr>
      <dgm:t>
        <a:bodyPr/>
        <a:lstStyle/>
        <a:p>
          <a:r>
            <a:rPr lang="en-US" b="1"/>
            <a:t>Has a job</a:t>
          </a:r>
        </a:p>
      </dgm:t>
      <dgm:extLst>
        <a:ext uri="{E40237B7-FDA0-4F09-8148-C483321AD2D9}">
          <dgm14:cNvPr xmlns:dgm14="http://schemas.microsoft.com/office/drawing/2010/diagram" id="0" name="" descr="A diagram showing the percent of people in the ACS samples in 2018 and 2021 who have a paid community job. 2018: 3%, 2021: 3%"/>
        </a:ext>
      </dgm:extLst>
    </dgm:pt>
    <dgm:pt modelId="{F7E7AB42-BDB9-4499-AD5B-5F1534393504}" type="parTrans" cxnId="{DD421A48-311D-40ED-9977-B6855000686B}">
      <dgm:prSet/>
      <dgm:spPr/>
      <dgm:t>
        <a:bodyPr/>
        <a:lstStyle/>
        <a:p>
          <a:endParaRPr lang="en-US"/>
        </a:p>
      </dgm:t>
    </dgm:pt>
    <dgm:pt modelId="{2AFB68F9-40FA-4431-AE34-CD4218521E07}" type="sibTrans" cxnId="{DD421A48-311D-40ED-9977-B6855000686B}">
      <dgm:prSet/>
      <dgm:spPr/>
      <dgm:t>
        <a:bodyPr/>
        <a:lstStyle/>
        <a:p>
          <a:endParaRPr lang="en-US"/>
        </a:p>
      </dgm:t>
    </dgm:pt>
    <dgm:pt modelId="{5841E509-DD0F-4D67-BED4-1C89D510B565}">
      <dgm:prSet phldrT="[Text]"/>
      <dgm:spPr/>
      <dgm:t>
        <a:bodyPr/>
        <a:lstStyle/>
        <a:p>
          <a:r>
            <a:rPr lang="en-US" b="1"/>
            <a:t>3%</a:t>
          </a:r>
          <a:br>
            <a:rPr lang="en-US" b="1"/>
          </a:br>
          <a:r>
            <a:rPr lang="en-US" b="1"/>
            <a:t>2018</a:t>
          </a:r>
        </a:p>
      </dgm:t>
    </dgm:pt>
    <dgm:pt modelId="{2D556986-777A-46D7-9F56-C7581E00012A}" type="parTrans" cxnId="{2C0BD559-4B78-4E2B-AB5D-AF8D39247CDA}">
      <dgm:prSet/>
      <dgm:spPr/>
      <dgm:t>
        <a:bodyPr/>
        <a:lstStyle/>
        <a:p>
          <a:endParaRPr lang="en-US"/>
        </a:p>
      </dgm:t>
    </dgm:pt>
    <dgm:pt modelId="{25DF1A23-DF6D-485E-AC85-432F7A5C3D3D}" type="sibTrans" cxnId="{2C0BD559-4B78-4E2B-AB5D-AF8D39247CDA}">
      <dgm:prSet/>
      <dgm:spPr/>
      <dgm:t>
        <a:bodyPr/>
        <a:lstStyle/>
        <a:p>
          <a:endParaRPr lang="en-US"/>
        </a:p>
      </dgm:t>
    </dgm:pt>
    <dgm:pt modelId="{CB781ADF-32F5-4A56-A93C-BAE3BD763F6C}">
      <dgm:prSet phldrT="[Text]"/>
      <dgm:spPr/>
      <dgm:t>
        <a:bodyPr/>
        <a:lstStyle/>
        <a:p>
          <a:r>
            <a:rPr lang="en-US" b="1"/>
            <a:t>3%</a:t>
          </a:r>
          <a:br>
            <a:rPr lang="en-US" b="1"/>
          </a:br>
          <a:r>
            <a:rPr lang="en-US" b="1"/>
            <a:t>2021</a:t>
          </a:r>
        </a:p>
      </dgm:t>
    </dgm:pt>
    <dgm:pt modelId="{F7F16A5A-4513-4FEE-A503-9D18149EDC92}" type="parTrans" cxnId="{27F19339-BEBF-4DDF-B430-D4FAFBBE3284}">
      <dgm:prSet/>
      <dgm:spPr/>
      <dgm:t>
        <a:bodyPr/>
        <a:lstStyle/>
        <a:p>
          <a:endParaRPr lang="en-US"/>
        </a:p>
      </dgm:t>
    </dgm:pt>
    <dgm:pt modelId="{CA416DB9-D94D-4853-ADBA-F0CAF564B227}" type="sibTrans" cxnId="{27F19339-BEBF-4DDF-B430-D4FAFBBE3284}">
      <dgm:prSet/>
      <dgm:spPr/>
      <dgm:t>
        <a:bodyPr/>
        <a:lstStyle/>
        <a:p>
          <a:endParaRPr lang="en-US"/>
        </a:p>
      </dgm:t>
    </dgm:pt>
    <dgm:pt modelId="{C72F6B0F-3984-4BA8-A504-7A5BCDB0DA2D}">
      <dgm:prSet phldrT="[Text]"/>
      <dgm:spPr>
        <a:solidFill>
          <a:schemeClr val="tx1"/>
        </a:solidFill>
      </dgm:spPr>
      <dgm:t>
        <a:bodyPr/>
        <a:lstStyle/>
        <a:p>
          <a:r>
            <a:rPr lang="en-US" b="1"/>
            <a:t>Wants a job</a:t>
          </a:r>
        </a:p>
      </dgm:t>
      <dgm:extLst>
        <a:ext uri="{E40237B7-FDA0-4F09-8148-C483321AD2D9}">
          <dgm14:cNvPr xmlns:dgm14="http://schemas.microsoft.com/office/drawing/2010/diagram" id="0" name="" descr="A diagram showing the percent of people in the ACS samples in 2018 and 2021 who want a paid community job. 2018: 23%, 2021: 9%&#10;&#10;An object notes that the percent who want a job in 2021 increases to 17% for people under 60 years of age."/>
        </a:ext>
      </dgm:extLst>
    </dgm:pt>
    <dgm:pt modelId="{DE22A7AB-600D-4DBC-8991-43F65A04CB6A}" type="parTrans" cxnId="{FCE97158-1EBD-4EEA-973C-C7D3D397B6B6}">
      <dgm:prSet/>
      <dgm:spPr/>
      <dgm:t>
        <a:bodyPr/>
        <a:lstStyle/>
        <a:p>
          <a:endParaRPr lang="en-US"/>
        </a:p>
      </dgm:t>
    </dgm:pt>
    <dgm:pt modelId="{514B3CB0-C09A-4B8B-BAE7-10041FF6ACE0}" type="sibTrans" cxnId="{FCE97158-1EBD-4EEA-973C-C7D3D397B6B6}">
      <dgm:prSet/>
      <dgm:spPr/>
      <dgm:t>
        <a:bodyPr/>
        <a:lstStyle/>
        <a:p>
          <a:endParaRPr lang="en-US"/>
        </a:p>
      </dgm:t>
    </dgm:pt>
    <dgm:pt modelId="{67F056B7-44A2-4582-92E4-DE62337EAC6E}">
      <dgm:prSet phldrT="[Text]"/>
      <dgm:spPr/>
      <dgm:t>
        <a:bodyPr/>
        <a:lstStyle/>
        <a:p>
          <a:r>
            <a:rPr lang="en-US" b="1"/>
            <a:t>23%</a:t>
          </a:r>
          <a:br>
            <a:rPr lang="en-US" b="1"/>
          </a:br>
          <a:r>
            <a:rPr lang="en-US" b="1"/>
            <a:t>2018</a:t>
          </a:r>
        </a:p>
      </dgm:t>
    </dgm:pt>
    <dgm:pt modelId="{E5899226-7F8C-41F4-B28B-65EAA75E0208}" type="parTrans" cxnId="{F97F4A57-8213-47A3-83BC-72575B184DDB}">
      <dgm:prSet/>
      <dgm:spPr/>
      <dgm:t>
        <a:bodyPr/>
        <a:lstStyle/>
        <a:p>
          <a:endParaRPr lang="en-US"/>
        </a:p>
      </dgm:t>
    </dgm:pt>
    <dgm:pt modelId="{BDD86398-9846-4E76-94C1-F6F142993201}" type="sibTrans" cxnId="{F97F4A57-8213-47A3-83BC-72575B184DDB}">
      <dgm:prSet/>
      <dgm:spPr/>
      <dgm:t>
        <a:bodyPr/>
        <a:lstStyle/>
        <a:p>
          <a:endParaRPr lang="en-US"/>
        </a:p>
      </dgm:t>
    </dgm:pt>
    <dgm:pt modelId="{9DE9BABC-66BC-4661-AB13-3C7A1215EB8C}">
      <dgm:prSet phldrT="[Text]"/>
      <dgm:spPr/>
      <dgm:t>
        <a:bodyPr/>
        <a:lstStyle/>
        <a:p>
          <a:r>
            <a:rPr lang="en-US" b="1"/>
            <a:t>9%</a:t>
          </a:r>
          <a:br>
            <a:rPr lang="en-US" b="1"/>
          </a:br>
          <a:r>
            <a:rPr lang="en-US" b="1"/>
            <a:t>2021</a:t>
          </a:r>
        </a:p>
      </dgm:t>
    </dgm:pt>
    <dgm:pt modelId="{E9618640-D1F6-4CF8-9491-A97C9E8055FD}" type="parTrans" cxnId="{3F938577-1F5B-438A-BC33-D335428780D0}">
      <dgm:prSet/>
      <dgm:spPr/>
      <dgm:t>
        <a:bodyPr/>
        <a:lstStyle/>
        <a:p>
          <a:endParaRPr lang="en-US"/>
        </a:p>
      </dgm:t>
    </dgm:pt>
    <dgm:pt modelId="{2F50351A-55F5-4597-9428-C1D533FF0EC5}" type="sibTrans" cxnId="{3F938577-1F5B-438A-BC33-D335428780D0}">
      <dgm:prSet/>
      <dgm:spPr/>
      <dgm:t>
        <a:bodyPr/>
        <a:lstStyle/>
        <a:p>
          <a:endParaRPr lang="en-US"/>
        </a:p>
      </dgm:t>
    </dgm:pt>
    <dgm:pt modelId="{B7D92799-B22F-4A73-AC7A-45C90BE2269E}" type="pres">
      <dgm:prSet presAssocID="{56B739D0-4BA0-4B1E-9F83-BE755AD7AD57}" presName="Name0" presStyleCnt="0">
        <dgm:presLayoutVars>
          <dgm:dir/>
          <dgm:animLvl val="lvl"/>
          <dgm:resizeHandles val="exact"/>
        </dgm:presLayoutVars>
      </dgm:prSet>
      <dgm:spPr/>
    </dgm:pt>
    <dgm:pt modelId="{7FB86E5A-2A19-46B8-8556-0045E09030AE}" type="pres">
      <dgm:prSet presAssocID="{C72F6B0F-3984-4BA8-A504-7A5BCDB0DA2D}" presName="boxAndChildren" presStyleCnt="0"/>
      <dgm:spPr/>
    </dgm:pt>
    <dgm:pt modelId="{1F292544-2C07-4AB0-B11A-B1B4E97EE9F5}" type="pres">
      <dgm:prSet presAssocID="{C72F6B0F-3984-4BA8-A504-7A5BCDB0DA2D}" presName="parentTextBox" presStyleLbl="node1" presStyleIdx="0" presStyleCnt="2"/>
      <dgm:spPr/>
    </dgm:pt>
    <dgm:pt modelId="{8633DBD6-92B4-4F47-8C35-37C702F28383}" type="pres">
      <dgm:prSet presAssocID="{C72F6B0F-3984-4BA8-A504-7A5BCDB0DA2D}" presName="entireBox" presStyleLbl="node1" presStyleIdx="0" presStyleCnt="2"/>
      <dgm:spPr/>
    </dgm:pt>
    <dgm:pt modelId="{F1CC13B4-098D-43BF-9509-8A2C22DDB0E5}" type="pres">
      <dgm:prSet presAssocID="{C72F6B0F-3984-4BA8-A504-7A5BCDB0DA2D}" presName="descendantBox" presStyleCnt="0"/>
      <dgm:spPr/>
    </dgm:pt>
    <dgm:pt modelId="{9399EBE3-043E-4923-97CC-23942B1C03DA}" type="pres">
      <dgm:prSet presAssocID="{67F056B7-44A2-4582-92E4-DE62337EAC6E}" presName="childTextBox" presStyleLbl="fgAccFollowNode1" presStyleIdx="0" presStyleCnt="4">
        <dgm:presLayoutVars>
          <dgm:bulletEnabled val="1"/>
        </dgm:presLayoutVars>
      </dgm:prSet>
      <dgm:spPr/>
    </dgm:pt>
    <dgm:pt modelId="{96CBCDDC-D1E0-4E95-9C87-50EAD9296EEB}" type="pres">
      <dgm:prSet presAssocID="{9DE9BABC-66BC-4661-AB13-3C7A1215EB8C}" presName="childTextBox" presStyleLbl="fgAccFollowNode1" presStyleIdx="1" presStyleCnt="4">
        <dgm:presLayoutVars>
          <dgm:bulletEnabled val="1"/>
        </dgm:presLayoutVars>
      </dgm:prSet>
      <dgm:spPr/>
    </dgm:pt>
    <dgm:pt modelId="{5AA7661F-B1BF-47D5-B4A7-9CABCE4D2B71}" type="pres">
      <dgm:prSet presAssocID="{2AFB68F9-40FA-4431-AE34-CD4218521E07}" presName="sp" presStyleCnt="0"/>
      <dgm:spPr/>
    </dgm:pt>
    <dgm:pt modelId="{F6D9A210-DE89-4B3B-89E2-6BBF75C48E17}" type="pres">
      <dgm:prSet presAssocID="{0912DD6F-4172-478F-9863-DA76EA45C952}" presName="arrowAndChildren" presStyleCnt="0"/>
      <dgm:spPr/>
    </dgm:pt>
    <dgm:pt modelId="{C07790E0-A3B6-4452-A993-6E1EFC5947B2}" type="pres">
      <dgm:prSet presAssocID="{0912DD6F-4172-478F-9863-DA76EA45C952}" presName="parentTextArrow" presStyleLbl="node1" presStyleIdx="0" presStyleCnt="2"/>
      <dgm:spPr/>
    </dgm:pt>
    <dgm:pt modelId="{DF42A3B7-956C-4B74-89DF-D4DB4073D50E}" type="pres">
      <dgm:prSet presAssocID="{0912DD6F-4172-478F-9863-DA76EA45C952}" presName="arrow" presStyleLbl="node1" presStyleIdx="1" presStyleCnt="2"/>
      <dgm:spPr/>
    </dgm:pt>
    <dgm:pt modelId="{29114AB9-5946-47BB-9B22-16A02FA01AFD}" type="pres">
      <dgm:prSet presAssocID="{0912DD6F-4172-478F-9863-DA76EA45C952}" presName="descendantArrow" presStyleCnt="0"/>
      <dgm:spPr/>
    </dgm:pt>
    <dgm:pt modelId="{8A49C548-220E-4507-A7E4-516AF93AF403}" type="pres">
      <dgm:prSet presAssocID="{5841E509-DD0F-4D67-BED4-1C89D510B565}" presName="childTextArrow" presStyleLbl="fgAccFollowNode1" presStyleIdx="2" presStyleCnt="4">
        <dgm:presLayoutVars>
          <dgm:bulletEnabled val="1"/>
        </dgm:presLayoutVars>
      </dgm:prSet>
      <dgm:spPr/>
    </dgm:pt>
    <dgm:pt modelId="{58CC5382-303A-435A-B223-4E2D08576DFD}" type="pres">
      <dgm:prSet presAssocID="{CB781ADF-32F5-4A56-A93C-BAE3BD763F6C}" presName="childTextArrow" presStyleLbl="fgAccFollowNode1" presStyleIdx="3" presStyleCnt="4">
        <dgm:presLayoutVars>
          <dgm:bulletEnabled val="1"/>
        </dgm:presLayoutVars>
      </dgm:prSet>
      <dgm:spPr/>
    </dgm:pt>
  </dgm:ptLst>
  <dgm:cxnLst>
    <dgm:cxn modelId="{A00C922E-D3BE-4970-A606-303A79DE519C}" type="presOf" srcId="{C72F6B0F-3984-4BA8-A504-7A5BCDB0DA2D}" destId="{8633DBD6-92B4-4F47-8C35-37C702F28383}" srcOrd="1" destOrd="0" presId="urn:microsoft.com/office/officeart/2005/8/layout/process4"/>
    <dgm:cxn modelId="{27F19339-BEBF-4DDF-B430-D4FAFBBE3284}" srcId="{0912DD6F-4172-478F-9863-DA76EA45C952}" destId="{CB781ADF-32F5-4A56-A93C-BAE3BD763F6C}" srcOrd="1" destOrd="0" parTransId="{F7F16A5A-4513-4FEE-A503-9D18149EDC92}" sibTransId="{CA416DB9-D94D-4853-ADBA-F0CAF564B227}"/>
    <dgm:cxn modelId="{FFA2FD64-BD21-4BD1-A707-C50A8BACB1AF}" type="presOf" srcId="{0912DD6F-4172-478F-9863-DA76EA45C952}" destId="{C07790E0-A3B6-4452-A993-6E1EFC5947B2}" srcOrd="0" destOrd="0" presId="urn:microsoft.com/office/officeart/2005/8/layout/process4"/>
    <dgm:cxn modelId="{DD421A48-311D-40ED-9977-B6855000686B}" srcId="{56B739D0-4BA0-4B1E-9F83-BE755AD7AD57}" destId="{0912DD6F-4172-478F-9863-DA76EA45C952}" srcOrd="0" destOrd="0" parTransId="{F7E7AB42-BDB9-4499-AD5B-5F1534393504}" sibTransId="{2AFB68F9-40FA-4431-AE34-CD4218521E07}"/>
    <dgm:cxn modelId="{F97F4A57-8213-47A3-83BC-72575B184DDB}" srcId="{C72F6B0F-3984-4BA8-A504-7A5BCDB0DA2D}" destId="{67F056B7-44A2-4582-92E4-DE62337EAC6E}" srcOrd="0" destOrd="0" parTransId="{E5899226-7F8C-41F4-B28B-65EAA75E0208}" sibTransId="{BDD86398-9846-4E76-94C1-F6F142993201}"/>
    <dgm:cxn modelId="{3F938577-1F5B-438A-BC33-D335428780D0}" srcId="{C72F6B0F-3984-4BA8-A504-7A5BCDB0DA2D}" destId="{9DE9BABC-66BC-4661-AB13-3C7A1215EB8C}" srcOrd="1" destOrd="0" parTransId="{E9618640-D1F6-4CF8-9491-A97C9E8055FD}" sibTransId="{2F50351A-55F5-4597-9428-C1D533FF0EC5}"/>
    <dgm:cxn modelId="{FCE97158-1EBD-4EEA-973C-C7D3D397B6B6}" srcId="{56B739D0-4BA0-4B1E-9F83-BE755AD7AD57}" destId="{C72F6B0F-3984-4BA8-A504-7A5BCDB0DA2D}" srcOrd="1" destOrd="0" parTransId="{DE22A7AB-600D-4DBC-8991-43F65A04CB6A}" sibTransId="{514B3CB0-C09A-4B8B-BAE7-10041FF6ACE0}"/>
    <dgm:cxn modelId="{2C0BD559-4B78-4E2B-AB5D-AF8D39247CDA}" srcId="{0912DD6F-4172-478F-9863-DA76EA45C952}" destId="{5841E509-DD0F-4D67-BED4-1C89D510B565}" srcOrd="0" destOrd="0" parTransId="{2D556986-777A-46D7-9F56-C7581E00012A}" sibTransId="{25DF1A23-DF6D-485E-AC85-432F7A5C3D3D}"/>
    <dgm:cxn modelId="{F2AE027F-9CBC-4DB2-AA52-F8956C2AB1CE}" type="presOf" srcId="{9DE9BABC-66BC-4661-AB13-3C7A1215EB8C}" destId="{96CBCDDC-D1E0-4E95-9C87-50EAD9296EEB}" srcOrd="0" destOrd="0" presId="urn:microsoft.com/office/officeart/2005/8/layout/process4"/>
    <dgm:cxn modelId="{CA50A084-226F-454A-96FF-C50D9EF8CEFE}" type="presOf" srcId="{0912DD6F-4172-478F-9863-DA76EA45C952}" destId="{DF42A3B7-956C-4B74-89DF-D4DB4073D50E}" srcOrd="1" destOrd="0" presId="urn:microsoft.com/office/officeart/2005/8/layout/process4"/>
    <dgm:cxn modelId="{2E554088-0D18-466E-B2FD-D907AD7184ED}" type="presOf" srcId="{C72F6B0F-3984-4BA8-A504-7A5BCDB0DA2D}" destId="{1F292544-2C07-4AB0-B11A-B1B4E97EE9F5}" srcOrd="0" destOrd="0" presId="urn:microsoft.com/office/officeart/2005/8/layout/process4"/>
    <dgm:cxn modelId="{09D8878C-B648-4AB6-852E-3554D675D64A}" type="presOf" srcId="{5841E509-DD0F-4D67-BED4-1C89D510B565}" destId="{8A49C548-220E-4507-A7E4-516AF93AF403}" srcOrd="0" destOrd="0" presId="urn:microsoft.com/office/officeart/2005/8/layout/process4"/>
    <dgm:cxn modelId="{BE074A95-2E4B-46F7-992F-C268238DD911}" type="presOf" srcId="{56B739D0-4BA0-4B1E-9F83-BE755AD7AD57}" destId="{B7D92799-B22F-4A73-AC7A-45C90BE2269E}" srcOrd="0" destOrd="0" presId="urn:microsoft.com/office/officeart/2005/8/layout/process4"/>
    <dgm:cxn modelId="{255A7DBE-3BC5-4D31-AB5E-9F6692FEC84C}" type="presOf" srcId="{67F056B7-44A2-4582-92E4-DE62337EAC6E}" destId="{9399EBE3-043E-4923-97CC-23942B1C03DA}" srcOrd="0" destOrd="0" presId="urn:microsoft.com/office/officeart/2005/8/layout/process4"/>
    <dgm:cxn modelId="{09DC56F6-FD5E-4B75-9CB7-9DAFDE1F2C39}" type="presOf" srcId="{CB781ADF-32F5-4A56-A93C-BAE3BD763F6C}" destId="{58CC5382-303A-435A-B223-4E2D08576DFD}" srcOrd="0" destOrd="0" presId="urn:microsoft.com/office/officeart/2005/8/layout/process4"/>
    <dgm:cxn modelId="{7CFB7072-4A4D-4C37-B339-7C57C85E2028}" type="presParOf" srcId="{B7D92799-B22F-4A73-AC7A-45C90BE2269E}" destId="{7FB86E5A-2A19-46B8-8556-0045E09030AE}" srcOrd="0" destOrd="0" presId="urn:microsoft.com/office/officeart/2005/8/layout/process4"/>
    <dgm:cxn modelId="{6FB0E836-C053-4469-90A6-627AC2B543E0}" type="presParOf" srcId="{7FB86E5A-2A19-46B8-8556-0045E09030AE}" destId="{1F292544-2C07-4AB0-B11A-B1B4E97EE9F5}" srcOrd="0" destOrd="0" presId="urn:microsoft.com/office/officeart/2005/8/layout/process4"/>
    <dgm:cxn modelId="{6CBEA5C3-4B6E-482A-98B2-4795EC14F8D3}" type="presParOf" srcId="{7FB86E5A-2A19-46B8-8556-0045E09030AE}" destId="{8633DBD6-92B4-4F47-8C35-37C702F28383}" srcOrd="1" destOrd="0" presId="urn:microsoft.com/office/officeart/2005/8/layout/process4"/>
    <dgm:cxn modelId="{0F6D1E4B-75D2-4F57-B4EE-401D89BE81B4}" type="presParOf" srcId="{7FB86E5A-2A19-46B8-8556-0045E09030AE}" destId="{F1CC13B4-098D-43BF-9509-8A2C22DDB0E5}" srcOrd="2" destOrd="0" presId="urn:microsoft.com/office/officeart/2005/8/layout/process4"/>
    <dgm:cxn modelId="{6DC88B92-F1ED-4F98-85A3-55F4ACC306EE}" type="presParOf" srcId="{F1CC13B4-098D-43BF-9509-8A2C22DDB0E5}" destId="{9399EBE3-043E-4923-97CC-23942B1C03DA}" srcOrd="0" destOrd="0" presId="urn:microsoft.com/office/officeart/2005/8/layout/process4"/>
    <dgm:cxn modelId="{1C7B04D3-0F88-4F59-BE18-3BF5207B5990}" type="presParOf" srcId="{F1CC13B4-098D-43BF-9509-8A2C22DDB0E5}" destId="{96CBCDDC-D1E0-4E95-9C87-50EAD9296EEB}" srcOrd="1" destOrd="0" presId="urn:microsoft.com/office/officeart/2005/8/layout/process4"/>
    <dgm:cxn modelId="{0EBFAB36-A5B1-42CF-BBC1-AC3C6BC5FE12}" type="presParOf" srcId="{B7D92799-B22F-4A73-AC7A-45C90BE2269E}" destId="{5AA7661F-B1BF-47D5-B4A7-9CABCE4D2B71}" srcOrd="1" destOrd="0" presId="urn:microsoft.com/office/officeart/2005/8/layout/process4"/>
    <dgm:cxn modelId="{78B0893F-3772-427D-84C7-C39C2493045F}" type="presParOf" srcId="{B7D92799-B22F-4A73-AC7A-45C90BE2269E}" destId="{F6D9A210-DE89-4B3B-89E2-6BBF75C48E17}" srcOrd="2" destOrd="0" presId="urn:microsoft.com/office/officeart/2005/8/layout/process4"/>
    <dgm:cxn modelId="{8185589E-1A59-4000-9A0A-8E2877DFB4C8}" type="presParOf" srcId="{F6D9A210-DE89-4B3B-89E2-6BBF75C48E17}" destId="{C07790E0-A3B6-4452-A993-6E1EFC5947B2}" srcOrd="0" destOrd="0" presId="urn:microsoft.com/office/officeart/2005/8/layout/process4"/>
    <dgm:cxn modelId="{18F54958-E3C0-46A9-8024-67478F185E20}" type="presParOf" srcId="{F6D9A210-DE89-4B3B-89E2-6BBF75C48E17}" destId="{DF42A3B7-956C-4B74-89DF-D4DB4073D50E}" srcOrd="1" destOrd="0" presId="urn:microsoft.com/office/officeart/2005/8/layout/process4"/>
    <dgm:cxn modelId="{B967C96D-2E15-4557-A083-386AF35AE7B8}" type="presParOf" srcId="{F6D9A210-DE89-4B3B-89E2-6BBF75C48E17}" destId="{29114AB9-5946-47BB-9B22-16A02FA01AFD}" srcOrd="2" destOrd="0" presId="urn:microsoft.com/office/officeart/2005/8/layout/process4"/>
    <dgm:cxn modelId="{1B10DC07-2F40-4903-96CF-E10B48DFAD24}" type="presParOf" srcId="{29114AB9-5946-47BB-9B22-16A02FA01AFD}" destId="{8A49C548-220E-4507-A7E4-516AF93AF403}" srcOrd="0" destOrd="0" presId="urn:microsoft.com/office/officeart/2005/8/layout/process4"/>
    <dgm:cxn modelId="{8F0C2408-7E93-45B5-B024-A5312FA612A9}" type="presParOf" srcId="{29114AB9-5946-47BB-9B22-16A02FA01AFD}" destId="{58CC5382-303A-435A-B223-4E2D08576DF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28C09E-4518-4CDF-911C-1E05DF953BE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632DAD8C-3F73-4A44-A13C-BB706B555165}">
      <dgm:prSet phldrT="[Text]"/>
      <dgm:spPr/>
      <dgm:t>
        <a:bodyPr/>
        <a:lstStyle/>
        <a:p>
          <a:r>
            <a:rPr lang="en-US"/>
            <a:t>46%</a:t>
          </a:r>
          <a:br>
            <a:rPr lang="en-US"/>
          </a:br>
          <a:r>
            <a:rPr lang="en-US"/>
            <a:t>AFS</a:t>
          </a:r>
        </a:p>
      </dgm:t>
    </dgm:pt>
    <dgm:pt modelId="{F3113F0F-48F8-400A-9322-E690AFC9A73D}" type="parTrans" cxnId="{57598569-630C-4600-AABD-88D44B83937A}">
      <dgm:prSet/>
      <dgm:spPr/>
      <dgm:t>
        <a:bodyPr/>
        <a:lstStyle/>
        <a:p>
          <a:endParaRPr lang="en-US"/>
        </a:p>
      </dgm:t>
    </dgm:pt>
    <dgm:pt modelId="{8B3F1A51-BF25-4861-BEE9-182FEE196612}" type="sibTrans" cxnId="{57598569-630C-4600-AABD-88D44B83937A}">
      <dgm:prSet/>
      <dgm:spPr/>
      <dgm:t>
        <a:bodyPr/>
        <a:lstStyle/>
        <a:p>
          <a:endParaRPr lang="en-US"/>
        </a:p>
      </dgm:t>
    </dgm:pt>
    <dgm:pt modelId="{B8CCAE77-8AE6-41F2-94C2-36631D2B4410}">
      <dgm:prSet phldrT="[Text]"/>
      <dgm:spPr/>
      <dgm:t>
        <a:bodyPr/>
        <a:lstStyle/>
        <a:p>
          <a:r>
            <a:rPr lang="en-US"/>
            <a:t>39%</a:t>
          </a:r>
          <a:br>
            <a:rPr lang="en-US"/>
          </a:br>
          <a:r>
            <a:rPr lang="en-US"/>
            <a:t>CFS</a:t>
          </a:r>
        </a:p>
      </dgm:t>
    </dgm:pt>
    <dgm:pt modelId="{A965C729-9776-4E69-9DC3-027D70C1C3DB}" type="parTrans" cxnId="{816DF633-48B7-4F5F-8908-1C8CB0F7F858}">
      <dgm:prSet/>
      <dgm:spPr/>
      <dgm:t>
        <a:bodyPr/>
        <a:lstStyle/>
        <a:p>
          <a:endParaRPr lang="en-US"/>
        </a:p>
      </dgm:t>
    </dgm:pt>
    <dgm:pt modelId="{3FA5B8B1-047D-4863-92BC-E9EEFAA3C5A2}" type="sibTrans" cxnId="{816DF633-48B7-4F5F-8908-1C8CB0F7F858}">
      <dgm:prSet/>
      <dgm:spPr/>
      <dgm:t>
        <a:bodyPr/>
        <a:lstStyle/>
        <a:p>
          <a:endParaRPr lang="en-US"/>
        </a:p>
      </dgm:t>
    </dgm:pt>
    <dgm:pt modelId="{C28871CF-F651-4A1F-86D3-7D8D47995A76}">
      <dgm:prSet phldrT="[Text]"/>
      <dgm:spPr/>
      <dgm:t>
        <a:bodyPr/>
        <a:lstStyle/>
        <a:p>
          <a:r>
            <a:rPr lang="en-US"/>
            <a:t>52%</a:t>
          </a:r>
          <a:br>
            <a:rPr lang="en-US"/>
          </a:br>
          <a:r>
            <a:rPr lang="en-US"/>
            <a:t>FGS</a:t>
          </a:r>
        </a:p>
      </dgm:t>
    </dgm:pt>
    <dgm:pt modelId="{1EDB0F09-E4A0-40C9-BB8C-1C24921AC5CB}" type="sibTrans" cxnId="{131EE15E-34EF-48F6-A93D-83C441470468}">
      <dgm:prSet/>
      <dgm:spPr/>
      <dgm:t>
        <a:bodyPr/>
        <a:lstStyle/>
        <a:p>
          <a:endParaRPr lang="en-US"/>
        </a:p>
      </dgm:t>
    </dgm:pt>
    <dgm:pt modelId="{038D34AE-AAA6-4822-81D8-A30250159398}" type="parTrans" cxnId="{131EE15E-34EF-48F6-A93D-83C441470468}">
      <dgm:prSet/>
      <dgm:spPr/>
      <dgm:t>
        <a:bodyPr/>
        <a:lstStyle/>
        <a:p>
          <a:endParaRPr lang="en-US"/>
        </a:p>
      </dgm:t>
    </dgm:pt>
    <dgm:pt modelId="{D6249FF1-A16C-416F-9E04-B47A4C729FC2}" type="pres">
      <dgm:prSet presAssocID="{A628C09E-4518-4CDF-911C-1E05DF953BEE}" presName="Name0" presStyleCnt="0">
        <dgm:presLayoutVars>
          <dgm:dir/>
          <dgm:resizeHandles val="exact"/>
        </dgm:presLayoutVars>
      </dgm:prSet>
      <dgm:spPr/>
    </dgm:pt>
    <dgm:pt modelId="{E9300511-3E6F-4B11-B37C-4A5D646BC12C}" type="pres">
      <dgm:prSet presAssocID="{632DAD8C-3F73-4A44-A13C-BB706B555165}" presName="composite" presStyleCnt="0"/>
      <dgm:spPr/>
    </dgm:pt>
    <dgm:pt modelId="{1C616F24-86B6-4EA8-AFB7-55DCF2B2879A}" type="pres">
      <dgm:prSet presAssocID="{632DAD8C-3F73-4A44-A13C-BB706B555165}" presName="rect1" presStyleLbl="trAlignAcc1" presStyleIdx="0" presStyleCnt="3">
        <dgm:presLayoutVars>
          <dgm:bulletEnabled val="1"/>
        </dgm:presLayoutVars>
      </dgm:prSet>
      <dgm:spPr/>
    </dgm:pt>
    <dgm:pt modelId="{E09BE67E-CDC2-4A1B-B2A5-8E19956457B5}" type="pres">
      <dgm:prSet presAssocID="{632DAD8C-3F73-4A44-A13C-BB706B555165}" presName="rect2"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Users with solid fill"/>
        </a:ext>
      </dgm:extLst>
    </dgm:pt>
    <dgm:pt modelId="{173973D0-69A8-4D99-B6C8-712D12278D9B}" type="pres">
      <dgm:prSet presAssocID="{8B3F1A51-BF25-4861-BEE9-182FEE196612}" presName="sibTrans" presStyleCnt="0"/>
      <dgm:spPr/>
    </dgm:pt>
    <dgm:pt modelId="{0D714B0D-031F-41F1-9D7C-ED03B6B9493C}" type="pres">
      <dgm:prSet presAssocID="{C28871CF-F651-4A1F-86D3-7D8D47995A76}" presName="composite" presStyleCnt="0"/>
      <dgm:spPr/>
    </dgm:pt>
    <dgm:pt modelId="{16A41B31-12EE-44EA-A3C7-CEC5544A91D6}" type="pres">
      <dgm:prSet presAssocID="{C28871CF-F651-4A1F-86D3-7D8D47995A76}" presName="rect1" presStyleLbl="trAlignAcc1" presStyleIdx="1" presStyleCnt="3">
        <dgm:presLayoutVars>
          <dgm:bulletEnabled val="1"/>
        </dgm:presLayoutVars>
      </dgm:prSet>
      <dgm:spPr/>
    </dgm:pt>
    <dgm:pt modelId="{5D50477C-1CFA-455A-B479-1F372DEB2FFE}" type="pres">
      <dgm:prSet presAssocID="{C28871CF-F651-4A1F-86D3-7D8D47995A76}" presName="rect2"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le profile with solid fill"/>
        </a:ext>
      </dgm:extLst>
    </dgm:pt>
    <dgm:pt modelId="{3BCC4F07-1545-4D35-81AB-2420ABEDC885}" type="pres">
      <dgm:prSet presAssocID="{1EDB0F09-E4A0-40C9-BB8C-1C24921AC5CB}" presName="sibTrans" presStyleCnt="0"/>
      <dgm:spPr/>
    </dgm:pt>
    <dgm:pt modelId="{ADD78592-7426-4731-B243-4708A07294BB}" type="pres">
      <dgm:prSet presAssocID="{B8CCAE77-8AE6-41F2-94C2-36631D2B4410}" presName="composite" presStyleCnt="0"/>
      <dgm:spPr/>
    </dgm:pt>
    <dgm:pt modelId="{809DD97D-2561-49D9-9631-CB5D947C1884}" type="pres">
      <dgm:prSet presAssocID="{B8CCAE77-8AE6-41F2-94C2-36631D2B4410}" presName="rect1" presStyleLbl="trAlignAcc1" presStyleIdx="2" presStyleCnt="3">
        <dgm:presLayoutVars>
          <dgm:bulletEnabled val="1"/>
        </dgm:presLayoutVars>
      </dgm:prSet>
      <dgm:spPr/>
    </dgm:pt>
    <dgm:pt modelId="{1C8664DC-8268-4F9C-8432-813AC7BF98ED}" type="pres">
      <dgm:prSet presAssocID="{B8CCAE77-8AE6-41F2-94C2-36631D2B4410}" presName="rect2"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n with kid with solid fill"/>
        </a:ext>
      </dgm:extLst>
    </dgm:pt>
  </dgm:ptLst>
  <dgm:cxnLst>
    <dgm:cxn modelId="{F3E1E902-BA48-4EB8-BCCD-EEF532F3505B}" type="presOf" srcId="{C28871CF-F651-4A1F-86D3-7D8D47995A76}" destId="{16A41B31-12EE-44EA-A3C7-CEC5544A91D6}" srcOrd="0" destOrd="0" presId="urn:microsoft.com/office/officeart/2008/layout/PictureStrips"/>
    <dgm:cxn modelId="{816DF633-48B7-4F5F-8908-1C8CB0F7F858}" srcId="{A628C09E-4518-4CDF-911C-1E05DF953BEE}" destId="{B8CCAE77-8AE6-41F2-94C2-36631D2B4410}" srcOrd="2" destOrd="0" parTransId="{A965C729-9776-4E69-9DC3-027D70C1C3DB}" sibTransId="{3FA5B8B1-047D-4863-92BC-E9EEFAA3C5A2}"/>
    <dgm:cxn modelId="{131EE15E-34EF-48F6-A93D-83C441470468}" srcId="{A628C09E-4518-4CDF-911C-1E05DF953BEE}" destId="{C28871CF-F651-4A1F-86D3-7D8D47995A76}" srcOrd="1" destOrd="0" parTransId="{038D34AE-AAA6-4822-81D8-A30250159398}" sibTransId="{1EDB0F09-E4A0-40C9-BB8C-1C24921AC5CB}"/>
    <dgm:cxn modelId="{F7102364-4752-41AF-98C1-959F2BCA5E8F}" type="presOf" srcId="{B8CCAE77-8AE6-41F2-94C2-36631D2B4410}" destId="{809DD97D-2561-49D9-9631-CB5D947C1884}" srcOrd="0" destOrd="0" presId="urn:microsoft.com/office/officeart/2008/layout/PictureStrips"/>
    <dgm:cxn modelId="{57598569-630C-4600-AABD-88D44B83937A}" srcId="{A628C09E-4518-4CDF-911C-1E05DF953BEE}" destId="{632DAD8C-3F73-4A44-A13C-BB706B555165}" srcOrd="0" destOrd="0" parTransId="{F3113F0F-48F8-400A-9322-E690AFC9A73D}" sibTransId="{8B3F1A51-BF25-4861-BEE9-182FEE196612}"/>
    <dgm:cxn modelId="{C6B903BE-5BF5-49F1-899A-82697E444CA9}" type="presOf" srcId="{632DAD8C-3F73-4A44-A13C-BB706B555165}" destId="{1C616F24-86B6-4EA8-AFB7-55DCF2B2879A}" srcOrd="0" destOrd="0" presId="urn:microsoft.com/office/officeart/2008/layout/PictureStrips"/>
    <dgm:cxn modelId="{3855E5D0-5F41-43F5-853A-62BE6F2A7A2D}" type="presOf" srcId="{A628C09E-4518-4CDF-911C-1E05DF953BEE}" destId="{D6249FF1-A16C-416F-9E04-B47A4C729FC2}" srcOrd="0" destOrd="0" presId="urn:microsoft.com/office/officeart/2008/layout/PictureStrips"/>
    <dgm:cxn modelId="{3325559A-A5E4-45FE-8784-8876129E09FA}" type="presParOf" srcId="{D6249FF1-A16C-416F-9E04-B47A4C729FC2}" destId="{E9300511-3E6F-4B11-B37C-4A5D646BC12C}" srcOrd="0" destOrd="0" presId="urn:microsoft.com/office/officeart/2008/layout/PictureStrips"/>
    <dgm:cxn modelId="{51E79B82-50FF-408D-BB9E-1B1774E38221}" type="presParOf" srcId="{E9300511-3E6F-4B11-B37C-4A5D646BC12C}" destId="{1C616F24-86B6-4EA8-AFB7-55DCF2B2879A}" srcOrd="0" destOrd="0" presId="urn:microsoft.com/office/officeart/2008/layout/PictureStrips"/>
    <dgm:cxn modelId="{757E4CC3-086C-4D6E-B0A8-A528E269C8FA}" type="presParOf" srcId="{E9300511-3E6F-4B11-B37C-4A5D646BC12C}" destId="{E09BE67E-CDC2-4A1B-B2A5-8E19956457B5}" srcOrd="1" destOrd="0" presId="urn:microsoft.com/office/officeart/2008/layout/PictureStrips"/>
    <dgm:cxn modelId="{7CD41A36-660B-46C0-B556-7A45840DE4A9}" type="presParOf" srcId="{D6249FF1-A16C-416F-9E04-B47A4C729FC2}" destId="{173973D0-69A8-4D99-B6C8-712D12278D9B}" srcOrd="1" destOrd="0" presId="urn:microsoft.com/office/officeart/2008/layout/PictureStrips"/>
    <dgm:cxn modelId="{C39E3C0C-41B1-4EE8-A17D-85FBE6FA5876}" type="presParOf" srcId="{D6249FF1-A16C-416F-9E04-B47A4C729FC2}" destId="{0D714B0D-031F-41F1-9D7C-ED03B6B9493C}" srcOrd="2" destOrd="0" presId="urn:microsoft.com/office/officeart/2008/layout/PictureStrips"/>
    <dgm:cxn modelId="{9092AC18-3B92-4A92-97CA-DD3EB0F1F61B}" type="presParOf" srcId="{0D714B0D-031F-41F1-9D7C-ED03B6B9493C}" destId="{16A41B31-12EE-44EA-A3C7-CEC5544A91D6}" srcOrd="0" destOrd="0" presId="urn:microsoft.com/office/officeart/2008/layout/PictureStrips"/>
    <dgm:cxn modelId="{393ABA30-35A8-4A02-980E-5C4A33F230D4}" type="presParOf" srcId="{0D714B0D-031F-41F1-9D7C-ED03B6B9493C}" destId="{5D50477C-1CFA-455A-B479-1F372DEB2FFE}" srcOrd="1" destOrd="0" presId="urn:microsoft.com/office/officeart/2008/layout/PictureStrips"/>
    <dgm:cxn modelId="{0F29A006-A76C-4327-82D0-AAF122FFCCAB}" type="presParOf" srcId="{D6249FF1-A16C-416F-9E04-B47A4C729FC2}" destId="{3BCC4F07-1545-4D35-81AB-2420ABEDC885}" srcOrd="3" destOrd="0" presId="urn:microsoft.com/office/officeart/2008/layout/PictureStrips"/>
    <dgm:cxn modelId="{F238A387-688E-4672-BE1E-44EC3C6494B4}" type="presParOf" srcId="{D6249FF1-A16C-416F-9E04-B47A4C729FC2}" destId="{ADD78592-7426-4731-B243-4708A07294BB}" srcOrd="4" destOrd="0" presId="urn:microsoft.com/office/officeart/2008/layout/PictureStrips"/>
    <dgm:cxn modelId="{62FD5E63-F179-4E31-89C3-50F3611B354E}" type="presParOf" srcId="{ADD78592-7426-4731-B243-4708A07294BB}" destId="{809DD97D-2561-49D9-9631-CB5D947C1884}" srcOrd="0" destOrd="0" presId="urn:microsoft.com/office/officeart/2008/layout/PictureStrips"/>
    <dgm:cxn modelId="{DE4E5C16-5FAD-42C8-BA9E-80348B9BA4F0}" type="presParOf" srcId="{ADD78592-7426-4731-B243-4708A07294BB}" destId="{1C8664DC-8268-4F9C-8432-813AC7BF98E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28C09E-4518-4CDF-911C-1E05DF953BEE}"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632DAD8C-3F73-4A44-A13C-BB706B555165}">
      <dgm:prSet phldrT="[Text]"/>
      <dgm:spPr/>
      <dgm:t>
        <a:bodyPr/>
        <a:lstStyle/>
        <a:p>
          <a:r>
            <a:rPr lang="en-US"/>
            <a:t>80%</a:t>
          </a:r>
          <a:br>
            <a:rPr lang="en-US"/>
          </a:br>
          <a:r>
            <a:rPr lang="en-US"/>
            <a:t>AFS</a:t>
          </a:r>
        </a:p>
      </dgm:t>
    </dgm:pt>
    <dgm:pt modelId="{F3113F0F-48F8-400A-9322-E690AFC9A73D}" type="parTrans" cxnId="{57598569-630C-4600-AABD-88D44B83937A}">
      <dgm:prSet/>
      <dgm:spPr/>
      <dgm:t>
        <a:bodyPr/>
        <a:lstStyle/>
        <a:p>
          <a:endParaRPr lang="en-US"/>
        </a:p>
      </dgm:t>
    </dgm:pt>
    <dgm:pt modelId="{8B3F1A51-BF25-4861-BEE9-182FEE196612}" type="sibTrans" cxnId="{57598569-630C-4600-AABD-88D44B83937A}">
      <dgm:prSet/>
      <dgm:spPr/>
      <dgm:t>
        <a:bodyPr/>
        <a:lstStyle/>
        <a:p>
          <a:endParaRPr lang="en-US"/>
        </a:p>
      </dgm:t>
    </dgm:pt>
    <dgm:pt modelId="{B8CCAE77-8AE6-41F2-94C2-36631D2B4410}">
      <dgm:prSet phldrT="[Text]"/>
      <dgm:spPr/>
      <dgm:t>
        <a:bodyPr/>
        <a:lstStyle/>
        <a:p>
          <a:r>
            <a:rPr lang="en-US"/>
            <a:t>77%</a:t>
          </a:r>
          <a:br>
            <a:rPr lang="en-US"/>
          </a:br>
          <a:r>
            <a:rPr lang="en-US"/>
            <a:t>FGS</a:t>
          </a:r>
        </a:p>
      </dgm:t>
    </dgm:pt>
    <dgm:pt modelId="{A965C729-9776-4E69-9DC3-027D70C1C3DB}" type="parTrans" cxnId="{816DF633-48B7-4F5F-8908-1C8CB0F7F858}">
      <dgm:prSet/>
      <dgm:spPr/>
      <dgm:t>
        <a:bodyPr/>
        <a:lstStyle/>
        <a:p>
          <a:endParaRPr lang="en-US"/>
        </a:p>
      </dgm:t>
    </dgm:pt>
    <dgm:pt modelId="{3FA5B8B1-047D-4863-92BC-E9EEFAA3C5A2}" type="sibTrans" cxnId="{816DF633-48B7-4F5F-8908-1C8CB0F7F858}">
      <dgm:prSet/>
      <dgm:spPr/>
      <dgm:t>
        <a:bodyPr/>
        <a:lstStyle/>
        <a:p>
          <a:endParaRPr lang="en-US"/>
        </a:p>
      </dgm:t>
    </dgm:pt>
    <dgm:pt modelId="{C28871CF-F651-4A1F-86D3-7D8D47995A76}">
      <dgm:prSet phldrT="[Text]"/>
      <dgm:spPr/>
      <dgm:t>
        <a:bodyPr/>
        <a:lstStyle/>
        <a:p>
          <a:r>
            <a:rPr lang="en-US"/>
            <a:t>80%</a:t>
          </a:r>
          <a:br>
            <a:rPr lang="en-US"/>
          </a:br>
          <a:r>
            <a:rPr lang="en-US"/>
            <a:t>CFS</a:t>
          </a:r>
        </a:p>
      </dgm:t>
    </dgm:pt>
    <dgm:pt modelId="{1EDB0F09-E4A0-40C9-BB8C-1C24921AC5CB}" type="sibTrans" cxnId="{131EE15E-34EF-48F6-A93D-83C441470468}">
      <dgm:prSet/>
      <dgm:spPr/>
      <dgm:t>
        <a:bodyPr/>
        <a:lstStyle/>
        <a:p>
          <a:endParaRPr lang="en-US"/>
        </a:p>
      </dgm:t>
    </dgm:pt>
    <dgm:pt modelId="{038D34AE-AAA6-4822-81D8-A30250159398}" type="parTrans" cxnId="{131EE15E-34EF-48F6-A93D-83C441470468}">
      <dgm:prSet/>
      <dgm:spPr/>
      <dgm:t>
        <a:bodyPr/>
        <a:lstStyle/>
        <a:p>
          <a:endParaRPr lang="en-US"/>
        </a:p>
      </dgm:t>
    </dgm:pt>
    <dgm:pt modelId="{D6249FF1-A16C-416F-9E04-B47A4C729FC2}" type="pres">
      <dgm:prSet presAssocID="{A628C09E-4518-4CDF-911C-1E05DF953BEE}" presName="Name0" presStyleCnt="0">
        <dgm:presLayoutVars>
          <dgm:dir/>
          <dgm:resizeHandles val="exact"/>
        </dgm:presLayoutVars>
      </dgm:prSet>
      <dgm:spPr/>
    </dgm:pt>
    <dgm:pt modelId="{E9300511-3E6F-4B11-B37C-4A5D646BC12C}" type="pres">
      <dgm:prSet presAssocID="{632DAD8C-3F73-4A44-A13C-BB706B555165}" presName="composite" presStyleCnt="0"/>
      <dgm:spPr/>
    </dgm:pt>
    <dgm:pt modelId="{1C616F24-86B6-4EA8-AFB7-55DCF2B2879A}" type="pres">
      <dgm:prSet presAssocID="{632DAD8C-3F73-4A44-A13C-BB706B555165}" presName="rect1" presStyleLbl="trAlignAcc1" presStyleIdx="0" presStyleCnt="3">
        <dgm:presLayoutVars>
          <dgm:bulletEnabled val="1"/>
        </dgm:presLayoutVars>
      </dgm:prSet>
      <dgm:spPr/>
    </dgm:pt>
    <dgm:pt modelId="{E09BE67E-CDC2-4A1B-B2A5-8E19956457B5}" type="pres">
      <dgm:prSet presAssocID="{632DAD8C-3F73-4A44-A13C-BB706B555165}" presName="rect2"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Users with solid fill"/>
        </a:ext>
      </dgm:extLst>
    </dgm:pt>
    <dgm:pt modelId="{173973D0-69A8-4D99-B6C8-712D12278D9B}" type="pres">
      <dgm:prSet presAssocID="{8B3F1A51-BF25-4861-BEE9-182FEE196612}" presName="sibTrans" presStyleCnt="0"/>
      <dgm:spPr/>
    </dgm:pt>
    <dgm:pt modelId="{0D714B0D-031F-41F1-9D7C-ED03B6B9493C}" type="pres">
      <dgm:prSet presAssocID="{C28871CF-F651-4A1F-86D3-7D8D47995A76}" presName="composite" presStyleCnt="0"/>
      <dgm:spPr/>
    </dgm:pt>
    <dgm:pt modelId="{16A41B31-12EE-44EA-A3C7-CEC5544A91D6}" type="pres">
      <dgm:prSet presAssocID="{C28871CF-F651-4A1F-86D3-7D8D47995A76}" presName="rect1" presStyleLbl="trAlignAcc1" presStyleIdx="1" presStyleCnt="3">
        <dgm:presLayoutVars>
          <dgm:bulletEnabled val="1"/>
        </dgm:presLayoutVars>
      </dgm:prSet>
      <dgm:spPr/>
    </dgm:pt>
    <dgm:pt modelId="{5D50477C-1CFA-455A-B479-1F372DEB2FFE}" type="pres">
      <dgm:prSet presAssocID="{C28871CF-F651-4A1F-86D3-7D8D47995A76}" presName="rect2"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n with kid with solid fill"/>
        </a:ext>
      </dgm:extLst>
    </dgm:pt>
    <dgm:pt modelId="{3BCC4F07-1545-4D35-81AB-2420ABEDC885}" type="pres">
      <dgm:prSet presAssocID="{1EDB0F09-E4A0-40C9-BB8C-1C24921AC5CB}" presName="sibTrans" presStyleCnt="0"/>
      <dgm:spPr/>
    </dgm:pt>
    <dgm:pt modelId="{ADD78592-7426-4731-B243-4708A07294BB}" type="pres">
      <dgm:prSet presAssocID="{B8CCAE77-8AE6-41F2-94C2-36631D2B4410}" presName="composite" presStyleCnt="0"/>
      <dgm:spPr/>
    </dgm:pt>
    <dgm:pt modelId="{809DD97D-2561-49D9-9631-CB5D947C1884}" type="pres">
      <dgm:prSet presAssocID="{B8CCAE77-8AE6-41F2-94C2-36631D2B4410}" presName="rect1" presStyleLbl="trAlignAcc1" presStyleIdx="2" presStyleCnt="3">
        <dgm:presLayoutVars>
          <dgm:bulletEnabled val="1"/>
        </dgm:presLayoutVars>
      </dgm:prSet>
      <dgm:spPr/>
    </dgm:pt>
    <dgm:pt modelId="{1C8664DC-8268-4F9C-8432-813AC7BF98ED}" type="pres">
      <dgm:prSet presAssocID="{B8CCAE77-8AE6-41F2-94C2-36631D2B4410}" presName="rect2"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Male profile with solid fill"/>
        </a:ext>
      </dgm:extLst>
    </dgm:pt>
  </dgm:ptLst>
  <dgm:cxnLst>
    <dgm:cxn modelId="{F3E1E902-BA48-4EB8-BCCD-EEF532F3505B}" type="presOf" srcId="{C28871CF-F651-4A1F-86D3-7D8D47995A76}" destId="{16A41B31-12EE-44EA-A3C7-CEC5544A91D6}" srcOrd="0" destOrd="0" presId="urn:microsoft.com/office/officeart/2008/layout/PictureStrips"/>
    <dgm:cxn modelId="{816DF633-48B7-4F5F-8908-1C8CB0F7F858}" srcId="{A628C09E-4518-4CDF-911C-1E05DF953BEE}" destId="{B8CCAE77-8AE6-41F2-94C2-36631D2B4410}" srcOrd="2" destOrd="0" parTransId="{A965C729-9776-4E69-9DC3-027D70C1C3DB}" sibTransId="{3FA5B8B1-047D-4863-92BC-E9EEFAA3C5A2}"/>
    <dgm:cxn modelId="{131EE15E-34EF-48F6-A93D-83C441470468}" srcId="{A628C09E-4518-4CDF-911C-1E05DF953BEE}" destId="{C28871CF-F651-4A1F-86D3-7D8D47995A76}" srcOrd="1" destOrd="0" parTransId="{038D34AE-AAA6-4822-81D8-A30250159398}" sibTransId="{1EDB0F09-E4A0-40C9-BB8C-1C24921AC5CB}"/>
    <dgm:cxn modelId="{F7102364-4752-41AF-98C1-959F2BCA5E8F}" type="presOf" srcId="{B8CCAE77-8AE6-41F2-94C2-36631D2B4410}" destId="{809DD97D-2561-49D9-9631-CB5D947C1884}" srcOrd="0" destOrd="0" presId="urn:microsoft.com/office/officeart/2008/layout/PictureStrips"/>
    <dgm:cxn modelId="{57598569-630C-4600-AABD-88D44B83937A}" srcId="{A628C09E-4518-4CDF-911C-1E05DF953BEE}" destId="{632DAD8C-3F73-4A44-A13C-BB706B555165}" srcOrd="0" destOrd="0" parTransId="{F3113F0F-48F8-400A-9322-E690AFC9A73D}" sibTransId="{8B3F1A51-BF25-4861-BEE9-182FEE196612}"/>
    <dgm:cxn modelId="{C6B903BE-5BF5-49F1-899A-82697E444CA9}" type="presOf" srcId="{632DAD8C-3F73-4A44-A13C-BB706B555165}" destId="{1C616F24-86B6-4EA8-AFB7-55DCF2B2879A}" srcOrd="0" destOrd="0" presId="urn:microsoft.com/office/officeart/2008/layout/PictureStrips"/>
    <dgm:cxn modelId="{3855E5D0-5F41-43F5-853A-62BE6F2A7A2D}" type="presOf" srcId="{A628C09E-4518-4CDF-911C-1E05DF953BEE}" destId="{D6249FF1-A16C-416F-9E04-B47A4C729FC2}" srcOrd="0" destOrd="0" presId="urn:microsoft.com/office/officeart/2008/layout/PictureStrips"/>
    <dgm:cxn modelId="{3325559A-A5E4-45FE-8784-8876129E09FA}" type="presParOf" srcId="{D6249FF1-A16C-416F-9E04-B47A4C729FC2}" destId="{E9300511-3E6F-4B11-B37C-4A5D646BC12C}" srcOrd="0" destOrd="0" presId="urn:microsoft.com/office/officeart/2008/layout/PictureStrips"/>
    <dgm:cxn modelId="{51E79B82-50FF-408D-BB9E-1B1774E38221}" type="presParOf" srcId="{E9300511-3E6F-4B11-B37C-4A5D646BC12C}" destId="{1C616F24-86B6-4EA8-AFB7-55DCF2B2879A}" srcOrd="0" destOrd="0" presId="urn:microsoft.com/office/officeart/2008/layout/PictureStrips"/>
    <dgm:cxn modelId="{757E4CC3-086C-4D6E-B0A8-A528E269C8FA}" type="presParOf" srcId="{E9300511-3E6F-4B11-B37C-4A5D646BC12C}" destId="{E09BE67E-CDC2-4A1B-B2A5-8E19956457B5}" srcOrd="1" destOrd="0" presId="urn:microsoft.com/office/officeart/2008/layout/PictureStrips"/>
    <dgm:cxn modelId="{7CD41A36-660B-46C0-B556-7A45840DE4A9}" type="presParOf" srcId="{D6249FF1-A16C-416F-9E04-B47A4C729FC2}" destId="{173973D0-69A8-4D99-B6C8-712D12278D9B}" srcOrd="1" destOrd="0" presId="urn:microsoft.com/office/officeart/2008/layout/PictureStrips"/>
    <dgm:cxn modelId="{C39E3C0C-41B1-4EE8-A17D-85FBE6FA5876}" type="presParOf" srcId="{D6249FF1-A16C-416F-9E04-B47A4C729FC2}" destId="{0D714B0D-031F-41F1-9D7C-ED03B6B9493C}" srcOrd="2" destOrd="0" presId="urn:microsoft.com/office/officeart/2008/layout/PictureStrips"/>
    <dgm:cxn modelId="{9092AC18-3B92-4A92-97CA-DD3EB0F1F61B}" type="presParOf" srcId="{0D714B0D-031F-41F1-9D7C-ED03B6B9493C}" destId="{16A41B31-12EE-44EA-A3C7-CEC5544A91D6}" srcOrd="0" destOrd="0" presId="urn:microsoft.com/office/officeart/2008/layout/PictureStrips"/>
    <dgm:cxn modelId="{393ABA30-35A8-4A02-980E-5C4A33F230D4}" type="presParOf" srcId="{0D714B0D-031F-41F1-9D7C-ED03B6B9493C}" destId="{5D50477C-1CFA-455A-B479-1F372DEB2FFE}" srcOrd="1" destOrd="0" presId="urn:microsoft.com/office/officeart/2008/layout/PictureStrips"/>
    <dgm:cxn modelId="{0F29A006-A76C-4327-82D0-AAF122FFCCAB}" type="presParOf" srcId="{D6249FF1-A16C-416F-9E04-B47A4C729FC2}" destId="{3BCC4F07-1545-4D35-81AB-2420ABEDC885}" srcOrd="3" destOrd="0" presId="urn:microsoft.com/office/officeart/2008/layout/PictureStrips"/>
    <dgm:cxn modelId="{F238A387-688E-4672-BE1E-44EC3C6494B4}" type="presParOf" srcId="{D6249FF1-A16C-416F-9E04-B47A4C729FC2}" destId="{ADD78592-7426-4731-B243-4708A07294BB}" srcOrd="4" destOrd="0" presId="urn:microsoft.com/office/officeart/2008/layout/PictureStrips"/>
    <dgm:cxn modelId="{62FD5E63-F179-4E31-89C3-50F3611B354E}" type="presParOf" srcId="{ADD78592-7426-4731-B243-4708A07294BB}" destId="{809DD97D-2561-49D9-9631-CB5D947C1884}" srcOrd="0" destOrd="0" presId="urn:microsoft.com/office/officeart/2008/layout/PictureStrips"/>
    <dgm:cxn modelId="{DE4E5C16-5FAD-42C8-BA9E-80348B9BA4F0}" type="presParOf" srcId="{ADD78592-7426-4731-B243-4708A07294BB}" destId="{1C8664DC-8268-4F9C-8432-813AC7BF98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DB8FD-7AB4-4EE0-A3F6-E889321A0893}">
      <dsp:nvSpPr>
        <dsp:cNvPr id="0" name=""/>
        <dsp:cNvSpPr/>
      </dsp:nvSpPr>
      <dsp:spPr>
        <a:xfrm>
          <a:off x="1437672" y="0"/>
          <a:ext cx="2314088" cy="2313486"/>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CA8F3-6F57-444E-B7F7-B83A6E6B87AA}">
      <dsp:nvSpPr>
        <dsp:cNvPr id="0" name=""/>
        <dsp:cNvSpPr/>
      </dsp:nvSpPr>
      <dsp:spPr>
        <a:xfrm>
          <a:off x="1437973" y="0"/>
          <a:ext cx="231" cy="4626973"/>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6E11D-ED08-442B-9677-29AFA0A8D1F9}">
      <dsp:nvSpPr>
        <dsp:cNvPr id="0" name=""/>
        <dsp:cNvSpPr/>
      </dsp:nvSpPr>
      <dsp:spPr>
        <a:xfrm>
          <a:off x="1425862" y="2335106"/>
          <a:ext cx="2337708" cy="2270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Establish a </a:t>
          </a:r>
          <a:r>
            <a:rPr lang="en-US" sz="1900" b="1" kern="1200"/>
            <a:t>nationally recognized set of performance and outcome indicators </a:t>
          </a:r>
          <a:r>
            <a:rPr lang="en-US" sz="1900" kern="1200"/>
            <a:t>for aging &amp; disability (including IDD) service systems</a:t>
          </a:r>
          <a:endParaRPr lang="en-US" altLang="en-US" sz="1900" kern="1200"/>
        </a:p>
      </dsp:txBody>
      <dsp:txXfrm>
        <a:off x="1425862" y="2335106"/>
        <a:ext cx="2337708" cy="2270247"/>
      </dsp:txXfrm>
    </dsp:sp>
    <dsp:sp modelId="{8211F577-5777-4AE8-BBE8-1894ED669188}">
      <dsp:nvSpPr>
        <dsp:cNvPr id="0" name=""/>
        <dsp:cNvSpPr/>
      </dsp:nvSpPr>
      <dsp:spPr>
        <a:xfrm>
          <a:off x="3764552" y="0"/>
          <a:ext cx="2313486" cy="231348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B3D0B-13F5-42D5-9BDE-A0A1E3D95A7A}">
      <dsp:nvSpPr>
        <dsp:cNvPr id="0" name=""/>
        <dsp:cNvSpPr/>
      </dsp:nvSpPr>
      <dsp:spPr>
        <a:xfrm>
          <a:off x="3764552" y="0"/>
          <a:ext cx="231" cy="4626973"/>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4A522D-3A39-47E7-984E-DDD238E454EF}">
      <dsp:nvSpPr>
        <dsp:cNvPr id="0" name=""/>
        <dsp:cNvSpPr/>
      </dsp:nvSpPr>
      <dsp:spPr>
        <a:xfrm>
          <a:off x="3764552" y="2313486"/>
          <a:ext cx="2313486" cy="231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Use </a:t>
          </a:r>
          <a:r>
            <a:rPr lang="en-US" sz="1900" b="1" kern="1200"/>
            <a:t>valid and reliable </a:t>
          </a:r>
          <a:r>
            <a:rPr lang="en-US" sz="1900" kern="1200"/>
            <a:t>data collection methods &amp; statistical techniques to capture information directly for people who use services</a:t>
          </a:r>
          <a:endParaRPr lang="en-US" altLang="en-US" sz="1900" kern="1200"/>
        </a:p>
      </dsp:txBody>
      <dsp:txXfrm>
        <a:off x="3764552" y="2313486"/>
        <a:ext cx="2313486" cy="2313486"/>
      </dsp:txXfrm>
    </dsp:sp>
    <dsp:sp modelId="{0BC021E9-ED3C-4541-BE53-E69DA6CC98D2}">
      <dsp:nvSpPr>
        <dsp:cNvPr id="0" name=""/>
        <dsp:cNvSpPr/>
      </dsp:nvSpPr>
      <dsp:spPr>
        <a:xfrm>
          <a:off x="6079021" y="0"/>
          <a:ext cx="2313486" cy="231348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8252B-6FDE-45C5-909E-8EB0D0F8587A}">
      <dsp:nvSpPr>
        <dsp:cNvPr id="0" name=""/>
        <dsp:cNvSpPr/>
      </dsp:nvSpPr>
      <dsp:spPr>
        <a:xfrm>
          <a:off x="6079021" y="0"/>
          <a:ext cx="231" cy="4626973"/>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59296-2352-46A6-A23C-AEC8085DE5CD}">
      <dsp:nvSpPr>
        <dsp:cNvPr id="0" name=""/>
        <dsp:cNvSpPr/>
      </dsp:nvSpPr>
      <dsp:spPr>
        <a:xfrm>
          <a:off x="6079021" y="2313486"/>
          <a:ext cx="2313486" cy="2313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Report individual state results and </a:t>
          </a:r>
          <a:r>
            <a:rPr lang="en-US" sz="1900" b="1" kern="1200"/>
            <a:t>national benchmarks </a:t>
          </a:r>
          <a:r>
            <a:rPr lang="en-US" sz="1900" kern="1200"/>
            <a:t>of indicators of system-level performance</a:t>
          </a:r>
          <a:endParaRPr lang="en-US" altLang="en-US" sz="1900" kern="1200"/>
        </a:p>
      </dsp:txBody>
      <dsp:txXfrm>
        <a:off x="6079021" y="2313486"/>
        <a:ext cx="2313486" cy="23134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D960F-BC7D-4EF5-B982-A646919B69EB}">
      <dsp:nvSpPr>
        <dsp:cNvPr id="0" name=""/>
        <dsp:cNvSpPr/>
      </dsp:nvSpPr>
      <dsp:spPr>
        <a:xfrm>
          <a:off x="461502" y="0"/>
          <a:ext cx="2784856" cy="208864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00939-1A37-4B0C-8892-91029A8C9E12}">
      <dsp:nvSpPr>
        <dsp:cNvPr id="0" name=""/>
        <dsp:cNvSpPr/>
      </dsp:nvSpPr>
      <dsp:spPr>
        <a:xfrm>
          <a:off x="3329904" y="0"/>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r>
            <a:rPr lang="en-US" sz="6500" kern="1200"/>
            <a:t>79% ACS</a:t>
          </a:r>
        </a:p>
      </dsp:txBody>
      <dsp:txXfrm>
        <a:off x="3329904" y="0"/>
        <a:ext cx="5888736" cy="2088642"/>
      </dsp:txXfrm>
    </dsp:sp>
    <dsp:sp modelId="{632C7016-BDF0-4AB1-8028-7C21B130AD44}">
      <dsp:nvSpPr>
        <dsp:cNvPr id="0" name=""/>
        <dsp:cNvSpPr/>
      </dsp:nvSpPr>
      <dsp:spPr>
        <a:xfrm>
          <a:off x="1296959" y="2262695"/>
          <a:ext cx="2784856" cy="208864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76DEE-3194-40D8-BCA0-2D279F64B487}">
      <dsp:nvSpPr>
        <dsp:cNvPr id="0" name=""/>
        <dsp:cNvSpPr/>
      </dsp:nvSpPr>
      <dsp:spPr>
        <a:xfrm>
          <a:off x="4165361" y="2262695"/>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r>
            <a:rPr lang="en-US" sz="6500" kern="1200"/>
            <a:t>63% IPS</a:t>
          </a:r>
        </a:p>
      </dsp:txBody>
      <dsp:txXfrm>
        <a:off x="4165361" y="2262695"/>
        <a:ext cx="5888736" cy="20886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E1E06-3468-4332-A58F-C647EC57CECB}">
      <dsp:nvSpPr>
        <dsp:cNvPr id="0" name=""/>
        <dsp:cNvSpPr/>
      </dsp:nvSpPr>
      <dsp:spPr>
        <a:xfrm>
          <a:off x="461502" y="0"/>
          <a:ext cx="2784856" cy="208864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8852-41A5-42DC-A2ED-109BAEE3A7E6}">
      <dsp:nvSpPr>
        <dsp:cNvPr id="0" name=""/>
        <dsp:cNvSpPr/>
      </dsp:nvSpPr>
      <dsp:spPr>
        <a:xfrm>
          <a:off x="3329904" y="0"/>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r>
            <a:rPr lang="en-US" sz="6500" kern="1200"/>
            <a:t>40% IPS</a:t>
          </a:r>
        </a:p>
      </dsp:txBody>
      <dsp:txXfrm>
        <a:off x="3329904" y="0"/>
        <a:ext cx="5888736" cy="2088642"/>
      </dsp:txXfrm>
    </dsp:sp>
    <dsp:sp modelId="{7E5E8FC8-6842-4701-87E6-5DC3822006BE}">
      <dsp:nvSpPr>
        <dsp:cNvPr id="0" name=""/>
        <dsp:cNvSpPr/>
      </dsp:nvSpPr>
      <dsp:spPr>
        <a:xfrm>
          <a:off x="1296959" y="2262695"/>
          <a:ext cx="2784856" cy="2088642"/>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27AB0-FE02-422C-A70A-1107AC95FD5B}">
      <dsp:nvSpPr>
        <dsp:cNvPr id="0" name=""/>
        <dsp:cNvSpPr/>
      </dsp:nvSpPr>
      <dsp:spPr>
        <a:xfrm>
          <a:off x="4165361" y="2262695"/>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marL="0" lvl="0" indent="0" algn="l" defTabSz="2889250">
            <a:lnSpc>
              <a:spcPct val="90000"/>
            </a:lnSpc>
            <a:spcBef>
              <a:spcPct val="0"/>
            </a:spcBef>
            <a:spcAft>
              <a:spcPct val="35000"/>
            </a:spcAft>
            <a:buNone/>
          </a:pPr>
          <a:r>
            <a:rPr lang="en-US" sz="6500" kern="1200"/>
            <a:t>25% ACS</a:t>
          </a:r>
        </a:p>
      </dsp:txBody>
      <dsp:txXfrm>
        <a:off x="4165361" y="2262695"/>
        <a:ext cx="5888736" cy="20886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16F24-86B6-4EA8-AFB7-55DCF2B2879A}">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33%</a:t>
          </a:r>
          <a:br>
            <a:rPr lang="en-US" sz="4300" kern="1200"/>
          </a:br>
          <a:r>
            <a:rPr lang="en-US" sz="4300" kern="1200"/>
            <a:t>AFS</a:t>
          </a:r>
        </a:p>
      </dsp:txBody>
      <dsp:txXfrm>
        <a:off x="207272" y="542268"/>
        <a:ext cx="4943975" cy="1544992"/>
      </dsp:txXfrm>
    </dsp:sp>
    <dsp:sp modelId="{E09BE67E-CDC2-4A1B-B2A5-8E19956457B5}">
      <dsp:nvSpPr>
        <dsp:cNvPr id="0" name=""/>
        <dsp:cNvSpPr/>
      </dsp:nvSpPr>
      <dsp:spPr>
        <a:xfrm>
          <a:off x="1273" y="319103"/>
          <a:ext cx="1081494" cy="1622241"/>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41B31-12EE-44EA-A3C7-CEC5544A91D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37%</a:t>
          </a:r>
          <a:br>
            <a:rPr lang="en-US" sz="4300" kern="1200"/>
          </a:br>
          <a:r>
            <a:rPr lang="en-US" sz="4300" kern="1200"/>
            <a:t>CFS</a:t>
          </a:r>
        </a:p>
      </dsp:txBody>
      <dsp:txXfrm>
        <a:off x="5570351" y="542268"/>
        <a:ext cx="4943975" cy="1544992"/>
      </dsp:txXfrm>
    </dsp:sp>
    <dsp:sp modelId="{5D50477C-1CFA-455A-B479-1F372DEB2FFE}">
      <dsp:nvSpPr>
        <dsp:cNvPr id="0" name=""/>
        <dsp:cNvSpPr/>
      </dsp:nvSpPr>
      <dsp:spPr>
        <a:xfrm>
          <a:off x="5364352" y="319103"/>
          <a:ext cx="1081494" cy="1622241"/>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9DD97D-2561-49D9-9631-CB5D947C1884}">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43%</a:t>
          </a:r>
          <a:br>
            <a:rPr lang="en-US" sz="4300" kern="1200"/>
          </a:br>
          <a:r>
            <a:rPr lang="en-US" sz="4300" kern="1200"/>
            <a:t>FGS</a:t>
          </a:r>
        </a:p>
      </dsp:txBody>
      <dsp:txXfrm>
        <a:off x="2888811" y="2487242"/>
        <a:ext cx="4943975" cy="1544992"/>
      </dsp:txXfrm>
    </dsp:sp>
    <dsp:sp modelId="{1C8664DC-8268-4F9C-8432-813AC7BF98ED}">
      <dsp:nvSpPr>
        <dsp:cNvPr id="0" name=""/>
        <dsp:cNvSpPr/>
      </dsp:nvSpPr>
      <dsp:spPr>
        <a:xfrm>
          <a:off x="2682812" y="2264076"/>
          <a:ext cx="1081494" cy="162224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6F71-5493-46C4-A59E-6C853C0208FB}">
      <dsp:nvSpPr>
        <dsp:cNvPr id="0" name=""/>
        <dsp:cNvSpPr/>
      </dsp:nvSpPr>
      <dsp:spPr>
        <a:xfrm>
          <a:off x="265915" y="212656"/>
          <a:ext cx="4660620" cy="1456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6498"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Always having enough help with self-care and everyday activities</a:t>
          </a:r>
        </a:p>
      </dsp:txBody>
      <dsp:txXfrm>
        <a:off x="265915" y="212656"/>
        <a:ext cx="4660620" cy="1456443"/>
      </dsp:txXfrm>
    </dsp:sp>
    <dsp:sp modelId="{0D8DAE8F-2236-4C15-B1B5-D7633E70640C}">
      <dsp:nvSpPr>
        <dsp:cNvPr id="0" name=""/>
        <dsp:cNvSpPr/>
      </dsp:nvSpPr>
      <dsp:spPr>
        <a:xfrm>
          <a:off x="71722" y="2281"/>
          <a:ext cx="1019510" cy="1529266"/>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AADA17-38DD-4475-84F2-C632CCAD469C}">
      <dsp:nvSpPr>
        <dsp:cNvPr id="0" name=""/>
        <dsp:cNvSpPr/>
      </dsp:nvSpPr>
      <dsp:spPr>
        <a:xfrm>
          <a:off x="5290496" y="212656"/>
          <a:ext cx="4660620" cy="1456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6498"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Satisfaction with staff</a:t>
          </a:r>
        </a:p>
      </dsp:txBody>
      <dsp:txXfrm>
        <a:off x="5290496" y="212656"/>
        <a:ext cx="4660620" cy="1456443"/>
      </dsp:txXfrm>
    </dsp:sp>
    <dsp:sp modelId="{C397C98C-B7A4-481F-A674-4F1298F5E3B9}">
      <dsp:nvSpPr>
        <dsp:cNvPr id="0" name=""/>
        <dsp:cNvSpPr/>
      </dsp:nvSpPr>
      <dsp:spPr>
        <a:xfrm>
          <a:off x="5096303" y="2281"/>
          <a:ext cx="1019510" cy="1529266"/>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DF46B-0DD0-4FC6-8A50-F41CB9330C72}">
      <dsp:nvSpPr>
        <dsp:cNvPr id="0" name=""/>
        <dsp:cNvSpPr/>
      </dsp:nvSpPr>
      <dsp:spPr>
        <a:xfrm>
          <a:off x="265915" y="2046157"/>
          <a:ext cx="4660620" cy="1456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6498"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Community inclusion</a:t>
          </a:r>
        </a:p>
      </dsp:txBody>
      <dsp:txXfrm>
        <a:off x="265915" y="2046157"/>
        <a:ext cx="4660620" cy="1456443"/>
      </dsp:txXfrm>
    </dsp:sp>
    <dsp:sp modelId="{CEAF8235-B36C-478A-91BC-55AF6667EEDA}">
      <dsp:nvSpPr>
        <dsp:cNvPr id="0" name=""/>
        <dsp:cNvSpPr/>
      </dsp:nvSpPr>
      <dsp:spPr>
        <a:xfrm>
          <a:off x="71722" y="1835782"/>
          <a:ext cx="1019510" cy="1529266"/>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53909-1809-49D2-B088-943AF40F2609}">
      <dsp:nvSpPr>
        <dsp:cNvPr id="0" name=""/>
        <dsp:cNvSpPr/>
      </dsp:nvSpPr>
      <dsp:spPr>
        <a:xfrm>
          <a:off x="5290496" y="2046157"/>
          <a:ext cx="4660620" cy="1456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6498"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Transportation</a:t>
          </a:r>
        </a:p>
      </dsp:txBody>
      <dsp:txXfrm>
        <a:off x="5290496" y="2046157"/>
        <a:ext cx="4660620" cy="1456443"/>
      </dsp:txXfrm>
    </dsp:sp>
    <dsp:sp modelId="{D1C35AAD-4D14-4880-AAE1-B7FA5FD2A4FB}">
      <dsp:nvSpPr>
        <dsp:cNvPr id="0" name=""/>
        <dsp:cNvSpPr/>
      </dsp:nvSpPr>
      <dsp:spPr>
        <a:xfrm>
          <a:off x="5096303" y="1835782"/>
          <a:ext cx="1019510" cy="1529266"/>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31838-A659-4FE4-86DD-BB40239765BF}">
      <dsp:nvSpPr>
        <dsp:cNvPr id="0" name=""/>
        <dsp:cNvSpPr/>
      </dsp:nvSpPr>
      <dsp:spPr>
        <a:xfrm rot="16200000">
          <a:off x="-1673398" y="2532679"/>
          <a:ext cx="3855167" cy="38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548" bIns="0" numCol="1" spcCol="1270" anchor="t" anchorCtr="0">
          <a:noAutofit/>
        </a:bodyPr>
        <a:lstStyle/>
        <a:p>
          <a:pPr marL="0" lvl="0" indent="0" algn="r" defTabSz="933450">
            <a:lnSpc>
              <a:spcPct val="90000"/>
            </a:lnSpc>
            <a:spcBef>
              <a:spcPct val="0"/>
            </a:spcBef>
            <a:spcAft>
              <a:spcPct val="35000"/>
            </a:spcAft>
            <a:buNone/>
          </a:pPr>
          <a:r>
            <a:rPr lang="en-US" sz="2100" b="0" kern="1200">
              <a:latin typeface="+mn-lt"/>
            </a:rPr>
            <a:t>State Administrators</a:t>
          </a:r>
          <a:endParaRPr lang="en-US" sz="2100" kern="1200"/>
        </a:p>
      </dsp:txBody>
      <dsp:txXfrm>
        <a:off x="-1673398" y="2532679"/>
        <a:ext cx="3855167" cy="383864"/>
      </dsp:txXfrm>
    </dsp:sp>
    <dsp:sp modelId="{419097D2-532F-4F66-A60D-59B28E338FDC}">
      <dsp:nvSpPr>
        <dsp:cNvPr id="0" name=""/>
        <dsp:cNvSpPr/>
      </dsp:nvSpPr>
      <dsp:spPr>
        <a:xfrm>
          <a:off x="446117" y="797028"/>
          <a:ext cx="1912054" cy="3855167"/>
        </a:xfrm>
        <a:prstGeom prst="rect">
          <a:avLst/>
        </a:prstGeom>
        <a:solidFill>
          <a:srgbClr val="2845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8548" rIns="135128" bIns="135128"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1" kern="1200">
              <a:latin typeface="+mn-lt"/>
            </a:rPr>
            <a:t>Look at where your state is compared to the national norm and other similarly situated states</a:t>
          </a:r>
          <a:endParaRPr lang="en-US" sz="15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b="1" kern="1200">
              <a:latin typeface="+mn-lt"/>
            </a:rPr>
            <a:t>Have conversations with communities about their experiences and barriers to access</a:t>
          </a:r>
          <a:endParaRPr lang="en-US" sz="1500" b="1" kern="1200"/>
        </a:p>
      </dsp:txBody>
      <dsp:txXfrm>
        <a:off x="446117" y="797028"/>
        <a:ext cx="1912054" cy="3855167"/>
      </dsp:txXfrm>
    </dsp:sp>
    <dsp:sp modelId="{7D5D71DD-DDE8-4BF4-ABE1-6752EF09FDEC}">
      <dsp:nvSpPr>
        <dsp:cNvPr id="0" name=""/>
        <dsp:cNvSpPr/>
      </dsp:nvSpPr>
      <dsp:spPr>
        <a:xfrm>
          <a:off x="62252" y="290326"/>
          <a:ext cx="767729" cy="76772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532635-3D09-4893-9915-087090315702}">
      <dsp:nvSpPr>
        <dsp:cNvPr id="0" name=""/>
        <dsp:cNvSpPr/>
      </dsp:nvSpPr>
      <dsp:spPr>
        <a:xfrm rot="16200000">
          <a:off x="1125322" y="2532679"/>
          <a:ext cx="3855167" cy="38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548" bIns="0" numCol="1" spcCol="1270" anchor="t" anchorCtr="0">
          <a:noAutofit/>
        </a:bodyPr>
        <a:lstStyle/>
        <a:p>
          <a:pPr marL="0" lvl="0" indent="0" algn="r" defTabSz="933450">
            <a:lnSpc>
              <a:spcPct val="90000"/>
            </a:lnSpc>
            <a:spcBef>
              <a:spcPct val="0"/>
            </a:spcBef>
            <a:spcAft>
              <a:spcPct val="35000"/>
            </a:spcAft>
            <a:buNone/>
          </a:pPr>
          <a:r>
            <a:rPr lang="en-US" sz="2100" b="0" kern="1200">
              <a:latin typeface="+mn-lt"/>
            </a:rPr>
            <a:t>Providers</a:t>
          </a:r>
          <a:endParaRPr lang="en-US" sz="2100" kern="1200"/>
        </a:p>
      </dsp:txBody>
      <dsp:txXfrm>
        <a:off x="1125322" y="2532679"/>
        <a:ext cx="3855167" cy="383864"/>
      </dsp:txXfrm>
    </dsp:sp>
    <dsp:sp modelId="{9539A9F2-8053-4111-A5DD-262F378D1484}">
      <dsp:nvSpPr>
        <dsp:cNvPr id="0" name=""/>
        <dsp:cNvSpPr/>
      </dsp:nvSpPr>
      <dsp:spPr>
        <a:xfrm>
          <a:off x="3244839" y="797028"/>
          <a:ext cx="1912054" cy="3855167"/>
        </a:xfrm>
        <a:prstGeom prst="rect">
          <a:avLst/>
        </a:prstGeom>
        <a:solidFill>
          <a:srgbClr val="2845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8548" rIns="135128" bIns="135128"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1" kern="1200">
              <a:latin typeface="+mn-lt"/>
            </a:rPr>
            <a:t>Have conversations with staff and people being served about their experiences</a:t>
          </a:r>
          <a:endParaRPr lang="en-US" sz="15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b="1" kern="1200"/>
            <a:t>Use data to inform areas for improvements</a:t>
          </a:r>
        </a:p>
      </dsp:txBody>
      <dsp:txXfrm>
        <a:off x="3244839" y="797028"/>
        <a:ext cx="1912054" cy="3855167"/>
      </dsp:txXfrm>
    </dsp:sp>
    <dsp:sp modelId="{07EBEBE8-BDAD-41A4-B794-386D913B00F9}">
      <dsp:nvSpPr>
        <dsp:cNvPr id="0" name=""/>
        <dsp:cNvSpPr/>
      </dsp:nvSpPr>
      <dsp:spPr>
        <a:xfrm>
          <a:off x="2860974" y="290326"/>
          <a:ext cx="767729" cy="767729"/>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D6D5AD-DF55-4640-9E7D-581B8E34F9DD}">
      <dsp:nvSpPr>
        <dsp:cNvPr id="0" name=""/>
        <dsp:cNvSpPr/>
      </dsp:nvSpPr>
      <dsp:spPr>
        <a:xfrm rot="16200000">
          <a:off x="3924044" y="2532679"/>
          <a:ext cx="3855167" cy="38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548" bIns="0" numCol="1" spcCol="1270" anchor="t" anchorCtr="0">
          <a:noAutofit/>
        </a:bodyPr>
        <a:lstStyle/>
        <a:p>
          <a:pPr marL="0" lvl="0" indent="0" algn="r" defTabSz="933450">
            <a:lnSpc>
              <a:spcPct val="90000"/>
            </a:lnSpc>
            <a:spcBef>
              <a:spcPct val="0"/>
            </a:spcBef>
            <a:spcAft>
              <a:spcPct val="35000"/>
            </a:spcAft>
            <a:buNone/>
          </a:pPr>
          <a:r>
            <a:rPr lang="en-US" sz="2100" b="0" kern="1200">
              <a:latin typeface="+mn-lt"/>
            </a:rPr>
            <a:t>Advocates and Quality Councils</a:t>
          </a:r>
          <a:endParaRPr lang="en-US" sz="2100" kern="1200"/>
        </a:p>
      </dsp:txBody>
      <dsp:txXfrm>
        <a:off x="3924044" y="2532679"/>
        <a:ext cx="3855167" cy="383864"/>
      </dsp:txXfrm>
    </dsp:sp>
    <dsp:sp modelId="{CDDBBBCF-4480-4181-B3AF-0E60BCD4C41B}">
      <dsp:nvSpPr>
        <dsp:cNvPr id="0" name=""/>
        <dsp:cNvSpPr/>
      </dsp:nvSpPr>
      <dsp:spPr>
        <a:xfrm>
          <a:off x="6043561" y="797028"/>
          <a:ext cx="1912054" cy="3855167"/>
        </a:xfrm>
        <a:prstGeom prst="rect">
          <a:avLst/>
        </a:prstGeom>
        <a:solidFill>
          <a:srgbClr val="2845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8548" rIns="135128" bIns="135128"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1" kern="1200">
              <a:latin typeface="+mn-lt"/>
            </a:rPr>
            <a:t>Use reports to support conversations with states and policy makers about needed changes</a:t>
          </a:r>
          <a:endParaRPr lang="en-US" sz="1500" b="1" kern="1200"/>
        </a:p>
        <a:p>
          <a:pPr marL="114300" lvl="1" indent="-114300" algn="l" defTabSz="666750">
            <a:lnSpc>
              <a:spcPct val="90000"/>
            </a:lnSpc>
            <a:spcBef>
              <a:spcPct val="0"/>
            </a:spcBef>
            <a:spcAft>
              <a:spcPct val="15000"/>
            </a:spcAft>
            <a:buChar char="•"/>
          </a:pPr>
          <a:r>
            <a:rPr lang="en-US" sz="1500" b="1" kern="1200">
              <a:latin typeface="+mn-lt"/>
            </a:rPr>
            <a:t>Reach out to us with any additional suggestions for how we can look at data</a:t>
          </a:r>
        </a:p>
      </dsp:txBody>
      <dsp:txXfrm>
        <a:off x="6043561" y="797028"/>
        <a:ext cx="1912054" cy="3855167"/>
      </dsp:txXfrm>
    </dsp:sp>
    <dsp:sp modelId="{0E840C7B-F6D4-4363-B3D9-342BC6146DBD}">
      <dsp:nvSpPr>
        <dsp:cNvPr id="0" name=""/>
        <dsp:cNvSpPr/>
      </dsp:nvSpPr>
      <dsp:spPr>
        <a:xfrm>
          <a:off x="5659696" y="290326"/>
          <a:ext cx="767729" cy="767729"/>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BF5B80-0EF2-4F49-9467-491D089617AB}">
      <dsp:nvSpPr>
        <dsp:cNvPr id="0" name=""/>
        <dsp:cNvSpPr/>
      </dsp:nvSpPr>
      <dsp:spPr>
        <a:xfrm rot="16200000">
          <a:off x="6722766" y="2532679"/>
          <a:ext cx="3855167" cy="383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548" bIns="0" numCol="1" spcCol="1270" anchor="t" anchorCtr="0">
          <a:noAutofit/>
        </a:bodyPr>
        <a:lstStyle/>
        <a:p>
          <a:pPr marL="0" lvl="0" indent="0" algn="r" defTabSz="933450">
            <a:lnSpc>
              <a:spcPct val="90000"/>
            </a:lnSpc>
            <a:spcBef>
              <a:spcPct val="0"/>
            </a:spcBef>
            <a:spcAft>
              <a:spcPct val="35000"/>
            </a:spcAft>
            <a:buNone/>
          </a:pPr>
          <a:r>
            <a:rPr lang="en-US" sz="2100" b="0" kern="1200">
              <a:latin typeface="+mn-lt"/>
            </a:rPr>
            <a:t>Policy makers</a:t>
          </a:r>
          <a:endParaRPr lang="en-US" sz="2100" kern="1200"/>
        </a:p>
      </dsp:txBody>
      <dsp:txXfrm>
        <a:off x="6722766" y="2532679"/>
        <a:ext cx="3855167" cy="383864"/>
      </dsp:txXfrm>
    </dsp:sp>
    <dsp:sp modelId="{262B42C0-DCF8-4BE7-8F90-F6F55BA9A9C5}">
      <dsp:nvSpPr>
        <dsp:cNvPr id="0" name=""/>
        <dsp:cNvSpPr/>
      </dsp:nvSpPr>
      <dsp:spPr>
        <a:xfrm>
          <a:off x="8842282" y="797028"/>
          <a:ext cx="1912054" cy="3855167"/>
        </a:xfrm>
        <a:prstGeom prst="rect">
          <a:avLst/>
        </a:prstGeom>
        <a:solidFill>
          <a:srgbClr val="2845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338548" rIns="135128" bIns="135128"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1" kern="1200">
              <a:latin typeface="+mn-lt"/>
            </a:rPr>
            <a:t>Look at national and state trends to identify how policies may be impacting outcomes</a:t>
          </a:r>
          <a:endParaRPr lang="en-US" sz="15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b="1" kern="1200"/>
            <a:t>Work with community members to develop innovative approaches to improve quality</a:t>
          </a:r>
        </a:p>
      </dsp:txBody>
      <dsp:txXfrm>
        <a:off x="8842282" y="797028"/>
        <a:ext cx="1912054" cy="3855167"/>
      </dsp:txXfrm>
    </dsp:sp>
    <dsp:sp modelId="{EA54E822-07FD-4836-8A55-95698D34F0D2}">
      <dsp:nvSpPr>
        <dsp:cNvPr id="0" name=""/>
        <dsp:cNvSpPr/>
      </dsp:nvSpPr>
      <dsp:spPr>
        <a:xfrm>
          <a:off x="8458418" y="290326"/>
          <a:ext cx="767729" cy="767729"/>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8F11A-B110-4BB7-80E8-A811EBEB1182}">
      <dsp:nvSpPr>
        <dsp:cNvPr id="0" name=""/>
        <dsp:cNvSpPr/>
      </dsp:nvSpPr>
      <dsp:spPr>
        <a:xfrm>
          <a:off x="64043" y="2001"/>
          <a:ext cx="6302376" cy="20517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24" tIns="521157" rIns="13924" bIns="521157" numCol="1" spcCol="1270" anchor="ctr" anchorCtr="0">
          <a:noAutofit/>
        </a:bodyPr>
        <a:lstStyle/>
        <a:p>
          <a:pPr marL="0" lvl="0" indent="0" algn="ctr" defTabSz="1244600">
            <a:lnSpc>
              <a:spcPct val="90000"/>
            </a:lnSpc>
            <a:spcBef>
              <a:spcPct val="0"/>
            </a:spcBef>
            <a:spcAft>
              <a:spcPct val="35000"/>
            </a:spcAft>
            <a:buNone/>
          </a:pPr>
          <a:r>
            <a:rPr lang="en-US" sz="2800" kern="1200"/>
            <a:t>Want to help us improve our surveys? Contact us about participating in a survey revisions workgroup</a:t>
          </a:r>
        </a:p>
      </dsp:txBody>
      <dsp:txXfrm>
        <a:off x="64043" y="2001"/>
        <a:ext cx="6302376" cy="2051797"/>
      </dsp:txXfrm>
    </dsp:sp>
    <dsp:sp modelId="{9D31A12B-8E68-4ABB-8570-26B921987CE5}">
      <dsp:nvSpPr>
        <dsp:cNvPr id="0" name=""/>
        <dsp:cNvSpPr/>
      </dsp:nvSpPr>
      <dsp:spPr>
        <a:xfrm>
          <a:off x="1127" y="2001"/>
          <a:ext cx="62916" cy="2051797"/>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94" tIns="202672" rIns="9494" bIns="202672"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127" y="2001"/>
        <a:ext cx="62916" cy="2051797"/>
      </dsp:txXfrm>
    </dsp:sp>
    <dsp:sp modelId="{A61A463E-D491-4753-94D5-3811532BE745}">
      <dsp:nvSpPr>
        <dsp:cNvPr id="0" name=""/>
        <dsp:cNvSpPr/>
      </dsp:nvSpPr>
      <dsp:spPr>
        <a:xfrm>
          <a:off x="79715" y="2176907"/>
          <a:ext cx="6287070" cy="20517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9" tIns="521157" rIns="6099" bIns="521157" numCol="1" spcCol="1270" anchor="ctr" anchorCtr="0">
          <a:noAutofit/>
        </a:bodyPr>
        <a:lstStyle/>
        <a:p>
          <a:pPr marL="0" lvl="0" indent="0" algn="ctr" defTabSz="1244600">
            <a:lnSpc>
              <a:spcPct val="90000"/>
            </a:lnSpc>
            <a:spcBef>
              <a:spcPct val="0"/>
            </a:spcBef>
            <a:spcAft>
              <a:spcPct val="35000"/>
            </a:spcAft>
            <a:buNone/>
          </a:pPr>
          <a:r>
            <a:rPr lang="en-US" sz="2800" kern="1200"/>
            <a:t>Want to help collect the data? Contact us about how to become a surveyor or find out whether your state uses peer surveyors</a:t>
          </a:r>
        </a:p>
      </dsp:txBody>
      <dsp:txXfrm>
        <a:off x="79715" y="2176907"/>
        <a:ext cx="6287070" cy="2051797"/>
      </dsp:txXfrm>
    </dsp:sp>
    <dsp:sp modelId="{1F71E5F3-03A9-47BE-BFE6-EDC42FADEA85}">
      <dsp:nvSpPr>
        <dsp:cNvPr id="0" name=""/>
        <dsp:cNvSpPr/>
      </dsp:nvSpPr>
      <dsp:spPr>
        <a:xfrm>
          <a:off x="1127" y="2176907"/>
          <a:ext cx="78588" cy="2051797"/>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59" tIns="202672" rIns="4159" bIns="202672"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127" y="2176907"/>
        <a:ext cx="78588" cy="2051797"/>
      </dsp:txXfrm>
    </dsp:sp>
    <dsp:sp modelId="{CFCB6374-B770-48DE-8366-6B9D8200CEFF}">
      <dsp:nvSpPr>
        <dsp:cNvPr id="0" name=""/>
        <dsp:cNvSpPr/>
      </dsp:nvSpPr>
      <dsp:spPr>
        <a:xfrm>
          <a:off x="79715" y="4351813"/>
          <a:ext cx="6287070" cy="205179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9" tIns="521157" rIns="6099" bIns="521157" numCol="1" spcCol="1270" anchor="ctr" anchorCtr="0">
          <a:noAutofit/>
        </a:bodyPr>
        <a:lstStyle/>
        <a:p>
          <a:pPr marL="0" lvl="0" indent="0" algn="ctr" defTabSz="1244600">
            <a:lnSpc>
              <a:spcPct val="90000"/>
            </a:lnSpc>
            <a:spcBef>
              <a:spcPct val="0"/>
            </a:spcBef>
            <a:spcAft>
              <a:spcPct val="35000"/>
            </a:spcAft>
            <a:buNone/>
          </a:pPr>
          <a:r>
            <a:rPr lang="en-US" sz="2800" kern="1200"/>
            <a:t>Have a burning research question or hypothesis you want to test? Contact us to learn about how to request access to de-identified data</a:t>
          </a:r>
        </a:p>
      </dsp:txBody>
      <dsp:txXfrm>
        <a:off x="79715" y="4351813"/>
        <a:ext cx="6287070" cy="2051797"/>
      </dsp:txXfrm>
    </dsp:sp>
    <dsp:sp modelId="{35475CBF-5C1A-411A-82AC-3EFA202C1799}">
      <dsp:nvSpPr>
        <dsp:cNvPr id="0" name=""/>
        <dsp:cNvSpPr/>
      </dsp:nvSpPr>
      <dsp:spPr>
        <a:xfrm>
          <a:off x="1127" y="4351813"/>
          <a:ext cx="78588" cy="2051797"/>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59" tIns="202672" rIns="4159" bIns="202672"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1127" y="4351813"/>
        <a:ext cx="78588" cy="2051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F681-508B-4D5A-BB81-0C157904CD87}">
      <dsp:nvSpPr>
        <dsp:cNvPr id="0" name=""/>
        <dsp:cNvSpPr/>
      </dsp:nvSpPr>
      <dsp:spPr>
        <a:xfrm>
          <a:off x="3499" y="3982632"/>
          <a:ext cx="7159543" cy="2131918"/>
        </a:xfrm>
        <a:prstGeom prst="roundRect">
          <a:avLst>
            <a:gd name="adj" fmla="val 10000"/>
          </a:avLst>
        </a:prstGeom>
        <a:solidFill>
          <a:schemeClr val="accent6">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White</a:t>
          </a:r>
          <a:br>
            <a:rPr lang="en-US" sz="3600" kern="1200"/>
          </a:br>
          <a:r>
            <a:rPr lang="en-US" sz="3600" kern="1200"/>
            <a:t>71% IPS</a:t>
          </a:r>
        </a:p>
        <a:p>
          <a:pPr marL="0" lvl="0" indent="0" algn="ctr" defTabSz="1600200">
            <a:lnSpc>
              <a:spcPct val="90000"/>
            </a:lnSpc>
            <a:spcBef>
              <a:spcPct val="0"/>
            </a:spcBef>
            <a:spcAft>
              <a:spcPct val="35000"/>
            </a:spcAft>
            <a:buNone/>
          </a:pPr>
          <a:r>
            <a:rPr lang="en-US" sz="3600" kern="1200"/>
            <a:t>60% ACS</a:t>
          </a:r>
        </a:p>
      </dsp:txBody>
      <dsp:txXfrm>
        <a:off x="65941" y="4045074"/>
        <a:ext cx="7034659" cy="2007034"/>
      </dsp:txXfrm>
    </dsp:sp>
    <dsp:sp modelId="{17FBC159-4B86-44F2-ACA9-408CAF49E0CC}">
      <dsp:nvSpPr>
        <dsp:cNvPr id="0" name=""/>
        <dsp:cNvSpPr/>
      </dsp:nvSpPr>
      <dsp:spPr>
        <a:xfrm>
          <a:off x="335289" y="1933485"/>
          <a:ext cx="6495963" cy="1938106"/>
        </a:xfrm>
        <a:prstGeom prst="roundRect">
          <a:avLst>
            <a:gd name="adj" fmla="val 10000"/>
          </a:avLst>
        </a:prstGeom>
        <a:solidFill>
          <a:srgbClr val="3D69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Black</a:t>
          </a:r>
        </a:p>
        <a:p>
          <a:pPr marL="0" lvl="0" indent="0" algn="ctr" defTabSz="1333500">
            <a:lnSpc>
              <a:spcPct val="90000"/>
            </a:lnSpc>
            <a:spcBef>
              <a:spcPct val="0"/>
            </a:spcBef>
            <a:spcAft>
              <a:spcPct val="35000"/>
            </a:spcAft>
            <a:buNone/>
          </a:pPr>
          <a:r>
            <a:rPr lang="en-US" sz="3000" kern="1200"/>
            <a:t>16% IPS</a:t>
          </a:r>
        </a:p>
        <a:p>
          <a:pPr marL="0" lvl="0" indent="0" algn="ctr" defTabSz="1333500">
            <a:lnSpc>
              <a:spcPct val="90000"/>
            </a:lnSpc>
            <a:spcBef>
              <a:spcPct val="0"/>
            </a:spcBef>
            <a:spcAft>
              <a:spcPct val="35000"/>
            </a:spcAft>
            <a:buNone/>
          </a:pPr>
          <a:r>
            <a:rPr lang="en-US" sz="3000" kern="1200"/>
            <a:t>23% ACS</a:t>
          </a:r>
        </a:p>
      </dsp:txBody>
      <dsp:txXfrm>
        <a:off x="392054" y="1990250"/>
        <a:ext cx="6382433" cy="1824576"/>
      </dsp:txXfrm>
    </dsp:sp>
    <dsp:sp modelId="{D0FAE44B-3B90-480C-AF66-3225B0139C91}">
      <dsp:nvSpPr>
        <dsp:cNvPr id="0" name=""/>
        <dsp:cNvSpPr/>
      </dsp:nvSpPr>
      <dsp:spPr>
        <a:xfrm>
          <a:off x="505246" y="75448"/>
          <a:ext cx="1486706" cy="176416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Hispanic or Latino</a:t>
          </a:r>
        </a:p>
        <a:p>
          <a:pPr marL="0" lvl="0" indent="0" algn="ctr" defTabSz="711200">
            <a:lnSpc>
              <a:spcPct val="90000"/>
            </a:lnSpc>
            <a:spcBef>
              <a:spcPct val="0"/>
            </a:spcBef>
            <a:spcAft>
              <a:spcPct val="35000"/>
            </a:spcAft>
            <a:buNone/>
          </a:pPr>
          <a:r>
            <a:rPr lang="en-US" sz="1600" b="1" kern="1200"/>
            <a:t>5% IPS</a:t>
          </a:r>
        </a:p>
        <a:p>
          <a:pPr marL="0" lvl="0" indent="0" algn="ctr" defTabSz="711200">
            <a:lnSpc>
              <a:spcPct val="90000"/>
            </a:lnSpc>
            <a:spcBef>
              <a:spcPct val="0"/>
            </a:spcBef>
            <a:spcAft>
              <a:spcPct val="35000"/>
            </a:spcAft>
            <a:buNone/>
          </a:pPr>
          <a:r>
            <a:rPr lang="en-US" sz="1600" b="1" kern="1200"/>
            <a:t>9% ACS</a:t>
          </a:r>
        </a:p>
      </dsp:txBody>
      <dsp:txXfrm>
        <a:off x="548790" y="118992"/>
        <a:ext cx="1399618" cy="1677074"/>
      </dsp:txXfrm>
    </dsp:sp>
    <dsp:sp modelId="{08516014-46FA-474C-A9C6-63E653587E98}">
      <dsp:nvSpPr>
        <dsp:cNvPr id="0" name=""/>
        <dsp:cNvSpPr/>
      </dsp:nvSpPr>
      <dsp:spPr>
        <a:xfrm>
          <a:off x="2062051" y="86512"/>
          <a:ext cx="1486706" cy="176416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Asian</a:t>
          </a:r>
        </a:p>
        <a:p>
          <a:pPr marL="0" lvl="0" indent="0" algn="ctr" defTabSz="711200">
            <a:lnSpc>
              <a:spcPct val="90000"/>
            </a:lnSpc>
            <a:spcBef>
              <a:spcPct val="0"/>
            </a:spcBef>
            <a:spcAft>
              <a:spcPct val="35000"/>
            </a:spcAft>
            <a:buNone/>
          </a:pPr>
          <a:r>
            <a:rPr lang="en-US" sz="1600" b="1" kern="1200"/>
            <a:t>2% IPS</a:t>
          </a:r>
        </a:p>
        <a:p>
          <a:pPr marL="0" lvl="0" indent="0" algn="ctr" defTabSz="711200">
            <a:lnSpc>
              <a:spcPct val="90000"/>
            </a:lnSpc>
            <a:spcBef>
              <a:spcPct val="0"/>
            </a:spcBef>
            <a:spcAft>
              <a:spcPct val="35000"/>
            </a:spcAft>
            <a:buNone/>
          </a:pPr>
          <a:r>
            <a:rPr lang="en-US" sz="1600" b="1" kern="1200"/>
            <a:t>5% ACS</a:t>
          </a:r>
        </a:p>
      </dsp:txBody>
      <dsp:txXfrm>
        <a:off x="2105595" y="130056"/>
        <a:ext cx="1399618" cy="1677074"/>
      </dsp:txXfrm>
    </dsp:sp>
    <dsp:sp modelId="{140B610E-1C6B-4454-8450-C1495CEF2754}">
      <dsp:nvSpPr>
        <dsp:cNvPr id="0" name=""/>
        <dsp:cNvSpPr/>
      </dsp:nvSpPr>
      <dsp:spPr>
        <a:xfrm>
          <a:off x="3598633" y="77388"/>
          <a:ext cx="1486706" cy="176416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American Indian or Alaskan Native</a:t>
          </a:r>
        </a:p>
        <a:p>
          <a:pPr marL="0" lvl="0" indent="0" algn="ctr" defTabSz="711200">
            <a:lnSpc>
              <a:spcPct val="90000"/>
            </a:lnSpc>
            <a:spcBef>
              <a:spcPct val="0"/>
            </a:spcBef>
            <a:spcAft>
              <a:spcPct val="35000"/>
            </a:spcAft>
            <a:buNone/>
          </a:pPr>
          <a:r>
            <a:rPr lang="en-US" sz="1600" b="1" kern="1200"/>
            <a:t>1% IPS</a:t>
          </a:r>
        </a:p>
        <a:p>
          <a:pPr marL="0" lvl="0" indent="0" algn="ctr" defTabSz="711200">
            <a:lnSpc>
              <a:spcPct val="90000"/>
            </a:lnSpc>
            <a:spcBef>
              <a:spcPct val="0"/>
            </a:spcBef>
            <a:spcAft>
              <a:spcPct val="35000"/>
            </a:spcAft>
            <a:buNone/>
          </a:pPr>
          <a:r>
            <a:rPr lang="en-US" sz="1600" b="1" kern="1200"/>
            <a:t>2% ACS</a:t>
          </a:r>
        </a:p>
      </dsp:txBody>
      <dsp:txXfrm>
        <a:off x="3642177" y="120932"/>
        <a:ext cx="1399618" cy="1677074"/>
      </dsp:txXfrm>
    </dsp:sp>
    <dsp:sp modelId="{6271E681-8445-4B02-A48E-1E27FDD2CE0E}">
      <dsp:nvSpPr>
        <dsp:cNvPr id="0" name=""/>
        <dsp:cNvSpPr/>
      </dsp:nvSpPr>
      <dsp:spPr>
        <a:xfrm>
          <a:off x="5144362" y="77281"/>
          <a:ext cx="1486706" cy="1764162"/>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Other</a:t>
          </a:r>
        </a:p>
        <a:p>
          <a:pPr marL="0" lvl="0" indent="0" algn="ctr" defTabSz="711200">
            <a:lnSpc>
              <a:spcPct val="90000"/>
            </a:lnSpc>
            <a:spcBef>
              <a:spcPct val="0"/>
            </a:spcBef>
            <a:spcAft>
              <a:spcPct val="35000"/>
            </a:spcAft>
            <a:buNone/>
          </a:pPr>
          <a:r>
            <a:rPr lang="en-US" sz="1600" b="1" kern="1200"/>
            <a:t>2% IPS</a:t>
          </a:r>
        </a:p>
        <a:p>
          <a:pPr marL="0" lvl="0" indent="0" algn="ctr" defTabSz="711200">
            <a:lnSpc>
              <a:spcPct val="90000"/>
            </a:lnSpc>
            <a:spcBef>
              <a:spcPct val="0"/>
            </a:spcBef>
            <a:spcAft>
              <a:spcPct val="35000"/>
            </a:spcAft>
            <a:buNone/>
          </a:pPr>
          <a:r>
            <a:rPr lang="en-US" sz="1600" b="1" kern="1200"/>
            <a:t>2% ACS</a:t>
          </a:r>
        </a:p>
      </dsp:txBody>
      <dsp:txXfrm>
        <a:off x="5187906" y="120825"/>
        <a:ext cx="1399618" cy="1677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5C07D-0539-493A-AD69-0DCB4F59409A}">
      <dsp:nvSpPr>
        <dsp:cNvPr id="0" name=""/>
        <dsp:cNvSpPr/>
      </dsp:nvSpPr>
      <dsp:spPr>
        <a:xfrm>
          <a:off x="4413" y="286448"/>
          <a:ext cx="2791883" cy="1675130"/>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IPS</a:t>
          </a:r>
        </a:p>
        <a:p>
          <a:pPr marL="285750" lvl="1" indent="-285750" algn="l" defTabSz="1244600">
            <a:lnSpc>
              <a:spcPct val="90000"/>
            </a:lnSpc>
            <a:spcBef>
              <a:spcPct val="0"/>
            </a:spcBef>
            <a:spcAft>
              <a:spcPct val="15000"/>
            </a:spcAft>
            <a:buChar char="•"/>
          </a:pPr>
          <a:r>
            <a:rPr lang="en-US" sz="2800" b="1" kern="1200"/>
            <a:t>52%</a:t>
          </a:r>
        </a:p>
      </dsp:txBody>
      <dsp:txXfrm>
        <a:off x="4413" y="286448"/>
        <a:ext cx="2791883" cy="1675130"/>
      </dsp:txXfrm>
    </dsp:sp>
    <dsp:sp modelId="{8B68940B-14C2-4D67-9343-6EF36262B9B5}">
      <dsp:nvSpPr>
        <dsp:cNvPr id="0" name=""/>
        <dsp:cNvSpPr/>
      </dsp:nvSpPr>
      <dsp:spPr>
        <a:xfrm>
          <a:off x="3167894" y="286448"/>
          <a:ext cx="2791883" cy="1675130"/>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AFS</a:t>
          </a:r>
        </a:p>
        <a:p>
          <a:pPr marL="285750" lvl="1" indent="-285750" algn="l" defTabSz="1244600">
            <a:lnSpc>
              <a:spcPct val="90000"/>
            </a:lnSpc>
            <a:spcBef>
              <a:spcPct val="0"/>
            </a:spcBef>
            <a:spcAft>
              <a:spcPct val="15000"/>
            </a:spcAft>
            <a:buChar char="•"/>
          </a:pPr>
          <a:r>
            <a:rPr lang="en-US" sz="2800" b="1" kern="1200"/>
            <a:t>65%</a:t>
          </a:r>
        </a:p>
      </dsp:txBody>
      <dsp:txXfrm>
        <a:off x="3167894" y="286448"/>
        <a:ext cx="2791883" cy="1675130"/>
      </dsp:txXfrm>
    </dsp:sp>
    <dsp:sp modelId="{6BD5D846-5D22-4C4F-B33E-42790620B4BF}">
      <dsp:nvSpPr>
        <dsp:cNvPr id="0" name=""/>
        <dsp:cNvSpPr/>
      </dsp:nvSpPr>
      <dsp:spPr>
        <a:xfrm>
          <a:off x="4413" y="2333175"/>
          <a:ext cx="2791883" cy="1675130"/>
        </a:xfrm>
        <a:prstGeom prst="rect">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FGS</a:t>
          </a:r>
        </a:p>
        <a:p>
          <a:pPr marL="285750" lvl="1" indent="-285750" algn="l" defTabSz="1244600">
            <a:lnSpc>
              <a:spcPct val="90000"/>
            </a:lnSpc>
            <a:spcBef>
              <a:spcPct val="0"/>
            </a:spcBef>
            <a:spcAft>
              <a:spcPct val="15000"/>
            </a:spcAft>
            <a:buChar char="•"/>
          </a:pPr>
          <a:r>
            <a:rPr lang="en-US" sz="2800" b="1" kern="1200"/>
            <a:t>71%</a:t>
          </a:r>
        </a:p>
      </dsp:txBody>
      <dsp:txXfrm>
        <a:off x="4413" y="2333175"/>
        <a:ext cx="2791883" cy="1675130"/>
      </dsp:txXfrm>
    </dsp:sp>
    <dsp:sp modelId="{C8556C38-8D4F-4AAE-B59A-740F47177CEF}">
      <dsp:nvSpPr>
        <dsp:cNvPr id="0" name=""/>
        <dsp:cNvSpPr/>
      </dsp:nvSpPr>
      <dsp:spPr>
        <a:xfrm>
          <a:off x="3167894" y="2333175"/>
          <a:ext cx="2791883" cy="167513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ACS</a:t>
          </a:r>
        </a:p>
        <a:p>
          <a:pPr marL="285750" lvl="1" indent="-285750" algn="l" defTabSz="1244600">
            <a:lnSpc>
              <a:spcPct val="90000"/>
            </a:lnSpc>
            <a:spcBef>
              <a:spcPct val="0"/>
            </a:spcBef>
            <a:spcAft>
              <a:spcPct val="15000"/>
            </a:spcAft>
            <a:buChar char="•"/>
          </a:pPr>
          <a:r>
            <a:rPr lang="en-US" sz="2800" b="1" kern="1200"/>
            <a:t>15%</a:t>
          </a:r>
        </a:p>
      </dsp:txBody>
      <dsp:txXfrm>
        <a:off x="3167894" y="2333175"/>
        <a:ext cx="2791883" cy="1675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16F24-86B6-4EA8-AFB7-55DCF2B2879A}">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65%</a:t>
          </a:r>
          <a:br>
            <a:rPr lang="en-US" sz="4300" kern="1200"/>
          </a:br>
          <a:r>
            <a:rPr lang="en-US" sz="4300" kern="1200"/>
            <a:t>AFS</a:t>
          </a:r>
        </a:p>
      </dsp:txBody>
      <dsp:txXfrm>
        <a:off x="207272" y="542268"/>
        <a:ext cx="4943975" cy="1544992"/>
      </dsp:txXfrm>
    </dsp:sp>
    <dsp:sp modelId="{E09BE67E-CDC2-4A1B-B2A5-8E19956457B5}">
      <dsp:nvSpPr>
        <dsp:cNvPr id="0" name=""/>
        <dsp:cNvSpPr/>
      </dsp:nvSpPr>
      <dsp:spPr>
        <a:xfrm>
          <a:off x="1273" y="319103"/>
          <a:ext cx="1081494" cy="1622241"/>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41B31-12EE-44EA-A3C7-CEC5544A91D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63%</a:t>
          </a:r>
          <a:br>
            <a:rPr lang="en-US" sz="4300" kern="1200"/>
          </a:br>
          <a:r>
            <a:rPr lang="en-US" sz="4300" kern="1200"/>
            <a:t>FGS</a:t>
          </a:r>
        </a:p>
      </dsp:txBody>
      <dsp:txXfrm>
        <a:off x="5570351" y="542268"/>
        <a:ext cx="4943975" cy="1544992"/>
      </dsp:txXfrm>
    </dsp:sp>
    <dsp:sp modelId="{5D50477C-1CFA-455A-B479-1F372DEB2FFE}">
      <dsp:nvSpPr>
        <dsp:cNvPr id="0" name=""/>
        <dsp:cNvSpPr/>
      </dsp:nvSpPr>
      <dsp:spPr>
        <a:xfrm>
          <a:off x="5364352" y="319103"/>
          <a:ext cx="1081494" cy="1622241"/>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9DD97D-2561-49D9-9631-CB5D947C1884}">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18%</a:t>
          </a:r>
          <a:br>
            <a:rPr lang="en-US" sz="4300" kern="1200"/>
          </a:br>
          <a:r>
            <a:rPr lang="en-US" sz="4300" kern="1200"/>
            <a:t>CFS</a:t>
          </a:r>
        </a:p>
      </dsp:txBody>
      <dsp:txXfrm>
        <a:off x="2888811" y="2487242"/>
        <a:ext cx="4943975" cy="1544992"/>
      </dsp:txXfrm>
    </dsp:sp>
    <dsp:sp modelId="{1C8664DC-8268-4F9C-8432-813AC7BF98ED}">
      <dsp:nvSpPr>
        <dsp:cNvPr id="0" name=""/>
        <dsp:cNvSpPr/>
      </dsp:nvSpPr>
      <dsp:spPr>
        <a:xfrm>
          <a:off x="2682812" y="2264076"/>
          <a:ext cx="1081494" cy="162224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CE457-DC62-4957-B81C-5FB8B1DE2881}">
      <dsp:nvSpPr>
        <dsp:cNvPr id="0" name=""/>
        <dsp:cNvSpPr/>
      </dsp:nvSpPr>
      <dsp:spPr>
        <a:xfrm rot="5400000">
          <a:off x="6301587" y="-2303662"/>
          <a:ext cx="1698041"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en-US" sz="4500" kern="1200"/>
            <a:t>IPS: 93%</a:t>
          </a:r>
        </a:p>
        <a:p>
          <a:pPr marL="285750" lvl="1" indent="-285750" algn="l" defTabSz="2000250">
            <a:lnSpc>
              <a:spcPct val="90000"/>
            </a:lnSpc>
            <a:spcBef>
              <a:spcPct val="0"/>
            </a:spcBef>
            <a:spcAft>
              <a:spcPct val="15000"/>
            </a:spcAft>
            <a:buChar char="•"/>
          </a:pPr>
          <a:r>
            <a:rPr lang="en-US" sz="4500" kern="1200"/>
            <a:t>ACS: 90%</a:t>
          </a:r>
        </a:p>
      </dsp:txBody>
      <dsp:txXfrm rot="-5400000">
        <a:off x="3785616" y="295201"/>
        <a:ext cx="6647092" cy="1532257"/>
      </dsp:txXfrm>
    </dsp:sp>
    <dsp:sp modelId="{95770154-E306-4645-BFDA-05356D9966FD}">
      <dsp:nvSpPr>
        <dsp:cNvPr id="0" name=""/>
        <dsp:cNvSpPr/>
      </dsp:nvSpPr>
      <dsp:spPr>
        <a:xfrm>
          <a:off x="0" y="53"/>
          <a:ext cx="3785616" cy="2122552"/>
        </a:xfrm>
        <a:prstGeom prst="roundRect">
          <a:avLst/>
        </a:prstGeom>
        <a:solidFill>
          <a:srgbClr val="3D696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Has a way to get places they need to go (like work, medical appointments)</a:t>
          </a:r>
          <a:endParaRPr lang="en-US" sz="2900" kern="1200"/>
        </a:p>
      </dsp:txBody>
      <dsp:txXfrm>
        <a:off x="103614" y="103667"/>
        <a:ext cx="3578388" cy="1915324"/>
      </dsp:txXfrm>
    </dsp:sp>
    <dsp:sp modelId="{7219ABC6-3F1A-42F8-B5D5-4896E320522C}">
      <dsp:nvSpPr>
        <dsp:cNvPr id="0" name=""/>
        <dsp:cNvSpPr/>
      </dsp:nvSpPr>
      <dsp:spPr>
        <a:xfrm rot="5400000">
          <a:off x="6301587" y="-74983"/>
          <a:ext cx="1698041" cy="672998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2000250">
            <a:lnSpc>
              <a:spcPct val="90000"/>
            </a:lnSpc>
            <a:spcBef>
              <a:spcPct val="0"/>
            </a:spcBef>
            <a:spcAft>
              <a:spcPct val="15000"/>
            </a:spcAft>
            <a:buChar char="•"/>
          </a:pPr>
          <a:r>
            <a:rPr lang="en-US" sz="4500" kern="1200"/>
            <a:t>IPS: 78%</a:t>
          </a:r>
        </a:p>
        <a:p>
          <a:pPr marL="285750" lvl="1" indent="-285750" algn="l" defTabSz="2000250">
            <a:lnSpc>
              <a:spcPct val="90000"/>
            </a:lnSpc>
            <a:spcBef>
              <a:spcPct val="0"/>
            </a:spcBef>
            <a:spcAft>
              <a:spcPct val="15000"/>
            </a:spcAft>
            <a:buChar char="•"/>
          </a:pPr>
          <a:r>
            <a:rPr lang="en-US" sz="4500" kern="1200"/>
            <a:t>ACS: 74%</a:t>
          </a:r>
        </a:p>
      </dsp:txBody>
      <dsp:txXfrm rot="-5400000">
        <a:off x="3785616" y="2523880"/>
        <a:ext cx="6647092" cy="1532257"/>
      </dsp:txXfrm>
    </dsp:sp>
    <dsp:sp modelId="{B45EF5C3-A92C-4BF5-B75C-B571B8B40A16}">
      <dsp:nvSpPr>
        <dsp:cNvPr id="0" name=""/>
        <dsp:cNvSpPr/>
      </dsp:nvSpPr>
      <dsp:spPr>
        <a:xfrm>
          <a:off x="0" y="2228732"/>
          <a:ext cx="3785616" cy="2122552"/>
        </a:xfrm>
        <a:prstGeom prst="roundRect">
          <a:avLst/>
        </a:prstGeom>
        <a:solidFill>
          <a:schemeClr val="tx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a:t>Able to get places when they want to do something outside of the home for fun</a:t>
          </a:r>
          <a:endParaRPr lang="en-US" sz="2900" kern="1200"/>
        </a:p>
      </dsp:txBody>
      <dsp:txXfrm>
        <a:off x="103614" y="2332346"/>
        <a:ext cx="3578388" cy="1915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61742-B71B-448F-ACFA-452D081152D4}">
      <dsp:nvSpPr>
        <dsp:cNvPr id="0" name=""/>
        <dsp:cNvSpPr/>
      </dsp:nvSpPr>
      <dsp:spPr>
        <a:xfrm rot="16200000">
          <a:off x="63" y="2159"/>
          <a:ext cx="3640350" cy="3647158"/>
        </a:xfrm>
        <a:prstGeom prst="upArrow">
          <a:avLst>
            <a:gd name="adj1" fmla="val 50000"/>
            <a:gd name="adj2" fmla="val 35000"/>
          </a:avLst>
        </a:prstGeom>
        <a:solidFill>
          <a:schemeClr val="tx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ts val="0"/>
            </a:spcAft>
            <a:buNone/>
          </a:pPr>
          <a:r>
            <a:rPr lang="en-US" sz="2800" b="1" kern="1200">
              <a:solidFill>
                <a:schemeClr val="bg1"/>
              </a:solidFill>
            </a:rPr>
            <a:t>Has a paid community job</a:t>
          </a:r>
        </a:p>
        <a:p>
          <a:pPr marL="228600" lvl="1" indent="-228600" algn="l" defTabSz="1066800">
            <a:lnSpc>
              <a:spcPct val="90000"/>
            </a:lnSpc>
            <a:spcBef>
              <a:spcPct val="0"/>
            </a:spcBef>
            <a:spcAft>
              <a:spcPct val="15000"/>
            </a:spcAft>
            <a:buChar char="•"/>
          </a:pPr>
          <a:r>
            <a:rPr lang="en-US" sz="2400" b="1" kern="1200">
              <a:solidFill>
                <a:schemeClr val="bg1"/>
              </a:solidFill>
            </a:rPr>
            <a:t>19% 2018</a:t>
          </a:r>
        </a:p>
        <a:p>
          <a:pPr marL="228600" lvl="1" indent="-228600" algn="l" defTabSz="1066800">
            <a:lnSpc>
              <a:spcPct val="90000"/>
            </a:lnSpc>
            <a:spcBef>
              <a:spcPct val="0"/>
            </a:spcBef>
            <a:spcAft>
              <a:spcPct val="15000"/>
            </a:spcAft>
            <a:buChar char="•"/>
          </a:pPr>
          <a:r>
            <a:rPr lang="en-US" sz="2400" b="1" kern="1200">
              <a:solidFill>
                <a:schemeClr val="bg1"/>
              </a:solidFill>
            </a:rPr>
            <a:t>16% 2021</a:t>
          </a:r>
        </a:p>
      </dsp:txBody>
      <dsp:txXfrm rot="5400000">
        <a:off x="633720" y="915650"/>
        <a:ext cx="3010097" cy="1820175"/>
      </dsp:txXfrm>
    </dsp:sp>
    <dsp:sp modelId="{0D5D746F-8FD9-4B36-BC5A-76E86909411A}">
      <dsp:nvSpPr>
        <dsp:cNvPr id="0" name=""/>
        <dsp:cNvSpPr/>
      </dsp:nvSpPr>
      <dsp:spPr>
        <a:xfrm rot="5400000">
          <a:off x="5214025" y="5563"/>
          <a:ext cx="3640350" cy="3640350"/>
        </a:xfrm>
        <a:prstGeom prst="upArrow">
          <a:avLst>
            <a:gd name="adj1" fmla="val 50000"/>
            <a:gd name="adj2" fmla="val 35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US" sz="2800" b="1" kern="1200">
              <a:solidFill>
                <a:schemeClr val="bg1"/>
              </a:solidFill>
            </a:rPr>
            <a:t>Wants a paid job</a:t>
          </a:r>
        </a:p>
        <a:p>
          <a:pPr marL="228600" lvl="1" indent="-228600" algn="l" defTabSz="1066800">
            <a:lnSpc>
              <a:spcPct val="90000"/>
            </a:lnSpc>
            <a:spcBef>
              <a:spcPct val="0"/>
            </a:spcBef>
            <a:spcAft>
              <a:spcPct val="15000"/>
            </a:spcAft>
            <a:buChar char="•"/>
          </a:pPr>
          <a:r>
            <a:rPr lang="en-US" sz="2400" b="1" kern="1200">
              <a:solidFill>
                <a:schemeClr val="bg1"/>
              </a:solidFill>
            </a:rPr>
            <a:t>44% 2018</a:t>
          </a:r>
        </a:p>
        <a:p>
          <a:pPr marL="228600" lvl="1" indent="-228600" algn="l" defTabSz="1066800">
            <a:lnSpc>
              <a:spcPct val="90000"/>
            </a:lnSpc>
            <a:spcBef>
              <a:spcPct val="0"/>
            </a:spcBef>
            <a:spcAft>
              <a:spcPct val="15000"/>
            </a:spcAft>
            <a:buChar char="•"/>
          </a:pPr>
          <a:r>
            <a:rPr lang="en-US" sz="2400" b="1" kern="1200">
              <a:solidFill>
                <a:schemeClr val="bg1"/>
              </a:solidFill>
            </a:rPr>
            <a:t>49% 2021</a:t>
          </a:r>
          <a:endParaRPr lang="en-US" sz="4000" b="1" kern="1200">
            <a:solidFill>
              <a:schemeClr val="bg1"/>
            </a:solidFill>
          </a:endParaRPr>
        </a:p>
      </dsp:txBody>
      <dsp:txXfrm rot="-5400000">
        <a:off x="5214025" y="915651"/>
        <a:ext cx="3003289" cy="18201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DBD6-92B4-4F47-8C35-37C702F28383}">
      <dsp:nvSpPr>
        <dsp:cNvPr id="0" name=""/>
        <dsp:cNvSpPr/>
      </dsp:nvSpPr>
      <dsp:spPr>
        <a:xfrm>
          <a:off x="0" y="2177935"/>
          <a:ext cx="9960429" cy="142896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a:t>Wants a job</a:t>
          </a:r>
        </a:p>
      </dsp:txBody>
      <dsp:txXfrm>
        <a:off x="0" y="2177935"/>
        <a:ext cx="9960429" cy="771639"/>
      </dsp:txXfrm>
    </dsp:sp>
    <dsp:sp modelId="{9399EBE3-043E-4923-97CC-23942B1C03DA}">
      <dsp:nvSpPr>
        <dsp:cNvPr id="0" name=""/>
        <dsp:cNvSpPr/>
      </dsp:nvSpPr>
      <dsp:spPr>
        <a:xfrm>
          <a:off x="0" y="2920995"/>
          <a:ext cx="4980214" cy="6573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1" kern="1200"/>
            <a:t>23%</a:t>
          </a:r>
          <a:br>
            <a:rPr lang="en-US" sz="2100" b="1" kern="1200"/>
          </a:br>
          <a:r>
            <a:rPr lang="en-US" sz="2100" b="1" kern="1200"/>
            <a:t>2018</a:t>
          </a:r>
        </a:p>
      </dsp:txBody>
      <dsp:txXfrm>
        <a:off x="0" y="2920995"/>
        <a:ext cx="4980214" cy="657322"/>
      </dsp:txXfrm>
    </dsp:sp>
    <dsp:sp modelId="{96CBCDDC-D1E0-4E95-9C87-50EAD9296EEB}">
      <dsp:nvSpPr>
        <dsp:cNvPr id="0" name=""/>
        <dsp:cNvSpPr/>
      </dsp:nvSpPr>
      <dsp:spPr>
        <a:xfrm>
          <a:off x="4980214" y="2920995"/>
          <a:ext cx="4980214" cy="6573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1" kern="1200"/>
            <a:t>9%</a:t>
          </a:r>
          <a:br>
            <a:rPr lang="en-US" sz="2100" b="1" kern="1200"/>
          </a:br>
          <a:r>
            <a:rPr lang="en-US" sz="2100" b="1" kern="1200"/>
            <a:t>2021</a:t>
          </a:r>
        </a:p>
      </dsp:txBody>
      <dsp:txXfrm>
        <a:off x="4980214" y="2920995"/>
        <a:ext cx="4980214" cy="657322"/>
      </dsp:txXfrm>
    </dsp:sp>
    <dsp:sp modelId="{DF42A3B7-956C-4B74-89DF-D4DB4073D50E}">
      <dsp:nvSpPr>
        <dsp:cNvPr id="0" name=""/>
        <dsp:cNvSpPr/>
      </dsp:nvSpPr>
      <dsp:spPr>
        <a:xfrm rot="10800000">
          <a:off x="0" y="1627"/>
          <a:ext cx="9960429" cy="2197742"/>
        </a:xfrm>
        <a:prstGeom prst="upArrowCallou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a:t>Has a job</a:t>
          </a:r>
        </a:p>
      </dsp:txBody>
      <dsp:txXfrm rot="-10800000">
        <a:off x="0" y="1627"/>
        <a:ext cx="9960429" cy="771407"/>
      </dsp:txXfrm>
    </dsp:sp>
    <dsp:sp modelId="{8A49C548-220E-4507-A7E4-516AF93AF403}">
      <dsp:nvSpPr>
        <dsp:cNvPr id="0" name=""/>
        <dsp:cNvSpPr/>
      </dsp:nvSpPr>
      <dsp:spPr>
        <a:xfrm>
          <a:off x="0" y="773034"/>
          <a:ext cx="4980214" cy="6571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1" kern="1200"/>
            <a:t>3%</a:t>
          </a:r>
          <a:br>
            <a:rPr lang="en-US" sz="2100" b="1" kern="1200"/>
          </a:br>
          <a:r>
            <a:rPr lang="en-US" sz="2100" b="1" kern="1200"/>
            <a:t>2018</a:t>
          </a:r>
        </a:p>
      </dsp:txBody>
      <dsp:txXfrm>
        <a:off x="0" y="773034"/>
        <a:ext cx="4980214" cy="657125"/>
      </dsp:txXfrm>
    </dsp:sp>
    <dsp:sp modelId="{58CC5382-303A-435A-B223-4E2D08576DFD}">
      <dsp:nvSpPr>
        <dsp:cNvPr id="0" name=""/>
        <dsp:cNvSpPr/>
      </dsp:nvSpPr>
      <dsp:spPr>
        <a:xfrm>
          <a:off x="4980214" y="773034"/>
          <a:ext cx="4980214" cy="6571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1" kern="1200"/>
            <a:t>3%</a:t>
          </a:r>
          <a:br>
            <a:rPr lang="en-US" sz="2100" b="1" kern="1200"/>
          </a:br>
          <a:r>
            <a:rPr lang="en-US" sz="2100" b="1" kern="1200"/>
            <a:t>2021</a:t>
          </a:r>
        </a:p>
      </dsp:txBody>
      <dsp:txXfrm>
        <a:off x="4980214" y="773034"/>
        <a:ext cx="4980214" cy="657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16F24-86B6-4EA8-AFB7-55DCF2B2879A}">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46%</a:t>
          </a:r>
          <a:br>
            <a:rPr lang="en-US" sz="4300" kern="1200"/>
          </a:br>
          <a:r>
            <a:rPr lang="en-US" sz="4300" kern="1200"/>
            <a:t>AFS</a:t>
          </a:r>
        </a:p>
      </dsp:txBody>
      <dsp:txXfrm>
        <a:off x="207272" y="542268"/>
        <a:ext cx="4943975" cy="1544992"/>
      </dsp:txXfrm>
    </dsp:sp>
    <dsp:sp modelId="{E09BE67E-CDC2-4A1B-B2A5-8E19956457B5}">
      <dsp:nvSpPr>
        <dsp:cNvPr id="0" name=""/>
        <dsp:cNvSpPr/>
      </dsp:nvSpPr>
      <dsp:spPr>
        <a:xfrm>
          <a:off x="1273" y="319103"/>
          <a:ext cx="1081494" cy="1622241"/>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41B31-12EE-44EA-A3C7-CEC5544A91D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52%</a:t>
          </a:r>
          <a:br>
            <a:rPr lang="en-US" sz="4300" kern="1200"/>
          </a:br>
          <a:r>
            <a:rPr lang="en-US" sz="4300" kern="1200"/>
            <a:t>FGS</a:t>
          </a:r>
        </a:p>
      </dsp:txBody>
      <dsp:txXfrm>
        <a:off x="5570351" y="542268"/>
        <a:ext cx="4943975" cy="1544992"/>
      </dsp:txXfrm>
    </dsp:sp>
    <dsp:sp modelId="{5D50477C-1CFA-455A-B479-1F372DEB2FFE}">
      <dsp:nvSpPr>
        <dsp:cNvPr id="0" name=""/>
        <dsp:cNvSpPr/>
      </dsp:nvSpPr>
      <dsp:spPr>
        <a:xfrm>
          <a:off x="5364352" y="319103"/>
          <a:ext cx="1081494" cy="1622241"/>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9DD97D-2561-49D9-9631-CB5D947C1884}">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39%</a:t>
          </a:r>
          <a:br>
            <a:rPr lang="en-US" sz="4300" kern="1200"/>
          </a:br>
          <a:r>
            <a:rPr lang="en-US" sz="4300" kern="1200"/>
            <a:t>CFS</a:t>
          </a:r>
        </a:p>
      </dsp:txBody>
      <dsp:txXfrm>
        <a:off x="2888811" y="2487242"/>
        <a:ext cx="4943975" cy="1544992"/>
      </dsp:txXfrm>
    </dsp:sp>
    <dsp:sp modelId="{1C8664DC-8268-4F9C-8432-813AC7BF98ED}">
      <dsp:nvSpPr>
        <dsp:cNvPr id="0" name=""/>
        <dsp:cNvSpPr/>
      </dsp:nvSpPr>
      <dsp:spPr>
        <a:xfrm>
          <a:off x="2682812" y="2264076"/>
          <a:ext cx="1081494" cy="162224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16F24-86B6-4EA8-AFB7-55DCF2B2879A}">
      <dsp:nvSpPr>
        <dsp:cNvPr id="0" name=""/>
        <dsp:cNvSpPr/>
      </dsp:nvSpPr>
      <dsp:spPr>
        <a:xfrm>
          <a:off x="207272"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80%</a:t>
          </a:r>
          <a:br>
            <a:rPr lang="en-US" sz="4300" kern="1200"/>
          </a:br>
          <a:r>
            <a:rPr lang="en-US" sz="4300" kern="1200"/>
            <a:t>AFS</a:t>
          </a:r>
        </a:p>
      </dsp:txBody>
      <dsp:txXfrm>
        <a:off x="207272" y="542268"/>
        <a:ext cx="4943975" cy="1544992"/>
      </dsp:txXfrm>
    </dsp:sp>
    <dsp:sp modelId="{E09BE67E-CDC2-4A1B-B2A5-8E19956457B5}">
      <dsp:nvSpPr>
        <dsp:cNvPr id="0" name=""/>
        <dsp:cNvSpPr/>
      </dsp:nvSpPr>
      <dsp:spPr>
        <a:xfrm>
          <a:off x="1273" y="319103"/>
          <a:ext cx="1081494" cy="1622241"/>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A41B31-12EE-44EA-A3C7-CEC5544A91D6}">
      <dsp:nvSpPr>
        <dsp:cNvPr id="0" name=""/>
        <dsp:cNvSpPr/>
      </dsp:nvSpPr>
      <dsp:spPr>
        <a:xfrm>
          <a:off x="5570351" y="542268"/>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80%</a:t>
          </a:r>
          <a:br>
            <a:rPr lang="en-US" sz="4300" kern="1200"/>
          </a:br>
          <a:r>
            <a:rPr lang="en-US" sz="4300" kern="1200"/>
            <a:t>CFS</a:t>
          </a:r>
        </a:p>
      </dsp:txBody>
      <dsp:txXfrm>
        <a:off x="5570351" y="542268"/>
        <a:ext cx="4943975" cy="1544992"/>
      </dsp:txXfrm>
    </dsp:sp>
    <dsp:sp modelId="{5D50477C-1CFA-455A-B479-1F372DEB2FFE}">
      <dsp:nvSpPr>
        <dsp:cNvPr id="0" name=""/>
        <dsp:cNvSpPr/>
      </dsp:nvSpPr>
      <dsp:spPr>
        <a:xfrm>
          <a:off x="5364352" y="319103"/>
          <a:ext cx="1081494" cy="1622241"/>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9DD97D-2561-49D9-9631-CB5D947C1884}">
      <dsp:nvSpPr>
        <dsp:cNvPr id="0" name=""/>
        <dsp:cNvSpPr/>
      </dsp:nvSpPr>
      <dsp:spPr>
        <a:xfrm>
          <a:off x="2888811" y="2487242"/>
          <a:ext cx="4943975" cy="1544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77%</a:t>
          </a:r>
          <a:br>
            <a:rPr lang="en-US" sz="4300" kern="1200"/>
          </a:br>
          <a:r>
            <a:rPr lang="en-US" sz="4300" kern="1200"/>
            <a:t>FGS</a:t>
          </a:r>
        </a:p>
      </dsp:txBody>
      <dsp:txXfrm>
        <a:off x="2888811" y="2487242"/>
        <a:ext cx="4943975" cy="1544992"/>
      </dsp:txXfrm>
    </dsp:sp>
    <dsp:sp modelId="{1C8664DC-8268-4F9C-8432-813AC7BF98ED}">
      <dsp:nvSpPr>
        <dsp:cNvPr id="0" name=""/>
        <dsp:cNvSpPr/>
      </dsp:nvSpPr>
      <dsp:spPr>
        <a:xfrm>
          <a:off x="2682812" y="2264076"/>
          <a:ext cx="1081494" cy="162224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F2A5D-270F-475D-A7C7-485B327A993B}"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98447-2325-4987-8F3B-61CB5738E111}" type="slidenum">
              <a:rPr lang="en-US" smtClean="0"/>
              <a:t>‹#›</a:t>
            </a:fld>
            <a:endParaRPr lang="en-US"/>
          </a:p>
        </p:txBody>
      </p:sp>
    </p:spTree>
    <p:extLst>
      <p:ext uri="{BB962C8B-B14F-4D97-AF65-F5344CB8AC3E}">
        <p14:creationId xmlns:p14="http://schemas.microsoft.com/office/powerpoint/2010/main" val="273628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3</a:t>
            </a:fld>
            <a:endParaRPr lang="en-US"/>
          </a:p>
        </p:txBody>
      </p:sp>
    </p:spTree>
    <p:extLst>
      <p:ext uri="{BB962C8B-B14F-4D97-AF65-F5344CB8AC3E}">
        <p14:creationId xmlns:p14="http://schemas.microsoft.com/office/powerpoint/2010/main" val="215132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27</a:t>
            </a:fld>
            <a:endParaRPr lang="en-US"/>
          </a:p>
        </p:txBody>
      </p:sp>
    </p:spTree>
    <p:extLst>
      <p:ext uri="{BB962C8B-B14F-4D97-AF65-F5344CB8AC3E}">
        <p14:creationId xmlns:p14="http://schemas.microsoft.com/office/powerpoint/2010/main" val="380922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28</a:t>
            </a:fld>
            <a:endParaRPr lang="en-US"/>
          </a:p>
        </p:txBody>
      </p:sp>
    </p:spTree>
    <p:extLst>
      <p:ext uri="{BB962C8B-B14F-4D97-AF65-F5344CB8AC3E}">
        <p14:creationId xmlns:p14="http://schemas.microsoft.com/office/powerpoint/2010/main" val="271669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208649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30</a:t>
            </a:fld>
            <a:endParaRPr lang="en-US"/>
          </a:p>
        </p:txBody>
      </p:sp>
    </p:spTree>
    <p:extLst>
      <p:ext uri="{BB962C8B-B14F-4D97-AF65-F5344CB8AC3E}">
        <p14:creationId xmlns:p14="http://schemas.microsoft.com/office/powerpoint/2010/main" val="3660898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418808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38</a:t>
            </a:fld>
            <a:endParaRPr lang="en-US"/>
          </a:p>
        </p:txBody>
      </p:sp>
    </p:spTree>
    <p:extLst>
      <p:ext uri="{BB962C8B-B14F-4D97-AF65-F5344CB8AC3E}">
        <p14:creationId xmlns:p14="http://schemas.microsoft.com/office/powerpoint/2010/main" val="327277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42</a:t>
            </a:fld>
            <a:endParaRPr lang="en-US"/>
          </a:p>
        </p:txBody>
      </p:sp>
    </p:spTree>
    <p:extLst>
      <p:ext uri="{BB962C8B-B14F-4D97-AF65-F5344CB8AC3E}">
        <p14:creationId xmlns:p14="http://schemas.microsoft.com/office/powerpoint/2010/main" val="161967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44</a:t>
            </a:fld>
            <a:endParaRPr lang="en-US"/>
          </a:p>
        </p:txBody>
      </p:sp>
    </p:spTree>
    <p:extLst>
      <p:ext uri="{BB962C8B-B14F-4D97-AF65-F5344CB8AC3E}">
        <p14:creationId xmlns:p14="http://schemas.microsoft.com/office/powerpoint/2010/main" val="75588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45</a:t>
            </a:fld>
            <a:endParaRPr lang="en-US"/>
          </a:p>
        </p:txBody>
      </p:sp>
    </p:spTree>
    <p:extLst>
      <p:ext uri="{BB962C8B-B14F-4D97-AF65-F5344CB8AC3E}">
        <p14:creationId xmlns:p14="http://schemas.microsoft.com/office/powerpoint/2010/main" val="3323190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98447-2325-4987-8F3B-61CB5738E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8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98447-2325-4987-8F3B-61CB5738E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10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9289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98447-2325-4987-8F3B-61CB5738E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680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58</a:t>
            </a:fld>
            <a:endParaRPr lang="en-US"/>
          </a:p>
        </p:txBody>
      </p:sp>
    </p:spTree>
    <p:extLst>
      <p:ext uri="{BB962C8B-B14F-4D97-AF65-F5344CB8AC3E}">
        <p14:creationId xmlns:p14="http://schemas.microsoft.com/office/powerpoint/2010/main" val="1325958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59</a:t>
            </a:fld>
            <a:endParaRPr lang="en-US"/>
          </a:p>
        </p:txBody>
      </p:sp>
    </p:spTree>
    <p:extLst>
      <p:ext uri="{BB962C8B-B14F-4D97-AF65-F5344CB8AC3E}">
        <p14:creationId xmlns:p14="http://schemas.microsoft.com/office/powerpoint/2010/main" val="1071147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60</a:t>
            </a:fld>
            <a:endParaRPr lang="en-US"/>
          </a:p>
        </p:txBody>
      </p:sp>
    </p:spTree>
    <p:extLst>
      <p:ext uri="{BB962C8B-B14F-4D97-AF65-F5344CB8AC3E}">
        <p14:creationId xmlns:p14="http://schemas.microsoft.com/office/powerpoint/2010/main" val="105582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98447-2325-4987-8F3B-61CB5738E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8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8</a:t>
            </a:fld>
            <a:endParaRPr lang="en-US"/>
          </a:p>
        </p:txBody>
      </p:sp>
    </p:spTree>
    <p:extLst>
      <p:ext uri="{BB962C8B-B14F-4D97-AF65-F5344CB8AC3E}">
        <p14:creationId xmlns:p14="http://schemas.microsoft.com/office/powerpoint/2010/main" val="174361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9</a:t>
            </a:fld>
            <a:endParaRPr lang="en-US"/>
          </a:p>
        </p:txBody>
      </p:sp>
    </p:spTree>
    <p:extLst>
      <p:ext uri="{BB962C8B-B14F-4D97-AF65-F5344CB8AC3E}">
        <p14:creationId xmlns:p14="http://schemas.microsoft.com/office/powerpoint/2010/main" val="409106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10</a:t>
            </a:fld>
            <a:endParaRPr lang="en-US"/>
          </a:p>
        </p:txBody>
      </p:sp>
    </p:spTree>
    <p:extLst>
      <p:ext uri="{BB962C8B-B14F-4D97-AF65-F5344CB8AC3E}">
        <p14:creationId xmlns:p14="http://schemas.microsoft.com/office/powerpoint/2010/main" val="90930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17</a:t>
            </a:fld>
            <a:endParaRPr lang="en-US"/>
          </a:p>
        </p:txBody>
      </p:sp>
    </p:spTree>
    <p:extLst>
      <p:ext uri="{BB962C8B-B14F-4D97-AF65-F5344CB8AC3E}">
        <p14:creationId xmlns:p14="http://schemas.microsoft.com/office/powerpoint/2010/main" val="7787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val="271812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25</a:t>
            </a:fld>
            <a:endParaRPr lang="en-US"/>
          </a:p>
        </p:txBody>
      </p:sp>
    </p:spTree>
    <p:extLst>
      <p:ext uri="{BB962C8B-B14F-4D97-AF65-F5344CB8AC3E}">
        <p14:creationId xmlns:p14="http://schemas.microsoft.com/office/powerpoint/2010/main" val="86659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D98447-2325-4987-8F3B-61CB5738E111}" type="slidenum">
              <a:rPr lang="en-US" smtClean="0"/>
              <a:t>26</a:t>
            </a:fld>
            <a:endParaRPr lang="en-US"/>
          </a:p>
        </p:txBody>
      </p:sp>
    </p:spTree>
    <p:extLst>
      <p:ext uri="{BB962C8B-B14F-4D97-AF65-F5344CB8AC3E}">
        <p14:creationId xmlns:p14="http://schemas.microsoft.com/office/powerpoint/2010/main" val="395514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23C3-6294-49E7-B62C-CB963494C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1775E1-A3E4-4744-B499-B33852709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EF3013-6EDC-4AE4-8C05-DD204F6D71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D50557B-A9B2-4DCB-8E96-603ADCEAE013}"/>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FBC46C96-7B6E-4A40-B9AE-17005BD274B6}"/>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262663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3EB0-39C1-4DC9-B4EC-A78F71AE0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42629-574B-4D64-BA07-A89BC87899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A26F1-6E50-4B54-8591-C2566324EF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ED9866-6FD5-4D8F-B778-2E8A16458FB5}"/>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4E8E28BD-17CB-48DC-9269-DC9EE13BDAC3}"/>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176927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499313-F116-44CC-9FF2-DADB3D2CE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3E7FC4-0199-4B1E-9017-CDCDFF23F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26513-2F40-4C21-9076-AD5C7A5B6C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C62BB4-20AA-482F-AC0B-4AA869E705A9}"/>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572E3487-586B-494A-B72C-DBD239513503}"/>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337873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Picture 5" descr="A group of green leaves&#10;&#10;Description automatically generated with medium confidence">
            <a:extLst>
              <a:ext uri="{FF2B5EF4-FFF2-40B4-BE49-F238E27FC236}">
                <a16:creationId xmlns:a16="http://schemas.microsoft.com/office/drawing/2014/main" id="{80C39CAD-46E6-3D8E-152E-3502C30241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2" cy="6858000"/>
          </a:xfrm>
          <a:prstGeom prst="rect">
            <a:avLst/>
          </a:prstGeom>
        </p:spPr>
      </p:pic>
      <p:sp>
        <p:nvSpPr>
          <p:cNvPr id="7" name="Freeform: Shape 6">
            <a:extLst>
              <a:ext uri="{FF2B5EF4-FFF2-40B4-BE49-F238E27FC236}">
                <a16:creationId xmlns:a16="http://schemas.microsoft.com/office/drawing/2014/main" id="{ED8A06A0-FE95-E62F-443B-A3CE4010A842}"/>
              </a:ext>
            </a:extLst>
          </p:cNvPr>
          <p:cNvSpPr/>
          <p:nvPr userDrawn="1"/>
        </p:nvSpPr>
        <p:spPr>
          <a:xfrm>
            <a:off x="3153012" y="-1"/>
            <a:ext cx="9038988" cy="6858001"/>
          </a:xfrm>
          <a:custGeom>
            <a:avLst/>
            <a:gdLst>
              <a:gd name="connsiteX0" fmla="*/ 1106223 w 9038988"/>
              <a:gd name="connsiteY0" fmla="*/ 0 h 6858001"/>
              <a:gd name="connsiteX1" fmla="*/ 1792023 w 9038988"/>
              <a:gd name="connsiteY1" fmla="*/ 0 h 6858001"/>
              <a:gd name="connsiteX2" fmla="*/ 2928028 w 9038988"/>
              <a:gd name="connsiteY2" fmla="*/ 0 h 6858001"/>
              <a:gd name="connsiteX3" fmla="*/ 3613828 w 9038988"/>
              <a:gd name="connsiteY3" fmla="*/ 0 h 6858001"/>
              <a:gd name="connsiteX4" fmla="*/ 3613830 w 9038988"/>
              <a:gd name="connsiteY4" fmla="*/ 1 h 6858001"/>
              <a:gd name="connsiteX5" fmla="*/ 4941622 w 9038988"/>
              <a:gd name="connsiteY5" fmla="*/ 1 h 6858001"/>
              <a:gd name="connsiteX6" fmla="*/ 4941623 w 9038988"/>
              <a:gd name="connsiteY6" fmla="*/ 0 h 6858001"/>
              <a:gd name="connsiteX7" fmla="*/ 5627423 w 9038988"/>
              <a:gd name="connsiteY7" fmla="*/ 0 h 6858001"/>
              <a:gd name="connsiteX8" fmla="*/ 6763428 w 9038988"/>
              <a:gd name="connsiteY8" fmla="*/ 0 h 6858001"/>
              <a:gd name="connsiteX9" fmla="*/ 7449228 w 9038988"/>
              <a:gd name="connsiteY9" fmla="*/ 0 h 6858001"/>
              <a:gd name="connsiteX10" fmla="*/ 7449230 w 9038988"/>
              <a:gd name="connsiteY10" fmla="*/ 1 h 6858001"/>
              <a:gd name="connsiteX11" fmla="*/ 9038988 w 9038988"/>
              <a:gd name="connsiteY11" fmla="*/ 1 h 6858001"/>
              <a:gd name="connsiteX12" fmla="*/ 9038988 w 9038988"/>
              <a:gd name="connsiteY12" fmla="*/ 6858001 h 6858001"/>
              <a:gd name="connsiteX13" fmla="*/ 6081196 w 9038988"/>
              <a:gd name="connsiteY13" fmla="*/ 6858001 h 6858001"/>
              <a:gd name="connsiteX14" fmla="*/ 5627426 w 9038988"/>
              <a:gd name="connsiteY14" fmla="*/ 6858001 h 6858001"/>
              <a:gd name="connsiteX15" fmla="*/ 5395396 w 9038988"/>
              <a:gd name="connsiteY15" fmla="*/ 6858001 h 6858001"/>
              <a:gd name="connsiteX16" fmla="*/ 5203588 w 9038988"/>
              <a:gd name="connsiteY16" fmla="*/ 6858001 h 6858001"/>
              <a:gd name="connsiteX17" fmla="*/ 4941626 w 9038988"/>
              <a:gd name="connsiteY17" fmla="*/ 6858001 h 6858001"/>
              <a:gd name="connsiteX18" fmla="*/ 2245796 w 9038988"/>
              <a:gd name="connsiteY18" fmla="*/ 6858001 h 6858001"/>
              <a:gd name="connsiteX19" fmla="*/ 1792026 w 9038988"/>
              <a:gd name="connsiteY19" fmla="*/ 6858001 h 6858001"/>
              <a:gd name="connsiteX20" fmla="*/ 1559996 w 9038988"/>
              <a:gd name="connsiteY20" fmla="*/ 6858001 h 6858001"/>
              <a:gd name="connsiteX21" fmla="*/ 1106226 w 9038988"/>
              <a:gd name="connsiteY21" fmla="*/ 6858001 h 6858001"/>
              <a:gd name="connsiteX22" fmla="*/ 1055643 w 9038988"/>
              <a:gd name="connsiteY22" fmla="*/ 6811531 h 6858001"/>
              <a:gd name="connsiteX23" fmla="*/ 0 w 9038988"/>
              <a:gd name="connsiteY23" fmla="*/ 3428999 h 6858001"/>
              <a:gd name="connsiteX24" fmla="*/ 1055644 w 9038988"/>
              <a:gd name="connsiteY24" fmla="*/ 464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38988" h="6858001">
                <a:moveTo>
                  <a:pt x="1106223" y="0"/>
                </a:moveTo>
                <a:lnTo>
                  <a:pt x="1792023" y="0"/>
                </a:lnTo>
                <a:lnTo>
                  <a:pt x="2928028" y="0"/>
                </a:lnTo>
                <a:lnTo>
                  <a:pt x="3613828" y="0"/>
                </a:lnTo>
                <a:lnTo>
                  <a:pt x="3613830" y="1"/>
                </a:lnTo>
                <a:lnTo>
                  <a:pt x="4941622" y="1"/>
                </a:lnTo>
                <a:lnTo>
                  <a:pt x="4941623" y="0"/>
                </a:lnTo>
                <a:lnTo>
                  <a:pt x="5627423" y="0"/>
                </a:lnTo>
                <a:lnTo>
                  <a:pt x="6763428" y="0"/>
                </a:lnTo>
                <a:lnTo>
                  <a:pt x="7449228" y="0"/>
                </a:lnTo>
                <a:lnTo>
                  <a:pt x="7449230" y="1"/>
                </a:lnTo>
                <a:lnTo>
                  <a:pt x="9038988" y="1"/>
                </a:lnTo>
                <a:lnTo>
                  <a:pt x="9038988" y="6858001"/>
                </a:lnTo>
                <a:lnTo>
                  <a:pt x="6081196" y="6858001"/>
                </a:lnTo>
                <a:lnTo>
                  <a:pt x="5627426" y="6858001"/>
                </a:lnTo>
                <a:lnTo>
                  <a:pt x="5395396" y="6858001"/>
                </a:lnTo>
                <a:lnTo>
                  <a:pt x="5203588" y="6858001"/>
                </a:lnTo>
                <a:lnTo>
                  <a:pt x="4941626" y="6858001"/>
                </a:lnTo>
                <a:lnTo>
                  <a:pt x="2245796" y="6858001"/>
                </a:lnTo>
                <a:lnTo>
                  <a:pt x="1792026" y="6858001"/>
                </a:lnTo>
                <a:lnTo>
                  <a:pt x="1559996" y="6858001"/>
                </a:lnTo>
                <a:lnTo>
                  <a:pt x="1106226" y="6858001"/>
                </a:lnTo>
                <a:lnTo>
                  <a:pt x="1055643" y="6811531"/>
                </a:lnTo>
                <a:cubicBezTo>
                  <a:pt x="426855" y="6160113"/>
                  <a:pt x="0" y="4889621"/>
                  <a:pt x="0" y="3428999"/>
                </a:cubicBezTo>
                <a:cubicBezTo>
                  <a:pt x="0" y="1968376"/>
                  <a:pt x="426855" y="697885"/>
                  <a:pt x="1055644" y="46467"/>
                </a:cubicBezTo>
                <a:close/>
              </a:path>
            </a:pathLst>
          </a:custGeom>
          <a:solidFill>
            <a:srgbClr val="20412A">
              <a:alpha val="95000"/>
            </a:srgbClr>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0308C9E-9484-F628-5059-D9B99DE37106}"/>
              </a:ext>
            </a:extLst>
          </p:cNvPr>
          <p:cNvSpPr>
            <a:spLocks noGrp="1"/>
          </p:cNvSpPr>
          <p:nvPr>
            <p:ph type="title" hasCustomPrompt="1"/>
          </p:nvPr>
        </p:nvSpPr>
        <p:spPr>
          <a:xfrm>
            <a:off x="685800" y="685798"/>
            <a:ext cx="2147711" cy="2743201"/>
          </a:xfrm>
        </p:spPr>
        <p:txBody>
          <a:bodyPr/>
          <a:lstStyle>
            <a:lvl1pPr>
              <a:defRPr>
                <a:solidFill>
                  <a:schemeClr val="bg1"/>
                </a:solidFill>
              </a:defRPr>
            </a:lvl1pPr>
          </a:lstStyle>
          <a:p>
            <a:r>
              <a:rPr lang="en-US"/>
              <a:t>Agenda</a:t>
            </a:r>
          </a:p>
        </p:txBody>
      </p:sp>
      <p:sp>
        <p:nvSpPr>
          <p:cNvPr id="3" name="Footer Placeholder 2">
            <a:extLst>
              <a:ext uri="{FF2B5EF4-FFF2-40B4-BE49-F238E27FC236}">
                <a16:creationId xmlns:a16="http://schemas.microsoft.com/office/drawing/2014/main" id="{1FA3C177-4520-24A6-18A0-1F6665C21DEE}"/>
              </a:ext>
            </a:extLst>
          </p:cNvPr>
          <p:cNvSpPr>
            <a:spLocks noGrp="1"/>
          </p:cNvSpPr>
          <p:nvPr>
            <p:ph type="ftr" sz="quarter" idx="10"/>
          </p:nvPr>
        </p:nvSpPr>
        <p:spPr>
          <a:xfrm>
            <a:off x="6324600" y="6446519"/>
            <a:ext cx="3291840" cy="137160"/>
          </a:xfrm>
        </p:spPr>
        <p:txBody>
          <a:bodyPr/>
          <a:lstStyle>
            <a:lvl1pPr>
              <a:defRPr>
                <a:solidFill>
                  <a:schemeClr val="bg1"/>
                </a:solidFill>
              </a:defRPr>
            </a:lvl1pPr>
          </a:lstStyle>
          <a:p>
            <a:r>
              <a:rPr lang="en-US"/>
              <a:t>NATIONAL CORE INDICATORS®</a:t>
            </a:r>
          </a:p>
        </p:txBody>
      </p:sp>
      <p:sp>
        <p:nvSpPr>
          <p:cNvPr id="4" name="Date Placeholder 3">
            <a:extLst>
              <a:ext uri="{FF2B5EF4-FFF2-40B4-BE49-F238E27FC236}">
                <a16:creationId xmlns:a16="http://schemas.microsoft.com/office/drawing/2014/main" id="{6E84F5AF-02E8-FCA7-A4E3-ED24D50E46C6}"/>
              </a:ext>
            </a:extLst>
          </p:cNvPr>
          <p:cNvSpPr>
            <a:spLocks noGrp="1"/>
          </p:cNvSpPr>
          <p:nvPr>
            <p:ph type="dt" sz="half" idx="11"/>
          </p:nvPr>
        </p:nvSpPr>
        <p:spPr>
          <a:xfrm>
            <a:off x="9860279" y="6446519"/>
            <a:ext cx="936055" cy="137160"/>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444C7890-8460-6E5F-E3B9-9658D793131A}"/>
              </a:ext>
            </a:extLst>
          </p:cNvPr>
          <p:cNvSpPr>
            <a:spLocks noGrp="1"/>
          </p:cNvSpPr>
          <p:nvPr>
            <p:ph type="sldNum" sz="quarter" idx="12"/>
          </p:nvPr>
        </p:nvSpPr>
        <p:spPr/>
        <p:txBody>
          <a:bodyPr/>
          <a:lstStyle>
            <a:lvl1pPr>
              <a:defRPr>
                <a:solidFill>
                  <a:schemeClr val="bg1"/>
                </a:solidFill>
              </a:defRPr>
            </a:lvl1pPr>
          </a:lstStyle>
          <a:p>
            <a:fld id="{B2643E34-DC33-45ED-8E33-EC0D5991E9A4}" type="slidenum">
              <a:rPr lang="en-US" smtClean="0"/>
              <a:pPr/>
              <a:t>‹#›</a:t>
            </a:fld>
            <a:endParaRPr lang="en-US"/>
          </a:p>
        </p:txBody>
      </p:sp>
      <p:sp>
        <p:nvSpPr>
          <p:cNvPr id="9" name="Text Placeholder 8">
            <a:extLst>
              <a:ext uri="{FF2B5EF4-FFF2-40B4-BE49-F238E27FC236}">
                <a16:creationId xmlns:a16="http://schemas.microsoft.com/office/drawing/2014/main" id="{189EFCF6-EB3A-0F3D-A488-EC6682A3FD61}"/>
              </a:ext>
            </a:extLst>
          </p:cNvPr>
          <p:cNvSpPr>
            <a:spLocks noGrp="1"/>
          </p:cNvSpPr>
          <p:nvPr>
            <p:ph type="body" sz="quarter" idx="13"/>
          </p:nvPr>
        </p:nvSpPr>
        <p:spPr>
          <a:xfrm>
            <a:off x="6324600" y="685800"/>
            <a:ext cx="5181600" cy="5486400"/>
          </a:xfrm>
        </p:spPr>
        <p:txBody>
          <a:bodyPr anchor="ctr"/>
          <a:lstStyle>
            <a:lvl1pPr marL="0" indent="0">
              <a:lnSpc>
                <a:spcPct val="90000"/>
              </a:lnSpc>
              <a:spcBef>
                <a:spcPts val="7800"/>
              </a:spcBef>
              <a:buNone/>
              <a:defRPr sz="2400">
                <a:solidFill>
                  <a:schemeClr val="bg1"/>
                </a:solidFill>
              </a:defRPr>
            </a:lvl1pPr>
            <a:lvl2pPr marL="227012" indent="0">
              <a:buNone/>
              <a:defRPr>
                <a:solidFill>
                  <a:schemeClr val="bg1"/>
                </a:solidFill>
              </a:defRPr>
            </a:lvl2pPr>
            <a:lvl3pPr marL="460375" indent="0">
              <a:buNone/>
              <a:defRPr>
                <a:solidFill>
                  <a:schemeClr val="bg1"/>
                </a:solidFill>
              </a:defRPr>
            </a:lvl3pPr>
            <a:lvl4pPr marL="625475" indent="0">
              <a:buNone/>
              <a:defRPr>
                <a:solidFill>
                  <a:schemeClr val="bg1"/>
                </a:solidFill>
              </a:defRPr>
            </a:lvl4pPr>
            <a:lvl5pPr marL="798513" indent="0">
              <a:buNone/>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202EA5D5-2D29-869A-1E63-BE326EDCDF80}"/>
              </a:ext>
            </a:extLst>
          </p:cNvPr>
          <p:cNvSpPr/>
          <p:nvPr userDrawn="1"/>
        </p:nvSpPr>
        <p:spPr>
          <a:xfrm>
            <a:off x="12361180" y="0"/>
            <a:ext cx="3077430" cy="179270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tlCol="0" anchor="t"/>
          <a:lstStyle/>
          <a:p>
            <a:pPr>
              <a:spcBef>
                <a:spcPts val="1200"/>
              </a:spcBef>
            </a:pPr>
            <a:r>
              <a:rPr lang="en-US" sz="1000" b="1" cap="all">
                <a:solidFill>
                  <a:schemeClr val="bg1"/>
                </a:solidFill>
              </a:rPr>
              <a:t>Optional icon &amp; gradient line</a:t>
            </a:r>
          </a:p>
          <a:p>
            <a:pPr marL="174625" indent="-174625">
              <a:spcBef>
                <a:spcPts val="1200"/>
              </a:spcBef>
              <a:buFont typeface="+mj-lt"/>
              <a:buAutoNum type="arabicPeriod"/>
            </a:pPr>
            <a:r>
              <a:rPr lang="en-US" sz="1000" cap="all">
                <a:solidFill>
                  <a:schemeClr val="bg1"/>
                </a:solidFill>
              </a:rPr>
              <a:t>Icon</a:t>
            </a:r>
            <a:br>
              <a:rPr lang="en-US" sz="1000">
                <a:solidFill>
                  <a:schemeClr val="bg1"/>
                </a:solidFill>
              </a:rPr>
            </a:br>
            <a:r>
              <a:rPr lang="en-US" sz="1000">
                <a:solidFill>
                  <a:schemeClr val="bg1"/>
                </a:solidFill>
              </a:rPr>
              <a:t>Copy and paste an icon from the </a:t>
            </a:r>
            <a:br>
              <a:rPr lang="en-US" sz="1000">
                <a:solidFill>
                  <a:schemeClr val="bg1"/>
                </a:solidFill>
              </a:rPr>
            </a:br>
            <a:r>
              <a:rPr lang="en-US" sz="1000">
                <a:solidFill>
                  <a:schemeClr val="bg1"/>
                </a:solidFill>
              </a:rPr>
              <a:t>icon library, scale up to  roughly 0.75 inch </a:t>
            </a:r>
            <a:br>
              <a:rPr lang="en-US" sz="1000">
                <a:solidFill>
                  <a:schemeClr val="bg1"/>
                </a:solidFill>
              </a:rPr>
            </a:br>
            <a:r>
              <a:rPr lang="en-US" sz="1000">
                <a:solidFill>
                  <a:schemeClr val="bg1"/>
                </a:solidFill>
              </a:rPr>
              <a:t>height as shown in sample slide.</a:t>
            </a:r>
          </a:p>
          <a:p>
            <a:pPr marL="174625" indent="-174625">
              <a:spcBef>
                <a:spcPts val="1200"/>
              </a:spcBef>
              <a:buFont typeface="+mj-lt"/>
              <a:buAutoNum type="arabicPeriod"/>
            </a:pPr>
            <a:r>
              <a:rPr lang="en-US" sz="1000" cap="all">
                <a:solidFill>
                  <a:schemeClr val="bg1"/>
                </a:solidFill>
              </a:rPr>
              <a:t>Gradient line</a:t>
            </a:r>
            <a:br>
              <a:rPr lang="en-US" sz="1000">
                <a:solidFill>
                  <a:schemeClr val="bg1"/>
                </a:solidFill>
              </a:rPr>
            </a:br>
            <a:r>
              <a:rPr lang="en-US" sz="1000">
                <a:solidFill>
                  <a:schemeClr val="bg1"/>
                </a:solidFill>
              </a:rPr>
              <a:t>Copy and paste the gradient line from </a:t>
            </a:r>
            <a:br>
              <a:rPr lang="en-US" sz="1000">
                <a:solidFill>
                  <a:schemeClr val="bg1"/>
                </a:solidFill>
              </a:rPr>
            </a:br>
            <a:r>
              <a:rPr lang="en-US" sz="1000">
                <a:solidFill>
                  <a:schemeClr val="bg1"/>
                </a:solidFill>
              </a:rPr>
              <a:t>sample slide as needed. </a:t>
            </a:r>
          </a:p>
        </p:txBody>
      </p:sp>
    </p:spTree>
    <p:extLst>
      <p:ext uri="{BB962C8B-B14F-4D97-AF65-F5344CB8AC3E}">
        <p14:creationId xmlns:p14="http://schemas.microsoft.com/office/powerpoint/2010/main" val="413518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2DC14E-A1FA-4D95-8A56-8CFC11F002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986" b="18660"/>
          <a:stretch/>
        </p:blipFill>
        <p:spPr>
          <a:xfrm>
            <a:off x="0" y="-1101"/>
            <a:ext cx="1652159" cy="974426"/>
          </a:xfrm>
          <a:prstGeom prst="rect">
            <a:avLst/>
          </a:prstGeom>
        </p:spPr>
      </p:pic>
      <p:sp>
        <p:nvSpPr>
          <p:cNvPr id="8" name="Title 1">
            <a:extLst>
              <a:ext uri="{FF2B5EF4-FFF2-40B4-BE49-F238E27FC236}">
                <a16:creationId xmlns:a16="http://schemas.microsoft.com/office/drawing/2014/main" id="{1848F0E6-03D7-426D-8E6B-889AA07348E4}"/>
              </a:ext>
            </a:extLst>
          </p:cNvPr>
          <p:cNvSpPr>
            <a:spLocks noGrp="1"/>
          </p:cNvSpPr>
          <p:nvPr>
            <p:ph type="title" hasCustomPrompt="1"/>
          </p:nvPr>
        </p:nvSpPr>
        <p:spPr>
          <a:xfrm>
            <a:off x="1644425" y="-1101"/>
            <a:ext cx="10547576" cy="974426"/>
          </a:xfrm>
          <a:ln>
            <a:noFill/>
          </a:ln>
        </p:spPr>
        <p:txBody>
          <a:bodyPr>
            <a:normAutofit/>
          </a:bodyPr>
          <a:lstStyle>
            <a:lvl1pPr>
              <a:defRPr/>
            </a:lvl1pPr>
          </a:lstStyle>
          <a:p>
            <a:r>
              <a:rPr lang="en-US" sz="3600" b="1">
                <a:solidFill>
                  <a:schemeClr val="accent1"/>
                </a:solidFill>
              </a:rPr>
              <a:t>Heading goes here.</a:t>
            </a:r>
          </a:p>
        </p:txBody>
      </p:sp>
      <p:sp>
        <p:nvSpPr>
          <p:cNvPr id="3" name="Text Placeholder 2">
            <a:extLst>
              <a:ext uri="{FF2B5EF4-FFF2-40B4-BE49-F238E27FC236}">
                <a16:creationId xmlns:a16="http://schemas.microsoft.com/office/drawing/2014/main" id="{158573C5-4447-49ED-97DE-A669F34C0BC0}"/>
              </a:ext>
            </a:extLst>
          </p:cNvPr>
          <p:cNvSpPr>
            <a:spLocks noGrp="1"/>
          </p:cNvSpPr>
          <p:nvPr>
            <p:ph type="body" sz="quarter" idx="10"/>
          </p:nvPr>
        </p:nvSpPr>
        <p:spPr>
          <a:xfrm>
            <a:off x="1789932" y="1672253"/>
            <a:ext cx="8926512" cy="4384675"/>
          </a:xfrm>
        </p:spPr>
        <p:txBody>
          <a:bodyPr/>
          <a:lstStyle>
            <a:lvl1pPr>
              <a:lnSpc>
                <a:spcPct val="125000"/>
              </a:lnSpc>
              <a:defRPr/>
            </a:lvl1pPr>
            <a:lvl2pPr>
              <a:lnSpc>
                <a:spcPct val="125000"/>
              </a:lnSpc>
              <a:defRPr/>
            </a:lvl2pPr>
            <a:lvl3pPr>
              <a:lnSpc>
                <a:spcPct val="125000"/>
              </a:lnSpc>
              <a:defRPr/>
            </a:lvl3pPr>
            <a:lvl4pPr>
              <a:lnSpc>
                <a:spcPct val="125000"/>
              </a:lnSpc>
              <a:defRPr/>
            </a:lvl4pPr>
            <a:lvl5pPr>
              <a:lnSpc>
                <a:spcPct val="125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C903A93-4BFE-4D2D-B852-2C3BD0587676}"/>
              </a:ext>
            </a:extLst>
          </p:cNvPr>
          <p:cNvSpPr>
            <a:spLocks noGrp="1"/>
          </p:cNvSpPr>
          <p:nvPr>
            <p:ph type="sldNum" sz="quarter" idx="13"/>
          </p:nvPr>
        </p:nvSpPr>
        <p:spPr/>
        <p:txBody>
          <a:bodyPr/>
          <a:lstStyle/>
          <a:p>
            <a:fld id="{A39E18A1-5388-48D7-9BA0-F6425AA8662B}" type="slidenum">
              <a:rPr lang="en-US" smtClean="0"/>
              <a:t>‹#›</a:t>
            </a:fld>
            <a:endParaRPr lang="en-US"/>
          </a:p>
        </p:txBody>
      </p:sp>
    </p:spTree>
    <p:extLst>
      <p:ext uri="{BB962C8B-B14F-4D97-AF65-F5344CB8AC3E}">
        <p14:creationId xmlns:p14="http://schemas.microsoft.com/office/powerpoint/2010/main" val="174432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23C3-6294-49E7-B62C-CB963494C5FB}"/>
              </a:ext>
            </a:extLst>
          </p:cNvPr>
          <p:cNvSpPr>
            <a:spLocks noGrp="1"/>
          </p:cNvSpPr>
          <p:nvPr>
            <p:ph type="ctrTitle"/>
          </p:nvPr>
        </p:nvSpPr>
        <p:spPr>
          <a:xfrm>
            <a:off x="1524000" y="1122363"/>
            <a:ext cx="9144000" cy="2387600"/>
          </a:xfrm>
        </p:spPr>
        <p:txBody>
          <a:bodyPr anchor="b">
            <a:normAutofit/>
          </a:bodyPr>
          <a:lstStyle>
            <a:lvl1pPr algn="ctr">
              <a:defRPr sz="5400" b="1">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A1775E1-A3E4-4744-B499-B33852709134}"/>
              </a:ext>
            </a:extLst>
          </p:cNvPr>
          <p:cNvSpPr>
            <a:spLocks noGrp="1"/>
          </p:cNvSpPr>
          <p:nvPr>
            <p:ph type="subTitle" idx="1"/>
          </p:nvPr>
        </p:nvSpPr>
        <p:spPr>
          <a:xfrm>
            <a:off x="1524000" y="3602038"/>
            <a:ext cx="9144000" cy="1655762"/>
          </a:xfrm>
        </p:spPr>
        <p:txBody>
          <a:bodyPr/>
          <a:lstStyle>
            <a:lvl1pPr marL="0" indent="0" algn="ctr">
              <a:buNone/>
              <a:defRPr sz="2400" b="1">
                <a:solidFill>
                  <a:schemeClr val="accent3">
                    <a:lumMod val="50000"/>
                  </a:schemeClr>
                </a:solidFill>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B1B105D0-FB84-B055-7FDF-CC991E52EE46}"/>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194887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66B9-468E-4DCB-B00D-59FD90313F95}"/>
              </a:ext>
            </a:extLst>
          </p:cNvPr>
          <p:cNvSpPr>
            <a:spLocks noGrp="1"/>
          </p:cNvSpPr>
          <p:nvPr>
            <p:ph type="title"/>
          </p:nvPr>
        </p:nvSpPr>
        <p:spPr/>
        <p:txBody>
          <a:bodyPr/>
          <a:lstStyle>
            <a:lvl1pPr>
              <a:defRPr b="1">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FE32739-444A-4E25-AD9B-E744E04DB4A1}"/>
              </a:ext>
            </a:extLst>
          </p:cNvPr>
          <p:cNvSpPr>
            <a:spLocks noGrp="1"/>
          </p:cNvSpPr>
          <p:nvPr>
            <p:ph idx="1"/>
          </p:nvPr>
        </p:nvSpPr>
        <p:spPr/>
        <p:txBody>
          <a:bodyPr/>
          <a:lstStyle>
            <a:lvl1pPr marL="0" indent="0">
              <a:buNone/>
              <a:defRPr b="1">
                <a:solidFill>
                  <a:schemeClr val="accent3">
                    <a:lumMod val="50000"/>
                  </a:schemeClr>
                </a:solidFill>
                <a:latin typeface="Source Sans Pro" panose="020B0503030403020204" pitchFamily="34" charset="0"/>
                <a:ea typeface="Source Sans Pro" panose="020B0503030403020204" pitchFamily="34" charset="0"/>
              </a:defRPr>
            </a:lvl1pPr>
            <a:lvl2pPr>
              <a:defRPr>
                <a:solidFill>
                  <a:schemeClr val="accent3">
                    <a:lumMod val="50000"/>
                  </a:schemeClr>
                </a:solidFill>
                <a:latin typeface="Source Sans Pro" panose="020B0503030403020204" pitchFamily="34" charset="0"/>
                <a:ea typeface="Source Sans Pro" panose="020B0503030403020204" pitchFamily="34" charset="0"/>
              </a:defRPr>
            </a:lvl2pPr>
            <a:lvl3pPr>
              <a:defRPr>
                <a:solidFill>
                  <a:schemeClr val="accent3">
                    <a:lumMod val="50000"/>
                  </a:schemeClr>
                </a:solidFill>
                <a:latin typeface="Source Sans Pro" panose="020B0503030403020204" pitchFamily="34" charset="0"/>
                <a:ea typeface="Source Sans Pro" panose="020B0503030403020204" pitchFamily="34" charset="0"/>
              </a:defRPr>
            </a:lvl3pPr>
            <a:lvl4pPr>
              <a:defRPr>
                <a:solidFill>
                  <a:schemeClr val="accent3">
                    <a:lumMod val="50000"/>
                  </a:schemeClr>
                </a:solidFill>
                <a:latin typeface="Source Sans Pro" panose="020B0503030403020204" pitchFamily="34" charset="0"/>
                <a:ea typeface="Source Sans Pro" panose="020B0503030403020204" pitchFamily="34" charset="0"/>
              </a:defRPr>
            </a:lvl4pPr>
            <a:lvl5pPr>
              <a:defRPr>
                <a:solidFill>
                  <a:schemeClr val="accent3">
                    <a:lumMod val="50000"/>
                  </a:schemeClr>
                </a:solidFill>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5DCC1F2-4869-4B62-B19D-938A5AF7CA53}"/>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19E4C233-9B10-4438-ACA9-2C866F62F9B6}"/>
              </a:ext>
            </a:extLst>
          </p:cNvPr>
          <p:cNvSpPr>
            <a:spLocks noGrp="1"/>
          </p:cNvSpPr>
          <p:nvPr>
            <p:ph type="sldNum" sz="quarter" idx="12"/>
          </p:nvPr>
        </p:nvSpPr>
        <p:spPr>
          <a:xfrm>
            <a:off x="9309415" y="6461011"/>
            <a:ext cx="2743200" cy="365125"/>
          </a:xfrm>
          <a:prstGeom prst="rect">
            <a:avLst/>
          </a:prstGeom>
        </p:spPr>
        <p:txBody>
          <a:bodyPr/>
          <a:lstStyle>
            <a:lvl1pPr>
              <a:defRPr sz="1100">
                <a:solidFill>
                  <a:schemeClr val="bg1"/>
                </a:solidFill>
              </a:defRPr>
            </a:lvl1pPr>
          </a:lstStyle>
          <a:p>
            <a:fld id="{56457A89-7E12-42A4-9457-BFD85B9E19BE}" type="slidenum">
              <a:rPr lang="en-US" smtClean="0"/>
              <a:pPr/>
              <a:t>‹#›</a:t>
            </a:fld>
            <a:endParaRPr lang="en-US"/>
          </a:p>
        </p:txBody>
      </p:sp>
      <p:pic>
        <p:nvPicPr>
          <p:cNvPr id="13" name="Picture 12" descr="Icon&#10;&#10;Description automatically generated">
            <a:extLst>
              <a:ext uri="{FF2B5EF4-FFF2-40B4-BE49-F238E27FC236}">
                <a16:creationId xmlns:a16="http://schemas.microsoft.com/office/drawing/2014/main" id="{F05B2F55-7250-4C94-BF8E-273B69E917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4" name="Footer Placeholder 4">
            <a:extLst>
              <a:ext uri="{FF2B5EF4-FFF2-40B4-BE49-F238E27FC236}">
                <a16:creationId xmlns:a16="http://schemas.microsoft.com/office/drawing/2014/main" id="{EDA25983-49EF-81A5-41F2-E1924EC391F6}"/>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290044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1521-4378-440D-9EE1-8CEBA4B28E82}"/>
              </a:ext>
            </a:extLst>
          </p:cNvPr>
          <p:cNvSpPr>
            <a:spLocks noGrp="1"/>
          </p:cNvSpPr>
          <p:nvPr>
            <p:ph type="title"/>
          </p:nvPr>
        </p:nvSpPr>
        <p:spPr>
          <a:xfrm>
            <a:off x="831850" y="1709738"/>
            <a:ext cx="10515600" cy="2852737"/>
          </a:xfrm>
        </p:spPr>
        <p:txBody>
          <a:bodyPr anchor="b">
            <a:normAutofit/>
          </a:bodyPr>
          <a:lstStyle>
            <a:lvl1pPr>
              <a:defRPr sz="6600" b="1" spc="-150">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8A52D95-DC06-4DFD-8D91-2769F6A17238}"/>
              </a:ext>
            </a:extLst>
          </p:cNvPr>
          <p:cNvSpPr>
            <a:spLocks noGrp="1"/>
          </p:cNvSpPr>
          <p:nvPr>
            <p:ph type="body" idx="1"/>
          </p:nvPr>
        </p:nvSpPr>
        <p:spPr>
          <a:xfrm>
            <a:off x="831850" y="4589463"/>
            <a:ext cx="10515600" cy="1500187"/>
          </a:xfrm>
        </p:spPr>
        <p:txBody>
          <a:bodyPr/>
          <a:lstStyle>
            <a:lvl1pPr marL="0" indent="0">
              <a:buNone/>
              <a:defRPr sz="2400" b="1">
                <a:solidFill>
                  <a:schemeClr val="accent3">
                    <a:lumMod val="50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Rectangle 10">
            <a:extLst>
              <a:ext uri="{FF2B5EF4-FFF2-40B4-BE49-F238E27FC236}">
                <a16:creationId xmlns:a16="http://schemas.microsoft.com/office/drawing/2014/main" id="{6E43E105-CA57-DF23-D593-7505068721B1}"/>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4D65421-9D6F-2E08-64B5-CBD991CE63CF}"/>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defRPr>
            </a:lvl1pPr>
          </a:lstStyle>
          <a:p>
            <a:fld id="{56457A89-7E12-42A4-9457-BFD85B9E19BE}" type="slidenum">
              <a:rPr lang="en-US" smtClean="0"/>
              <a:pPr/>
              <a:t>‹#›</a:t>
            </a:fld>
            <a:endParaRPr lang="en-US"/>
          </a:p>
        </p:txBody>
      </p:sp>
      <p:pic>
        <p:nvPicPr>
          <p:cNvPr id="14" name="Picture 13" descr="Icon&#10;&#10;Description automatically generated">
            <a:extLst>
              <a:ext uri="{FF2B5EF4-FFF2-40B4-BE49-F238E27FC236}">
                <a16:creationId xmlns:a16="http://schemas.microsoft.com/office/drawing/2014/main" id="{9342EE6E-8B2E-D6D9-E3E0-93B9F9B7260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4" name="Footer Placeholder 4">
            <a:extLst>
              <a:ext uri="{FF2B5EF4-FFF2-40B4-BE49-F238E27FC236}">
                <a16:creationId xmlns:a16="http://schemas.microsoft.com/office/drawing/2014/main" id="{067AD167-03A1-77DA-24B0-D776619791EA}"/>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357077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F0DC-6668-46DD-9370-8A0528E4F86A}"/>
              </a:ext>
            </a:extLst>
          </p:cNvPr>
          <p:cNvSpPr>
            <a:spLocks noGrp="1"/>
          </p:cNvSpPr>
          <p:nvPr>
            <p:ph type="title"/>
          </p:nvPr>
        </p:nvSpPr>
        <p:spPr/>
        <p:txBody>
          <a:bodyPr/>
          <a:lstStyle>
            <a:lvl1pPr>
              <a:defRPr b="1">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757CD1A-3DA3-4A76-9EFD-036221D26094}"/>
              </a:ext>
            </a:extLst>
          </p:cNvPr>
          <p:cNvSpPr>
            <a:spLocks noGrp="1"/>
          </p:cNvSpPr>
          <p:nvPr>
            <p:ph sz="half" idx="1"/>
          </p:nvPr>
        </p:nvSpPr>
        <p:spPr>
          <a:xfrm>
            <a:off x="838200" y="1825625"/>
            <a:ext cx="5181600" cy="4351338"/>
          </a:xfrm>
        </p:spPr>
        <p:txBody>
          <a:bodyPr/>
          <a:lstStyle>
            <a:lvl1pPr marL="0" indent="0">
              <a:buNone/>
              <a:defRPr b="1">
                <a:solidFill>
                  <a:schemeClr val="accent3">
                    <a:lumMod val="50000"/>
                  </a:schemeClr>
                </a:solidFill>
                <a:latin typeface="+mn-lt"/>
                <a:ea typeface="Source Sans Pro" panose="020B0503030403020204" pitchFamily="34" charset="0"/>
              </a:defRPr>
            </a:lvl1pPr>
            <a:lvl2pPr>
              <a:defRPr>
                <a:solidFill>
                  <a:schemeClr val="accent3">
                    <a:lumMod val="50000"/>
                  </a:schemeClr>
                </a:solidFill>
                <a:latin typeface="+mn-lt"/>
                <a:ea typeface="Source Sans Pro" panose="020B0503030403020204" pitchFamily="34" charset="0"/>
              </a:defRPr>
            </a:lvl2pPr>
            <a:lvl3pPr>
              <a:defRPr>
                <a:solidFill>
                  <a:schemeClr val="accent3">
                    <a:lumMod val="50000"/>
                  </a:schemeClr>
                </a:solidFill>
                <a:latin typeface="+mn-lt"/>
                <a:ea typeface="Source Sans Pro" panose="020B0503030403020204" pitchFamily="34" charset="0"/>
              </a:defRPr>
            </a:lvl3pPr>
            <a:lvl4pPr>
              <a:defRPr>
                <a:solidFill>
                  <a:schemeClr val="accent3">
                    <a:lumMod val="50000"/>
                  </a:schemeClr>
                </a:solidFill>
                <a:latin typeface="+mn-lt"/>
                <a:ea typeface="Source Sans Pro" panose="020B0503030403020204" pitchFamily="34" charset="0"/>
              </a:defRPr>
            </a:lvl4pPr>
            <a:lvl5pPr>
              <a:defRPr>
                <a:solidFill>
                  <a:schemeClr val="accent3">
                    <a:lumMod val="50000"/>
                  </a:schemeClr>
                </a:solidFill>
                <a:latin typeface="+mn-lt"/>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203CB-894C-481C-8A9C-1CB23EF6E3AA}"/>
              </a:ext>
            </a:extLst>
          </p:cNvPr>
          <p:cNvSpPr>
            <a:spLocks noGrp="1"/>
          </p:cNvSpPr>
          <p:nvPr>
            <p:ph sz="half" idx="2"/>
          </p:nvPr>
        </p:nvSpPr>
        <p:spPr>
          <a:xfrm>
            <a:off x="6172200" y="1825625"/>
            <a:ext cx="5181600" cy="4351338"/>
          </a:xfrm>
        </p:spPr>
        <p:txBody>
          <a:bodyPr/>
          <a:lstStyle>
            <a:lvl1pPr marL="0" indent="0">
              <a:buNone/>
              <a:defRPr b="1">
                <a:solidFill>
                  <a:schemeClr val="accent3">
                    <a:lumMod val="50000"/>
                  </a:schemeClr>
                </a:solidFill>
                <a:latin typeface="+mn-lt"/>
                <a:ea typeface="Source Sans Pro" panose="020B0503030403020204" pitchFamily="34" charset="0"/>
              </a:defRPr>
            </a:lvl1pPr>
            <a:lvl2pPr>
              <a:defRPr>
                <a:solidFill>
                  <a:schemeClr val="accent3">
                    <a:lumMod val="50000"/>
                  </a:schemeClr>
                </a:solidFill>
                <a:latin typeface="+mn-lt"/>
                <a:ea typeface="Source Sans Pro" panose="020B0503030403020204" pitchFamily="34" charset="0"/>
              </a:defRPr>
            </a:lvl2pPr>
            <a:lvl3pPr>
              <a:defRPr>
                <a:solidFill>
                  <a:schemeClr val="accent3">
                    <a:lumMod val="50000"/>
                  </a:schemeClr>
                </a:solidFill>
                <a:latin typeface="+mn-lt"/>
                <a:ea typeface="Source Sans Pro" panose="020B0503030403020204" pitchFamily="34" charset="0"/>
              </a:defRPr>
            </a:lvl3pPr>
            <a:lvl4pPr>
              <a:defRPr>
                <a:solidFill>
                  <a:schemeClr val="accent3">
                    <a:lumMod val="50000"/>
                  </a:schemeClr>
                </a:solidFill>
                <a:latin typeface="+mn-lt"/>
                <a:ea typeface="Source Sans Pro" panose="020B0503030403020204" pitchFamily="34" charset="0"/>
              </a:defRPr>
            </a:lvl4pPr>
            <a:lvl5pPr>
              <a:defRPr>
                <a:solidFill>
                  <a:schemeClr val="accent3">
                    <a:lumMod val="50000"/>
                  </a:schemeClr>
                </a:solidFill>
                <a:latin typeface="+mn-lt"/>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70A5582-3237-E5D9-7BAB-DCB770643876}"/>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14" name="Slide Number Placeholder 5">
            <a:extLst>
              <a:ext uri="{FF2B5EF4-FFF2-40B4-BE49-F238E27FC236}">
                <a16:creationId xmlns:a16="http://schemas.microsoft.com/office/drawing/2014/main" id="{D2FC8C13-7D46-79FF-120D-EEE617F75848}"/>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56457A89-7E12-42A4-9457-BFD85B9E19BE}" type="slidenum">
              <a:rPr lang="en-US" smtClean="0"/>
              <a:pPr/>
              <a:t>‹#›</a:t>
            </a:fld>
            <a:endParaRPr lang="en-US"/>
          </a:p>
        </p:txBody>
      </p:sp>
      <p:pic>
        <p:nvPicPr>
          <p:cNvPr id="15" name="Picture 14" descr="Icon&#10;&#10;Description automatically generated">
            <a:extLst>
              <a:ext uri="{FF2B5EF4-FFF2-40B4-BE49-F238E27FC236}">
                <a16:creationId xmlns:a16="http://schemas.microsoft.com/office/drawing/2014/main" id="{4E95EACB-D79F-7FFD-5239-34DD8B1981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5" name="Footer Placeholder 4">
            <a:extLst>
              <a:ext uri="{FF2B5EF4-FFF2-40B4-BE49-F238E27FC236}">
                <a16:creationId xmlns:a16="http://schemas.microsoft.com/office/drawing/2014/main" id="{A5C9B31B-5C30-FDE9-5D52-F651B58652A3}"/>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2727892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1548-E9E8-452B-9124-3E82E646D930}"/>
              </a:ext>
            </a:extLst>
          </p:cNvPr>
          <p:cNvSpPr>
            <a:spLocks noGrp="1"/>
          </p:cNvSpPr>
          <p:nvPr>
            <p:ph type="title"/>
          </p:nvPr>
        </p:nvSpPr>
        <p:spPr>
          <a:xfrm>
            <a:off x="839788" y="365125"/>
            <a:ext cx="10515600" cy="1325563"/>
          </a:xfrm>
        </p:spPr>
        <p:txBody>
          <a:bodyPr/>
          <a:lstStyle>
            <a:lvl1pPr>
              <a:defRPr b="1">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DB69402C-1177-4A1B-A3A9-8A46C809C356}"/>
              </a:ext>
            </a:extLst>
          </p:cNvPr>
          <p:cNvSpPr>
            <a:spLocks noGrp="1"/>
          </p:cNvSpPr>
          <p:nvPr>
            <p:ph type="body" idx="1"/>
          </p:nvPr>
        </p:nvSpPr>
        <p:spPr>
          <a:xfrm>
            <a:off x="839788" y="1681163"/>
            <a:ext cx="5157787" cy="823912"/>
          </a:xfrm>
        </p:spPr>
        <p:txBody>
          <a:bodyPr anchor="b"/>
          <a:lstStyle>
            <a:lvl1pPr marL="0" indent="0">
              <a:buNone/>
              <a:defRPr sz="2400" b="1">
                <a:solidFill>
                  <a:schemeClr val="bg2">
                    <a:lumMod val="50000"/>
                  </a:schemeClr>
                </a:solidFill>
                <a:latin typeface="+mn-lt"/>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6A54F-6D6C-48AE-AF3D-08E377BB0A50}"/>
              </a:ext>
            </a:extLst>
          </p:cNvPr>
          <p:cNvSpPr>
            <a:spLocks noGrp="1"/>
          </p:cNvSpPr>
          <p:nvPr>
            <p:ph sz="half" idx="2"/>
          </p:nvPr>
        </p:nvSpPr>
        <p:spPr>
          <a:xfrm>
            <a:off x="839788" y="2505075"/>
            <a:ext cx="5157787" cy="3684588"/>
          </a:xfrm>
        </p:spPr>
        <p:txBody>
          <a:bodyPr>
            <a:normAutofit/>
          </a:bodyPr>
          <a:lstStyle>
            <a:lvl1pPr>
              <a:defRPr sz="2400">
                <a:solidFill>
                  <a:schemeClr val="accent3">
                    <a:lumMod val="50000"/>
                  </a:schemeClr>
                </a:solidFill>
                <a:latin typeface="+mn-lt"/>
                <a:ea typeface="Source Sans Pro" panose="020B0503030403020204" pitchFamily="34" charset="0"/>
              </a:defRPr>
            </a:lvl1pPr>
            <a:lvl2pPr>
              <a:defRPr sz="2000">
                <a:solidFill>
                  <a:schemeClr val="accent3">
                    <a:lumMod val="50000"/>
                  </a:schemeClr>
                </a:solidFill>
                <a:latin typeface="+mn-lt"/>
                <a:ea typeface="Source Sans Pro" panose="020B0503030403020204" pitchFamily="34" charset="0"/>
              </a:defRPr>
            </a:lvl2pPr>
            <a:lvl3pPr>
              <a:defRPr sz="1800">
                <a:solidFill>
                  <a:schemeClr val="accent3">
                    <a:lumMod val="50000"/>
                  </a:schemeClr>
                </a:solidFill>
                <a:latin typeface="+mn-lt"/>
                <a:ea typeface="Source Sans Pro" panose="020B0503030403020204" pitchFamily="34" charset="0"/>
              </a:defRPr>
            </a:lvl3pPr>
            <a:lvl4pPr>
              <a:defRPr sz="1600">
                <a:solidFill>
                  <a:schemeClr val="accent3">
                    <a:lumMod val="50000"/>
                  </a:schemeClr>
                </a:solidFill>
                <a:latin typeface="+mn-lt"/>
                <a:ea typeface="Source Sans Pro" panose="020B0503030403020204" pitchFamily="34" charset="0"/>
              </a:defRPr>
            </a:lvl4pPr>
            <a:lvl5pPr>
              <a:defRPr sz="1600">
                <a:solidFill>
                  <a:schemeClr val="accent3">
                    <a:lumMod val="50000"/>
                  </a:schemeClr>
                </a:solidFill>
                <a:latin typeface="+mn-lt"/>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D4DEE-DAC6-40F6-A025-79A9AFB93DC2}"/>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2">
                    <a:lumMod val="50000"/>
                  </a:schemeClr>
                </a:solidFill>
                <a:latin typeface="+mn-lt"/>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81426-F86A-46E4-88F0-B94BBEA8B84D}"/>
              </a:ext>
            </a:extLst>
          </p:cNvPr>
          <p:cNvSpPr>
            <a:spLocks noGrp="1"/>
          </p:cNvSpPr>
          <p:nvPr>
            <p:ph sz="quarter" idx="4"/>
          </p:nvPr>
        </p:nvSpPr>
        <p:spPr>
          <a:xfrm>
            <a:off x="6172200" y="2505075"/>
            <a:ext cx="5183188" cy="3684588"/>
          </a:xfrm>
        </p:spPr>
        <p:txBody>
          <a:bodyPr>
            <a:normAutofit/>
          </a:bodyPr>
          <a:lstStyle>
            <a:lvl1pPr>
              <a:defRPr sz="2400">
                <a:solidFill>
                  <a:schemeClr val="accent3">
                    <a:lumMod val="50000"/>
                  </a:schemeClr>
                </a:solidFill>
                <a:latin typeface="+mn-lt"/>
                <a:ea typeface="Source Sans Pro" panose="020B0503030403020204" pitchFamily="34" charset="0"/>
              </a:defRPr>
            </a:lvl1pPr>
            <a:lvl2pPr>
              <a:defRPr sz="2000">
                <a:solidFill>
                  <a:schemeClr val="accent3">
                    <a:lumMod val="50000"/>
                  </a:schemeClr>
                </a:solidFill>
                <a:latin typeface="+mn-lt"/>
                <a:ea typeface="Source Sans Pro" panose="020B0503030403020204" pitchFamily="34" charset="0"/>
              </a:defRPr>
            </a:lvl2pPr>
            <a:lvl3pPr>
              <a:defRPr sz="1800">
                <a:solidFill>
                  <a:schemeClr val="accent3">
                    <a:lumMod val="50000"/>
                  </a:schemeClr>
                </a:solidFill>
                <a:latin typeface="+mn-lt"/>
                <a:ea typeface="Source Sans Pro" panose="020B0503030403020204" pitchFamily="34" charset="0"/>
              </a:defRPr>
            </a:lvl3pPr>
            <a:lvl4pPr>
              <a:defRPr sz="1600">
                <a:solidFill>
                  <a:schemeClr val="accent3">
                    <a:lumMod val="50000"/>
                  </a:schemeClr>
                </a:solidFill>
                <a:latin typeface="+mn-lt"/>
                <a:ea typeface="Source Sans Pro" panose="020B0503030403020204" pitchFamily="34" charset="0"/>
              </a:defRPr>
            </a:lvl4pPr>
            <a:lvl5pPr>
              <a:defRPr sz="1600">
                <a:solidFill>
                  <a:schemeClr val="accent3">
                    <a:lumMod val="50000"/>
                  </a:schemeClr>
                </a:solidFill>
                <a:latin typeface="+mn-lt"/>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A3CEFAC5-4897-7D9F-E768-ABD87ECE91C4}"/>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0"/>
              <a:ea typeface="Source Sans Pro" panose="020B0503030403020204" pitchFamily="34" charset="0"/>
            </a:endParaRPr>
          </a:p>
        </p:txBody>
      </p:sp>
      <p:sp>
        <p:nvSpPr>
          <p:cNvPr id="16" name="Slide Number Placeholder 5">
            <a:extLst>
              <a:ext uri="{FF2B5EF4-FFF2-40B4-BE49-F238E27FC236}">
                <a16:creationId xmlns:a16="http://schemas.microsoft.com/office/drawing/2014/main" id="{85B30807-8DB2-F4DC-39AA-0E82D62156C0}"/>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latin typeface="Source Sans Pro" panose="020B0503030403020204" pitchFamily="34" charset="0"/>
                <a:ea typeface="Source Sans Pro" panose="020B0503030403020204" pitchFamily="34" charset="0"/>
              </a:defRPr>
            </a:lvl1pPr>
          </a:lstStyle>
          <a:p>
            <a:fld id="{56457A89-7E12-42A4-9457-BFD85B9E19BE}" type="slidenum">
              <a:rPr lang="en-US" smtClean="0"/>
              <a:pPr/>
              <a:t>‹#›</a:t>
            </a:fld>
            <a:endParaRPr lang="en-US"/>
          </a:p>
        </p:txBody>
      </p:sp>
      <p:pic>
        <p:nvPicPr>
          <p:cNvPr id="17" name="Picture 16" descr="Icon&#10;&#10;Description automatically generated">
            <a:extLst>
              <a:ext uri="{FF2B5EF4-FFF2-40B4-BE49-F238E27FC236}">
                <a16:creationId xmlns:a16="http://schemas.microsoft.com/office/drawing/2014/main" id="{1E9D4EB2-99A7-F12E-C7A6-B34BE5EA39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7" name="Footer Placeholder 4">
            <a:extLst>
              <a:ext uri="{FF2B5EF4-FFF2-40B4-BE49-F238E27FC236}">
                <a16:creationId xmlns:a16="http://schemas.microsoft.com/office/drawing/2014/main" id="{B5D5B5C7-436B-5653-4A8A-109086876751}"/>
              </a:ext>
            </a:extLst>
          </p:cNvPr>
          <p:cNvSpPr>
            <a:spLocks noGrp="1"/>
          </p:cNvSpPr>
          <p:nvPr>
            <p:ph type="ftr" sz="quarter" idx="1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2006341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2B3C-0B77-46A2-A58D-813F693F6674}"/>
              </a:ext>
            </a:extLst>
          </p:cNvPr>
          <p:cNvSpPr>
            <a:spLocks noGrp="1"/>
          </p:cNvSpPr>
          <p:nvPr>
            <p:ph type="title"/>
          </p:nvPr>
        </p:nvSpPr>
        <p:spPr/>
        <p:txBody>
          <a:bodyPr/>
          <a:lstStyle>
            <a:lvl1pPr>
              <a:defRPr b="1">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422DA998-CC95-CBF7-BBFE-A3A3DB4F77E6}"/>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A62A06B6-9ACA-33F2-65A2-1E1BFFD7A4AF}"/>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defRPr>
            </a:lvl1pPr>
          </a:lstStyle>
          <a:p>
            <a:fld id="{56457A89-7E12-42A4-9457-BFD85B9E19BE}" type="slidenum">
              <a:rPr lang="en-US" smtClean="0"/>
              <a:pPr/>
              <a:t>‹#›</a:t>
            </a:fld>
            <a:endParaRPr lang="en-US"/>
          </a:p>
        </p:txBody>
      </p:sp>
      <p:pic>
        <p:nvPicPr>
          <p:cNvPr id="13" name="Picture 12" descr="Icon&#10;&#10;Description automatically generated">
            <a:extLst>
              <a:ext uri="{FF2B5EF4-FFF2-40B4-BE49-F238E27FC236}">
                <a16:creationId xmlns:a16="http://schemas.microsoft.com/office/drawing/2014/main" id="{DB85690D-F4F9-5E85-9411-1A64340295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3" name="Footer Placeholder 4">
            <a:extLst>
              <a:ext uri="{FF2B5EF4-FFF2-40B4-BE49-F238E27FC236}">
                <a16:creationId xmlns:a16="http://schemas.microsoft.com/office/drawing/2014/main" id="{E18F2796-6E0B-DA0C-3228-EAF42E7F6115}"/>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133510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66B9-468E-4DCB-B00D-59FD90313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32739-444A-4E25-AD9B-E744E04DB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6ACF6-2C99-4DC3-8A95-FC55EA64E6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BEFA30B-6AD8-4CD6-BED7-FAC417DD6FC5}"/>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ED5F0EB5-7454-4E2C-A3BB-9D74ABD8206F}"/>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1516045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246FFB-B69C-9CD7-1584-A446E13254CE}"/>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A1AEC870-D8AA-D347-2309-E71CA3834E7D}"/>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defRPr>
            </a:lvl1pPr>
          </a:lstStyle>
          <a:p>
            <a:fld id="{56457A89-7E12-42A4-9457-BFD85B9E19BE}" type="slidenum">
              <a:rPr lang="en-US" smtClean="0"/>
              <a:pPr/>
              <a:t>‹#›</a:t>
            </a:fld>
            <a:endParaRPr lang="en-US"/>
          </a:p>
        </p:txBody>
      </p:sp>
      <p:pic>
        <p:nvPicPr>
          <p:cNvPr id="12" name="Picture 11" descr="Icon&#10;&#10;Description automatically generated">
            <a:extLst>
              <a:ext uri="{FF2B5EF4-FFF2-40B4-BE49-F238E27FC236}">
                <a16:creationId xmlns:a16="http://schemas.microsoft.com/office/drawing/2014/main" id="{6B1EBA51-E489-742B-3174-5F6CB6C8DA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2" name="Footer Placeholder 4">
            <a:extLst>
              <a:ext uri="{FF2B5EF4-FFF2-40B4-BE49-F238E27FC236}">
                <a16:creationId xmlns:a16="http://schemas.microsoft.com/office/drawing/2014/main" id="{0A012710-6BD1-7FE9-A872-D3AC393298BC}"/>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2864004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86D5-45F4-43F7-8EEC-B11CDEA43E1E}"/>
              </a:ext>
            </a:extLst>
          </p:cNvPr>
          <p:cNvSpPr>
            <a:spLocks noGrp="1"/>
          </p:cNvSpPr>
          <p:nvPr>
            <p:ph type="title"/>
          </p:nvPr>
        </p:nvSpPr>
        <p:spPr>
          <a:xfrm>
            <a:off x="839788" y="457200"/>
            <a:ext cx="3932237" cy="1600200"/>
          </a:xfrm>
        </p:spPr>
        <p:txBody>
          <a:bodyPr anchor="b"/>
          <a:lstStyle>
            <a:lvl1pPr>
              <a:defRPr sz="3200" b="1">
                <a:solidFill>
                  <a:schemeClr val="bg2">
                    <a:lumMod val="50000"/>
                  </a:schemeClr>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D029B0-D89E-48FE-928B-ACF46ADBCAB5}"/>
              </a:ext>
            </a:extLst>
          </p:cNvPr>
          <p:cNvSpPr>
            <a:spLocks noGrp="1"/>
          </p:cNvSpPr>
          <p:nvPr>
            <p:ph idx="1"/>
          </p:nvPr>
        </p:nvSpPr>
        <p:spPr>
          <a:xfrm>
            <a:off x="5183188" y="987425"/>
            <a:ext cx="6172200" cy="4873625"/>
          </a:xfrm>
        </p:spPr>
        <p:txBody>
          <a:bodyPr/>
          <a:lstStyle>
            <a:lvl1pPr>
              <a:defRPr sz="3200">
                <a:solidFill>
                  <a:schemeClr val="accent3">
                    <a:lumMod val="50000"/>
                  </a:schemeClr>
                </a:solidFill>
                <a:latin typeface="+mn-lt"/>
                <a:ea typeface="Source Sans Pro" panose="020B0503030403020204" pitchFamily="34" charset="0"/>
              </a:defRPr>
            </a:lvl1pPr>
            <a:lvl2pPr>
              <a:defRPr sz="2800">
                <a:solidFill>
                  <a:schemeClr val="accent3">
                    <a:lumMod val="50000"/>
                  </a:schemeClr>
                </a:solidFill>
                <a:latin typeface="+mn-lt"/>
                <a:ea typeface="Source Sans Pro" panose="020B0503030403020204" pitchFamily="34" charset="0"/>
              </a:defRPr>
            </a:lvl2pPr>
            <a:lvl3pPr>
              <a:defRPr sz="2400">
                <a:solidFill>
                  <a:schemeClr val="accent3">
                    <a:lumMod val="50000"/>
                  </a:schemeClr>
                </a:solidFill>
                <a:latin typeface="+mn-lt"/>
                <a:ea typeface="Source Sans Pro" panose="020B0503030403020204" pitchFamily="34" charset="0"/>
              </a:defRPr>
            </a:lvl3pPr>
            <a:lvl4pPr>
              <a:defRPr sz="2000">
                <a:solidFill>
                  <a:schemeClr val="accent3">
                    <a:lumMod val="50000"/>
                  </a:schemeClr>
                </a:solidFill>
                <a:latin typeface="+mn-lt"/>
                <a:ea typeface="Source Sans Pro" panose="020B0503030403020204" pitchFamily="34" charset="0"/>
              </a:defRPr>
            </a:lvl4pPr>
            <a:lvl5pPr>
              <a:defRPr sz="2000">
                <a:solidFill>
                  <a:schemeClr val="accent3">
                    <a:lumMod val="50000"/>
                  </a:schemeClr>
                </a:solidFill>
                <a:latin typeface="+mn-lt"/>
                <a:ea typeface="Source Sans Pro" panose="020B05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17B3D-7102-460D-9305-AF307C8E70C3}"/>
              </a:ext>
            </a:extLst>
          </p:cNvPr>
          <p:cNvSpPr>
            <a:spLocks noGrp="1"/>
          </p:cNvSpPr>
          <p:nvPr>
            <p:ph type="body" sz="half" idx="2"/>
          </p:nvPr>
        </p:nvSpPr>
        <p:spPr>
          <a:xfrm>
            <a:off x="839788" y="2057400"/>
            <a:ext cx="3932237" cy="3811588"/>
          </a:xfrm>
        </p:spPr>
        <p:txBody>
          <a:bodyPr/>
          <a:lstStyle>
            <a:lvl1pPr marL="0" indent="0">
              <a:buNone/>
              <a:defRPr sz="1600">
                <a:solidFill>
                  <a:schemeClr val="accent3">
                    <a:lumMod val="50000"/>
                  </a:schemeClr>
                </a:solidFill>
                <a:latin typeface="+mn-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EEE91622-B1F2-4DAA-00BF-666A64DF1F42}"/>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6065920-35C6-76C7-B685-882B99ACD3C3}"/>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defRPr>
            </a:lvl1pPr>
          </a:lstStyle>
          <a:p>
            <a:fld id="{56457A89-7E12-42A4-9457-BFD85B9E19BE}" type="slidenum">
              <a:rPr lang="en-US" smtClean="0"/>
              <a:pPr/>
              <a:t>‹#›</a:t>
            </a:fld>
            <a:endParaRPr lang="en-US"/>
          </a:p>
        </p:txBody>
      </p:sp>
      <p:pic>
        <p:nvPicPr>
          <p:cNvPr id="15" name="Picture 14" descr="Icon&#10;&#10;Description automatically generated">
            <a:extLst>
              <a:ext uri="{FF2B5EF4-FFF2-40B4-BE49-F238E27FC236}">
                <a16:creationId xmlns:a16="http://schemas.microsoft.com/office/drawing/2014/main" id="{A0540CC8-23BF-C78A-171C-55A42D8386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5" name="Footer Placeholder 4">
            <a:extLst>
              <a:ext uri="{FF2B5EF4-FFF2-40B4-BE49-F238E27FC236}">
                <a16:creationId xmlns:a16="http://schemas.microsoft.com/office/drawing/2014/main" id="{5D08C1D5-23E3-4226-34BA-EF82F7238E86}"/>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250743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3A81-194B-401E-8D86-9ACEF67AD2CA}"/>
              </a:ext>
            </a:extLst>
          </p:cNvPr>
          <p:cNvSpPr>
            <a:spLocks noGrp="1"/>
          </p:cNvSpPr>
          <p:nvPr>
            <p:ph type="title"/>
          </p:nvPr>
        </p:nvSpPr>
        <p:spPr>
          <a:xfrm>
            <a:off x="839788" y="457200"/>
            <a:ext cx="3932237" cy="1600200"/>
          </a:xfrm>
        </p:spPr>
        <p:txBody>
          <a:bodyPr anchor="b"/>
          <a:lstStyle>
            <a:lvl1pPr>
              <a:defRPr sz="3200" b="1">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D0EF27F3-5EF2-4EFF-821C-47ACCF83497C}"/>
              </a:ext>
            </a:extLst>
          </p:cNvPr>
          <p:cNvSpPr>
            <a:spLocks noGrp="1"/>
          </p:cNvSpPr>
          <p:nvPr>
            <p:ph type="pic" idx="1"/>
          </p:nvPr>
        </p:nvSpPr>
        <p:spPr>
          <a:xfrm>
            <a:off x="5183188" y="987425"/>
            <a:ext cx="6172200" cy="4873625"/>
          </a:xfrm>
        </p:spPr>
        <p:txBody>
          <a:bodyPr/>
          <a:lstStyle>
            <a:lvl1pPr marL="0" indent="0">
              <a:buNone/>
              <a:defRPr sz="3200">
                <a:latin typeface="+mn-lt"/>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E7908F-3072-4693-A296-5C0B49416372}"/>
              </a:ext>
            </a:extLst>
          </p:cNvPr>
          <p:cNvSpPr>
            <a:spLocks noGrp="1"/>
          </p:cNvSpPr>
          <p:nvPr>
            <p:ph type="body" sz="half" idx="2"/>
          </p:nvPr>
        </p:nvSpPr>
        <p:spPr>
          <a:xfrm>
            <a:off x="839788" y="2057400"/>
            <a:ext cx="3932237" cy="3811588"/>
          </a:xfrm>
        </p:spPr>
        <p:txBody>
          <a:bodyPr/>
          <a:lstStyle>
            <a:lvl1pPr marL="0" indent="0">
              <a:buNone/>
              <a:defRPr sz="1600">
                <a:solidFill>
                  <a:schemeClr val="accent3">
                    <a:lumMod val="50000"/>
                  </a:schemeClr>
                </a:solidFill>
                <a:latin typeface="+mn-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Rectangle 11">
            <a:extLst>
              <a:ext uri="{FF2B5EF4-FFF2-40B4-BE49-F238E27FC236}">
                <a16:creationId xmlns:a16="http://schemas.microsoft.com/office/drawing/2014/main" id="{B7337E38-92FB-2F3D-F75C-ABA43B5C9F98}"/>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8E7E0B39-C391-4DAA-C72E-6850DE2A31C5}"/>
              </a:ext>
            </a:extLst>
          </p:cNvPr>
          <p:cNvSpPr>
            <a:spLocks noGrp="1"/>
          </p:cNvSpPr>
          <p:nvPr>
            <p:ph type="sldNum" sz="quarter" idx="12"/>
          </p:nvPr>
        </p:nvSpPr>
        <p:spPr>
          <a:xfrm>
            <a:off x="9304562" y="6414781"/>
            <a:ext cx="2743200" cy="365125"/>
          </a:xfrm>
          <a:prstGeom prst="rect">
            <a:avLst/>
          </a:prstGeom>
        </p:spPr>
        <p:txBody>
          <a:bodyPr/>
          <a:lstStyle>
            <a:lvl1pPr>
              <a:defRPr>
                <a:solidFill>
                  <a:schemeClr val="bg1"/>
                </a:solidFill>
              </a:defRPr>
            </a:lvl1pPr>
          </a:lstStyle>
          <a:p>
            <a:fld id="{56457A89-7E12-42A4-9457-BFD85B9E19BE}" type="slidenum">
              <a:rPr lang="en-US" smtClean="0"/>
              <a:pPr/>
              <a:t>‹#›</a:t>
            </a:fld>
            <a:endParaRPr lang="en-US"/>
          </a:p>
        </p:txBody>
      </p:sp>
      <p:pic>
        <p:nvPicPr>
          <p:cNvPr id="15" name="Picture 14" descr="Icon&#10;&#10;Description automatically generated">
            <a:extLst>
              <a:ext uri="{FF2B5EF4-FFF2-40B4-BE49-F238E27FC236}">
                <a16:creationId xmlns:a16="http://schemas.microsoft.com/office/drawing/2014/main" id="{66FEE9CA-A3FE-436E-C732-8EC7640076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
        <p:nvSpPr>
          <p:cNvPr id="5" name="Footer Placeholder 4">
            <a:extLst>
              <a:ext uri="{FF2B5EF4-FFF2-40B4-BE49-F238E27FC236}">
                <a16:creationId xmlns:a16="http://schemas.microsoft.com/office/drawing/2014/main" id="{CE8A3E9A-5122-A46F-9E86-2E601C9841A6}"/>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Tree>
    <p:extLst>
      <p:ext uri="{BB962C8B-B14F-4D97-AF65-F5344CB8AC3E}">
        <p14:creationId xmlns:p14="http://schemas.microsoft.com/office/powerpoint/2010/main" val="75249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0C84-C5DE-49AD-9011-7893BDE3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B8ADA-4E2C-44C1-A209-02FDB4C88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523E2D-FA78-4091-A383-1DFFAD04D9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E436FA-5C98-4226-97EE-F40B65781CDC}"/>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2087EC20-78CA-4212-A14C-D452CF482743}"/>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3329873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8241-E9F7-427C-A5CC-30E1B03E0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1B926-C2F8-4680-8085-030EDABE8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7F947-436D-4D0D-B7EB-5C1C97766E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3E6488-F1C0-4882-97E9-25D9575C8C34}"/>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7A611985-9CA6-45BE-9FC6-AD624592CB17}"/>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3927141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A075-9E5A-442D-AA79-EB76E48E34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C6951-E3BB-4704-9136-C5A990E21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5D4FC-9D28-4762-836A-D75BDF12BB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A30C78-06DD-4AE5-82D0-3F5D9D0D95DF}"/>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E309B324-74F6-4048-88D0-9B54EE4062FD}"/>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133642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BA88-1452-47BB-AFB4-8CE031AB9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0A89F-9D06-4C10-97D1-80943A1595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4B031-22CB-4BA0-848C-32A620949E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FC323-56C5-4BA5-A4C0-6BCA53AD9A4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EFDC6E-65AE-4346-9912-100AF3536CFB}"/>
              </a:ext>
            </a:extLst>
          </p:cNvPr>
          <p:cNvSpPr>
            <a:spLocks noGrp="1"/>
          </p:cNvSpPr>
          <p:nvPr>
            <p:ph type="ftr" sz="quarter" idx="11"/>
          </p:nvPr>
        </p:nvSpPr>
        <p:spPr/>
        <p:txBody>
          <a:bodyPr/>
          <a:lstStyle/>
          <a:p>
            <a:r>
              <a:rPr lang="en-US"/>
              <a:t>NATIONAL CORE INDICATORS®</a:t>
            </a:r>
          </a:p>
        </p:txBody>
      </p:sp>
      <p:sp>
        <p:nvSpPr>
          <p:cNvPr id="7" name="Slide Number Placeholder 6">
            <a:extLst>
              <a:ext uri="{FF2B5EF4-FFF2-40B4-BE49-F238E27FC236}">
                <a16:creationId xmlns:a16="http://schemas.microsoft.com/office/drawing/2014/main" id="{0D792253-3A19-4E04-912F-2631D0232C74}"/>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4107545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7D89-3793-459A-8EEB-F8FE55A085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4DA284-22C2-490D-8F1D-261497362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9D414F-4F6B-47B5-A91C-8711F46331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A6EC5-DADD-4E7B-8FAA-CD3D29FF4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437BA-0573-430E-A88D-0CA93D35A4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AA4F60-5FB9-45BE-9774-EE24DA20DDC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CFB2393-AC00-4644-8EBC-1DF754B51BC1}"/>
              </a:ext>
            </a:extLst>
          </p:cNvPr>
          <p:cNvSpPr>
            <a:spLocks noGrp="1"/>
          </p:cNvSpPr>
          <p:nvPr>
            <p:ph type="ftr" sz="quarter" idx="11"/>
          </p:nvPr>
        </p:nvSpPr>
        <p:spPr/>
        <p:txBody>
          <a:bodyPr/>
          <a:lstStyle/>
          <a:p>
            <a:r>
              <a:rPr lang="en-US"/>
              <a:t>NATIONAL CORE INDICATORS®</a:t>
            </a:r>
          </a:p>
        </p:txBody>
      </p:sp>
      <p:sp>
        <p:nvSpPr>
          <p:cNvPr id="9" name="Slide Number Placeholder 8">
            <a:extLst>
              <a:ext uri="{FF2B5EF4-FFF2-40B4-BE49-F238E27FC236}">
                <a16:creationId xmlns:a16="http://schemas.microsoft.com/office/drawing/2014/main" id="{144C23C2-6D66-4FF3-BDBC-92552A582FBF}"/>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221243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8183-0CDB-40A8-A0D0-255FC777D3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F2EA4D-F87E-4B9F-950C-2D4F48A8C2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7B26372-A46B-46DB-8F2B-6AF18CDB98F0}"/>
              </a:ext>
            </a:extLst>
          </p:cNvPr>
          <p:cNvSpPr>
            <a:spLocks noGrp="1"/>
          </p:cNvSpPr>
          <p:nvPr>
            <p:ph type="ftr" sz="quarter" idx="11"/>
          </p:nvPr>
        </p:nvSpPr>
        <p:spPr/>
        <p:txBody>
          <a:bodyPr/>
          <a:lstStyle/>
          <a:p>
            <a:r>
              <a:rPr lang="en-US"/>
              <a:t>NATIONAL CORE INDICATORS®</a:t>
            </a:r>
          </a:p>
        </p:txBody>
      </p:sp>
      <p:sp>
        <p:nvSpPr>
          <p:cNvPr id="5" name="Slide Number Placeholder 4">
            <a:extLst>
              <a:ext uri="{FF2B5EF4-FFF2-40B4-BE49-F238E27FC236}">
                <a16:creationId xmlns:a16="http://schemas.microsoft.com/office/drawing/2014/main" id="{B05A4199-72D0-4A0C-99F2-1F2D7B94ED65}"/>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1085326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AD9C38-CBB5-484B-B409-D490691231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8D086EF-211D-4FDB-99AB-9F364F816740}"/>
              </a:ext>
            </a:extLst>
          </p:cNvPr>
          <p:cNvSpPr>
            <a:spLocks noGrp="1"/>
          </p:cNvSpPr>
          <p:nvPr>
            <p:ph type="ftr" sz="quarter" idx="11"/>
          </p:nvPr>
        </p:nvSpPr>
        <p:spPr/>
        <p:txBody>
          <a:bodyPr/>
          <a:lstStyle/>
          <a:p>
            <a:r>
              <a:rPr lang="en-US"/>
              <a:t>NATIONAL CORE INDICATORS®</a:t>
            </a:r>
          </a:p>
        </p:txBody>
      </p:sp>
      <p:sp>
        <p:nvSpPr>
          <p:cNvPr id="4" name="Slide Number Placeholder 3">
            <a:extLst>
              <a:ext uri="{FF2B5EF4-FFF2-40B4-BE49-F238E27FC236}">
                <a16:creationId xmlns:a16="http://schemas.microsoft.com/office/drawing/2014/main" id="{152C5756-C282-4083-BDCD-D87F52E082FF}"/>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302841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1521-4378-440D-9EE1-8CEBA4B28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A52D95-DC06-4DFD-8D91-2769F6A17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FC339-05C5-4009-8509-53F195ADB6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7C8BF3-6B4B-403B-8DB0-0D04B26B46B7}"/>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7A88BF49-4528-4F65-A29E-8069C20E5F93}"/>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1948072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099D-C78D-4E3D-B36F-528B9BCA4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33C11D-42AC-44DD-A2B7-1165E1E03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5012F7-07FE-4FC4-AD78-27B5BA09F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49610-3C92-4416-860A-F2A0C7983F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1B23E4D-F741-41AE-9E38-C5453D692F48}"/>
              </a:ext>
            </a:extLst>
          </p:cNvPr>
          <p:cNvSpPr>
            <a:spLocks noGrp="1"/>
          </p:cNvSpPr>
          <p:nvPr>
            <p:ph type="ftr" sz="quarter" idx="11"/>
          </p:nvPr>
        </p:nvSpPr>
        <p:spPr/>
        <p:txBody>
          <a:bodyPr/>
          <a:lstStyle/>
          <a:p>
            <a:r>
              <a:rPr lang="en-US"/>
              <a:t>NATIONAL CORE INDICATORS®</a:t>
            </a:r>
          </a:p>
        </p:txBody>
      </p:sp>
      <p:sp>
        <p:nvSpPr>
          <p:cNvPr id="7" name="Slide Number Placeholder 6">
            <a:extLst>
              <a:ext uri="{FF2B5EF4-FFF2-40B4-BE49-F238E27FC236}">
                <a16:creationId xmlns:a16="http://schemas.microsoft.com/office/drawing/2014/main" id="{15E7273F-8703-41DB-82C3-DD4375B5E072}"/>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3512400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6149-1989-4F04-A154-DE374404A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481F5D-F420-4667-B967-B8A07496B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0345A3-9E8F-487D-8599-4EAF19A85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84209-8325-4769-B4B9-9B9C19FC353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308BE2-62CF-43A3-AD6C-8C904FDF6E94}"/>
              </a:ext>
            </a:extLst>
          </p:cNvPr>
          <p:cNvSpPr>
            <a:spLocks noGrp="1"/>
          </p:cNvSpPr>
          <p:nvPr>
            <p:ph type="ftr" sz="quarter" idx="11"/>
          </p:nvPr>
        </p:nvSpPr>
        <p:spPr/>
        <p:txBody>
          <a:bodyPr/>
          <a:lstStyle/>
          <a:p>
            <a:r>
              <a:rPr lang="en-US"/>
              <a:t>NATIONAL CORE INDICATORS®</a:t>
            </a:r>
          </a:p>
        </p:txBody>
      </p:sp>
      <p:sp>
        <p:nvSpPr>
          <p:cNvPr id="7" name="Slide Number Placeholder 6">
            <a:extLst>
              <a:ext uri="{FF2B5EF4-FFF2-40B4-BE49-F238E27FC236}">
                <a16:creationId xmlns:a16="http://schemas.microsoft.com/office/drawing/2014/main" id="{222EDBE0-B784-478E-8DC8-821415CA6419}"/>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2623257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43F3-3CA8-4372-9151-08E3F15E1C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6720DC-28DC-4FC7-A2D0-6A1A43ABA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2FE5D-11AC-43E0-B86A-BB848CF53CF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9E84F2-3643-4EFD-BBDE-026EC1BEF8CD}"/>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2436DFA4-2D3C-42A6-813C-983DB424AD50}"/>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99464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8E095-D1C8-46FA-AB59-1A7ACAC365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E41CD7-91B6-40DE-9BE7-2AAD169BA9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3CA58-AEF6-4B88-8DCB-A222D89365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1959FE-D398-4269-9195-DAD98F463B1B}"/>
              </a:ext>
            </a:extLst>
          </p:cNvPr>
          <p:cNvSpPr>
            <a:spLocks noGrp="1"/>
          </p:cNvSpPr>
          <p:nvPr>
            <p:ph type="ftr" sz="quarter" idx="11"/>
          </p:nvPr>
        </p:nvSpPr>
        <p:spPr/>
        <p:txBody>
          <a:bodyPr/>
          <a:lstStyle/>
          <a:p>
            <a:r>
              <a:rPr lang="en-US"/>
              <a:t>NATIONAL CORE INDICATORS®</a:t>
            </a:r>
          </a:p>
        </p:txBody>
      </p:sp>
      <p:sp>
        <p:nvSpPr>
          <p:cNvPr id="6" name="Slide Number Placeholder 5">
            <a:extLst>
              <a:ext uri="{FF2B5EF4-FFF2-40B4-BE49-F238E27FC236}">
                <a16:creationId xmlns:a16="http://schemas.microsoft.com/office/drawing/2014/main" id="{662B6212-724E-4563-89CA-F843855D2972}"/>
              </a:ext>
            </a:extLst>
          </p:cNvPr>
          <p:cNvSpPr>
            <a:spLocks noGrp="1"/>
          </p:cNvSpPr>
          <p:nvPr>
            <p:ph type="sldNum" sz="quarter" idx="12"/>
          </p:nvPr>
        </p:nvSpPr>
        <p:spPr/>
        <p:txBody>
          <a:bodyPr/>
          <a:lstStyle/>
          <a:p>
            <a:fld id="{64CE5AA8-4965-43F6-BC80-9AEDF8E085BA}" type="slidenum">
              <a:rPr lang="en-US" smtClean="0"/>
              <a:t>‹#›</a:t>
            </a:fld>
            <a:endParaRPr lang="en-US"/>
          </a:p>
        </p:txBody>
      </p:sp>
    </p:spTree>
    <p:extLst>
      <p:ext uri="{BB962C8B-B14F-4D97-AF65-F5344CB8AC3E}">
        <p14:creationId xmlns:p14="http://schemas.microsoft.com/office/powerpoint/2010/main" val="2280557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 Column Text + Blank">
    <p:spTree>
      <p:nvGrpSpPr>
        <p:cNvPr id="1" name=""/>
        <p:cNvGrpSpPr/>
        <p:nvPr/>
      </p:nvGrpSpPr>
      <p:grpSpPr>
        <a:xfrm>
          <a:off x="0" y="0"/>
          <a:ext cx="0" cy="0"/>
          <a:chOff x="0" y="0"/>
          <a:chExt cx="0" cy="0"/>
        </a:xfrm>
      </p:grpSpPr>
      <p:sp>
        <p:nvSpPr>
          <p:cNvPr id="3" name="Text Placeholder ">
            <a:extLst>
              <a:ext uri="{FF2B5EF4-FFF2-40B4-BE49-F238E27FC236}">
                <a16:creationId xmlns:a16="http://schemas.microsoft.com/office/drawing/2014/main" id="{F03F2C30-D4C2-8C47-AE40-D10806BB415E}"/>
              </a:ext>
            </a:extLst>
          </p:cNvPr>
          <p:cNvSpPr>
            <a:spLocks noGrp="1"/>
          </p:cNvSpPr>
          <p:nvPr>
            <p:ph type="body" sz="quarter" idx="10"/>
          </p:nvPr>
        </p:nvSpPr>
        <p:spPr>
          <a:xfrm>
            <a:off x="640080" y="1828800"/>
            <a:ext cx="5486400" cy="36576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
        <p:nvSpPr>
          <p:cNvPr id="4" name="Title Placeholder ">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a:t>Click to edit Master title style</a:t>
            </a:r>
          </a:p>
        </p:txBody>
      </p:sp>
    </p:spTree>
    <p:extLst>
      <p:ext uri="{BB962C8B-B14F-4D97-AF65-F5344CB8AC3E}">
        <p14:creationId xmlns:p14="http://schemas.microsoft.com/office/powerpoint/2010/main" val="429072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F0DC-6668-46DD-9370-8A0528E4F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57CD1A-3DA3-4A76-9EFD-036221D260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203CB-894C-481C-8A9C-1CB23EF6E3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74225-BE29-43E1-9C47-7384C5CDD53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1F3EC70-ACDA-4BC7-9B19-554F892E23F8}"/>
              </a:ext>
            </a:extLst>
          </p:cNvPr>
          <p:cNvSpPr>
            <a:spLocks noGrp="1"/>
          </p:cNvSpPr>
          <p:nvPr>
            <p:ph type="ftr" sz="quarter" idx="11"/>
          </p:nvPr>
        </p:nvSpPr>
        <p:spPr/>
        <p:txBody>
          <a:bodyPr/>
          <a:lstStyle/>
          <a:p>
            <a:r>
              <a:rPr lang="en-US"/>
              <a:t>NATIONAL CORE INDICATORS®</a:t>
            </a:r>
          </a:p>
        </p:txBody>
      </p:sp>
      <p:sp>
        <p:nvSpPr>
          <p:cNvPr id="7" name="Slide Number Placeholder 6">
            <a:extLst>
              <a:ext uri="{FF2B5EF4-FFF2-40B4-BE49-F238E27FC236}">
                <a16:creationId xmlns:a16="http://schemas.microsoft.com/office/drawing/2014/main" id="{99705BCC-7E33-4AFD-A283-325EC2CEE298}"/>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372298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1548-E9E8-452B-9124-3E82E646D9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69402C-1177-4A1B-A3A9-8A46C809C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6A54F-6D6C-48AE-AF3D-08E377BB0A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D4DEE-DAC6-40F6-A025-79A9AFB93D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81426-F86A-46E4-88F0-B94BBEA8B8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EA30BB-071B-4746-AA10-F8283A4EB1C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A21EC6E-F669-4348-B7A3-312783A68F1B}"/>
              </a:ext>
            </a:extLst>
          </p:cNvPr>
          <p:cNvSpPr>
            <a:spLocks noGrp="1"/>
          </p:cNvSpPr>
          <p:nvPr>
            <p:ph type="ftr" sz="quarter" idx="11"/>
          </p:nvPr>
        </p:nvSpPr>
        <p:spPr/>
        <p:txBody>
          <a:bodyPr/>
          <a:lstStyle/>
          <a:p>
            <a:r>
              <a:rPr lang="en-US"/>
              <a:t>NATIONAL CORE INDICATORS®</a:t>
            </a:r>
          </a:p>
        </p:txBody>
      </p:sp>
      <p:sp>
        <p:nvSpPr>
          <p:cNvPr id="9" name="Slide Number Placeholder 8">
            <a:extLst>
              <a:ext uri="{FF2B5EF4-FFF2-40B4-BE49-F238E27FC236}">
                <a16:creationId xmlns:a16="http://schemas.microsoft.com/office/drawing/2014/main" id="{6419ACBA-EF74-41F7-A6B2-2BCE522E1787}"/>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4514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2B3C-0B77-46A2-A58D-813F693F6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5FE19-AB0A-4CAC-9B97-6030B0097F6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AF6DAD4-1AE1-49E2-AA78-1A617ACCD374}"/>
              </a:ext>
            </a:extLst>
          </p:cNvPr>
          <p:cNvSpPr>
            <a:spLocks noGrp="1"/>
          </p:cNvSpPr>
          <p:nvPr>
            <p:ph type="ftr" sz="quarter" idx="11"/>
          </p:nvPr>
        </p:nvSpPr>
        <p:spPr/>
        <p:txBody>
          <a:bodyPr/>
          <a:lstStyle/>
          <a:p>
            <a:r>
              <a:rPr lang="en-US"/>
              <a:t>NATIONAL CORE INDICATORS®</a:t>
            </a:r>
          </a:p>
        </p:txBody>
      </p:sp>
      <p:sp>
        <p:nvSpPr>
          <p:cNvPr id="5" name="Slide Number Placeholder 4">
            <a:extLst>
              <a:ext uri="{FF2B5EF4-FFF2-40B4-BE49-F238E27FC236}">
                <a16:creationId xmlns:a16="http://schemas.microsoft.com/office/drawing/2014/main" id="{8E65CBA4-5F19-4A88-BE06-A7E265E3EFD0}"/>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239615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AB2EC-9826-4737-884A-0C106610C90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C23C433-12ED-4B87-9E22-301F68892B11}"/>
              </a:ext>
            </a:extLst>
          </p:cNvPr>
          <p:cNvSpPr>
            <a:spLocks noGrp="1"/>
          </p:cNvSpPr>
          <p:nvPr>
            <p:ph type="ftr" sz="quarter" idx="11"/>
          </p:nvPr>
        </p:nvSpPr>
        <p:spPr/>
        <p:txBody>
          <a:bodyPr/>
          <a:lstStyle/>
          <a:p>
            <a:r>
              <a:rPr lang="en-US"/>
              <a:t>NATIONAL CORE INDICATORS®</a:t>
            </a:r>
          </a:p>
        </p:txBody>
      </p:sp>
      <p:sp>
        <p:nvSpPr>
          <p:cNvPr id="4" name="Slide Number Placeholder 3">
            <a:extLst>
              <a:ext uri="{FF2B5EF4-FFF2-40B4-BE49-F238E27FC236}">
                <a16:creationId xmlns:a16="http://schemas.microsoft.com/office/drawing/2014/main" id="{1A67AB64-1B0F-4B14-A5B8-6BF2236FB116}"/>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186313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86D5-45F4-43F7-8EEC-B11CDEA43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D029B0-D89E-48FE-928B-ACF46ADBC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17B3D-7102-460D-9305-AF307C8E7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C31AF-8CDC-4789-A364-2929D3B77C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8AC6F4-E20E-4013-AAC1-6DE64AEA86C2}"/>
              </a:ext>
            </a:extLst>
          </p:cNvPr>
          <p:cNvSpPr>
            <a:spLocks noGrp="1"/>
          </p:cNvSpPr>
          <p:nvPr>
            <p:ph type="ftr" sz="quarter" idx="11"/>
          </p:nvPr>
        </p:nvSpPr>
        <p:spPr/>
        <p:txBody>
          <a:bodyPr/>
          <a:lstStyle/>
          <a:p>
            <a:r>
              <a:rPr lang="en-US"/>
              <a:t>NATIONAL CORE INDICATORS®</a:t>
            </a:r>
          </a:p>
        </p:txBody>
      </p:sp>
      <p:sp>
        <p:nvSpPr>
          <p:cNvPr id="7" name="Slide Number Placeholder 6">
            <a:extLst>
              <a:ext uri="{FF2B5EF4-FFF2-40B4-BE49-F238E27FC236}">
                <a16:creationId xmlns:a16="http://schemas.microsoft.com/office/drawing/2014/main" id="{7F2F6173-3AFB-4953-A4E4-526E29A6B3D9}"/>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384667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3A81-194B-401E-8D86-9ACEF67AD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EF27F3-5EF2-4EFF-821C-47ACCF834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7908F-3072-4693-A296-5C0B4941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9CD9-B7A9-4A56-B544-85B65F8B4BE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B24A3E-162E-474D-B4E4-C6EB04079E82}"/>
              </a:ext>
            </a:extLst>
          </p:cNvPr>
          <p:cNvSpPr>
            <a:spLocks noGrp="1"/>
          </p:cNvSpPr>
          <p:nvPr>
            <p:ph type="ftr" sz="quarter" idx="11"/>
          </p:nvPr>
        </p:nvSpPr>
        <p:spPr/>
        <p:txBody>
          <a:bodyPr/>
          <a:lstStyle/>
          <a:p>
            <a:r>
              <a:rPr lang="en-US"/>
              <a:t>NATIONAL CORE INDICATORS®</a:t>
            </a:r>
          </a:p>
        </p:txBody>
      </p:sp>
      <p:sp>
        <p:nvSpPr>
          <p:cNvPr id="7" name="Slide Number Placeholder 6">
            <a:extLst>
              <a:ext uri="{FF2B5EF4-FFF2-40B4-BE49-F238E27FC236}">
                <a16:creationId xmlns:a16="http://schemas.microsoft.com/office/drawing/2014/main" id="{A07C0952-6E2E-4413-8169-285E904975BA}"/>
              </a:ext>
            </a:extLst>
          </p:cNvPr>
          <p:cNvSpPr>
            <a:spLocks noGrp="1"/>
          </p:cNvSpPr>
          <p:nvPr>
            <p:ph type="sldNum" sz="quarter" idx="12"/>
          </p:nvPr>
        </p:nvSpPr>
        <p:spPr/>
        <p:txBody>
          <a:bodyPr/>
          <a:lstStyle/>
          <a:p>
            <a:fld id="{56457A89-7E12-42A4-9457-BFD85B9E19BE}" type="slidenum">
              <a:rPr lang="en-US" smtClean="0"/>
              <a:t>‹#›</a:t>
            </a:fld>
            <a:endParaRPr lang="en-US"/>
          </a:p>
        </p:txBody>
      </p:sp>
    </p:spTree>
    <p:extLst>
      <p:ext uri="{BB962C8B-B14F-4D97-AF65-F5344CB8AC3E}">
        <p14:creationId xmlns:p14="http://schemas.microsoft.com/office/powerpoint/2010/main" val="365393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488C6-A3F2-43FF-9D88-501AA94A1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5F2A2-A7F8-4BDD-B74A-F94540163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748E1-3779-4280-82F4-5CFA9F7CA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C029299-0EE5-460B-8A50-02E3236F5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CORE INDICATORS®</a:t>
            </a:r>
          </a:p>
        </p:txBody>
      </p:sp>
      <p:sp>
        <p:nvSpPr>
          <p:cNvPr id="6" name="Slide Number Placeholder 5">
            <a:extLst>
              <a:ext uri="{FF2B5EF4-FFF2-40B4-BE49-F238E27FC236}">
                <a16:creationId xmlns:a16="http://schemas.microsoft.com/office/drawing/2014/main" id="{C7827684-A5CB-4826-9207-37D4D473A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57A89-7E12-42A4-9457-BFD85B9E19BE}" type="slidenum">
              <a:rPr lang="en-US" smtClean="0"/>
              <a:t>‹#›</a:t>
            </a:fld>
            <a:endParaRPr lang="en-US"/>
          </a:p>
        </p:txBody>
      </p:sp>
    </p:spTree>
    <p:extLst>
      <p:ext uri="{BB962C8B-B14F-4D97-AF65-F5344CB8AC3E}">
        <p14:creationId xmlns:p14="http://schemas.microsoft.com/office/powerpoint/2010/main" val="65003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488C6-A3F2-43FF-9D88-501AA94A12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5F2A2-A7F8-4BDD-B74A-F94540163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0ED2E1E-626B-5701-E2F2-7FE8EB9D1186}"/>
              </a:ext>
            </a:extLst>
          </p:cNvPr>
          <p:cNvSpPr/>
          <p:nvPr userDrawn="1"/>
        </p:nvSpPr>
        <p:spPr>
          <a:xfrm>
            <a:off x="0" y="6356350"/>
            <a:ext cx="12192000" cy="501650"/>
          </a:xfrm>
          <a:prstGeom prst="rect">
            <a:avLst/>
          </a:prstGeom>
          <a:solidFill>
            <a:srgbClr val="8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0D71EE0E-21FF-C477-0417-1C09982CFB95}"/>
              </a:ext>
            </a:extLst>
          </p:cNvPr>
          <p:cNvSpPr>
            <a:spLocks noGrp="1"/>
          </p:cNvSpPr>
          <p:nvPr>
            <p:ph type="ftr" sz="quarter" idx="3"/>
          </p:nvPr>
        </p:nvSpPr>
        <p:spPr>
          <a:xfrm>
            <a:off x="4038600" y="6495143"/>
            <a:ext cx="4114800" cy="296862"/>
          </a:xfrm>
          <a:prstGeom prst="rect">
            <a:avLst/>
          </a:prstGeom>
        </p:spPr>
        <p:txBody>
          <a:bodyPr/>
          <a:lstStyle>
            <a:lvl1pPr algn="ctr">
              <a:defRPr sz="1100" b="1">
                <a:solidFill>
                  <a:schemeClr val="bg1"/>
                </a:solidFill>
                <a:latin typeface="Source Sans Pro" panose="020B0503030403020204" pitchFamily="34" charset="0"/>
                <a:ea typeface="Source Sans Pro" panose="020B0503030403020204" pitchFamily="34" charset="0"/>
              </a:defRPr>
            </a:lvl1pPr>
          </a:lstStyle>
          <a:p>
            <a:r>
              <a:rPr lang="en-US"/>
              <a:t>NATIONAL CORE INDICATORS®</a:t>
            </a:r>
          </a:p>
        </p:txBody>
      </p:sp>
      <p:sp>
        <p:nvSpPr>
          <p:cNvPr id="9" name="Slide Number Placeholder 5">
            <a:extLst>
              <a:ext uri="{FF2B5EF4-FFF2-40B4-BE49-F238E27FC236}">
                <a16:creationId xmlns:a16="http://schemas.microsoft.com/office/drawing/2014/main" id="{4ECC5549-E841-BF70-9040-166E1F331056}"/>
              </a:ext>
            </a:extLst>
          </p:cNvPr>
          <p:cNvSpPr>
            <a:spLocks noGrp="1"/>
          </p:cNvSpPr>
          <p:nvPr>
            <p:ph type="sldNum" sz="quarter" idx="4"/>
          </p:nvPr>
        </p:nvSpPr>
        <p:spPr>
          <a:xfrm>
            <a:off x="11217728" y="6414781"/>
            <a:ext cx="830033" cy="365125"/>
          </a:xfrm>
          <a:prstGeom prst="rect">
            <a:avLst/>
          </a:prstGeom>
        </p:spPr>
        <p:txBody>
          <a:bodyPr/>
          <a:lstStyle>
            <a:lvl1pPr algn="r">
              <a:defRPr sz="1600">
                <a:solidFill>
                  <a:schemeClr val="bg1"/>
                </a:solidFill>
                <a:latin typeface="Source Sans Pro" panose="020B0503030403020204" pitchFamily="34" charset="0"/>
                <a:ea typeface="Source Sans Pro" panose="020B0503030403020204" pitchFamily="34" charset="0"/>
              </a:defRPr>
            </a:lvl1pPr>
          </a:lstStyle>
          <a:p>
            <a:fld id="{56457A89-7E12-42A4-9457-BFD85B9E19BE}" type="slidenum">
              <a:rPr lang="en-US" smtClean="0"/>
              <a:pPr/>
              <a:t>‹#›</a:t>
            </a:fld>
            <a:endParaRPr lang="en-US"/>
          </a:p>
        </p:txBody>
      </p:sp>
      <p:pic>
        <p:nvPicPr>
          <p:cNvPr id="10" name="Picture 9" descr="Icon&#10;&#10;Description automatically generated">
            <a:extLst>
              <a:ext uri="{FF2B5EF4-FFF2-40B4-BE49-F238E27FC236}">
                <a16:creationId xmlns:a16="http://schemas.microsoft.com/office/drawing/2014/main" id="{CCCA9A2F-E706-3762-2D4A-A44DBBA2BEE0}"/>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39385" y="6389134"/>
            <a:ext cx="473724" cy="390772"/>
          </a:xfrm>
          <a:prstGeom prst="rect">
            <a:avLst/>
          </a:prstGeom>
        </p:spPr>
      </p:pic>
    </p:spTree>
    <p:extLst>
      <p:ext uri="{BB962C8B-B14F-4D97-AF65-F5344CB8AC3E}">
        <p14:creationId xmlns:p14="http://schemas.microsoft.com/office/powerpoint/2010/main" val="2749725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dt="0"/>
  <p:txStyles>
    <p:titleStyle>
      <a:lvl1pPr algn="l" defTabSz="914400" rtl="0" eaLnBrk="1" latinLnBrk="0" hangingPunct="1">
        <a:lnSpc>
          <a:spcPct val="90000"/>
        </a:lnSpc>
        <a:spcBef>
          <a:spcPct val="0"/>
        </a:spcBef>
        <a:buNone/>
        <a:defRPr sz="4400" b="1" kern="1200">
          <a:solidFill>
            <a:schemeClr val="bg2">
              <a:lumMod val="50000"/>
            </a:schemeClr>
          </a:solidFill>
          <a:latin typeface="Source Sans Pro" panose="020B0503030403020204" pitchFamily="34" charset="0"/>
          <a:ea typeface="Source Sans Pro" panose="020B050303040302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lumMod val="50000"/>
            </a:scheme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50000"/>
            </a:schemeClr>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BA1EB1-95D8-43AA-B650-B8389C82C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9421B9-E102-4B70-8F84-8A1F9219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BB0A9-9BFC-4C4B-ABEC-E16B9EFD1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761FC0C-AFEF-4F5E-BAD9-A04308C73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NATIONAL CORE INDICATORS®</a:t>
            </a:r>
          </a:p>
        </p:txBody>
      </p:sp>
      <p:sp>
        <p:nvSpPr>
          <p:cNvPr id="6" name="Slide Number Placeholder 5">
            <a:extLst>
              <a:ext uri="{FF2B5EF4-FFF2-40B4-BE49-F238E27FC236}">
                <a16:creationId xmlns:a16="http://schemas.microsoft.com/office/drawing/2014/main" id="{0AA31BD5-938C-4E3F-9A64-33903DC9E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E5AA8-4965-43F6-BC80-9AEDF8E085BA}" type="slidenum">
              <a:rPr lang="en-US" smtClean="0"/>
              <a:t>‹#›</a:t>
            </a:fld>
            <a:endParaRPr lang="en-US"/>
          </a:p>
        </p:txBody>
      </p:sp>
      <p:sp>
        <p:nvSpPr>
          <p:cNvPr id="7" name="TextBox 6">
            <a:extLst>
              <a:ext uri="{FF2B5EF4-FFF2-40B4-BE49-F238E27FC236}">
                <a16:creationId xmlns:a16="http://schemas.microsoft.com/office/drawing/2014/main" id="{B92DDAFA-A274-456B-852F-3AD5EE5B898F}"/>
              </a:ext>
            </a:extLst>
          </p:cNvPr>
          <p:cNvSpPr txBox="1"/>
          <p:nvPr userDrawn="1"/>
        </p:nvSpPr>
        <p:spPr>
          <a:xfrm>
            <a:off x="11035975" y="6130873"/>
            <a:ext cx="512897" cy="153888"/>
          </a:xfrm>
          <a:prstGeom prst="rect">
            <a:avLst/>
          </a:prstGeom>
          <a:noFill/>
        </p:spPr>
        <p:txBody>
          <a:bodyPr wrap="square" lIns="0" tIns="0" rIns="0" bIns="0" rtlCol="0">
            <a:spAutoFit/>
          </a:bodyPr>
          <a:lstStyle/>
          <a:p>
            <a:pPr algn="r"/>
            <a:fld id="{260E2A6B-A809-4840-BF14-8648BC0BDF87}" type="slidenum">
              <a:rPr lang="id-ID" sz="1000" b="1" i="0" smtClean="0">
                <a:solidFill>
                  <a:schemeClr val="bg1">
                    <a:lumMod val="75000"/>
                  </a:schemeClr>
                </a:solidFill>
                <a:latin typeface="Arial" charset="0"/>
                <a:ea typeface="Arial" charset="0"/>
                <a:cs typeface="Arial" charset="0"/>
              </a:rPr>
              <a:pPr algn="r"/>
              <a:t>‹#›</a:t>
            </a:fld>
            <a:endParaRPr lang="id-ID" sz="1000" b="1" i="0">
              <a:solidFill>
                <a:schemeClr val="bg1">
                  <a:lumMod val="75000"/>
                </a:schemeClr>
              </a:solidFill>
              <a:latin typeface="Arial" charset="0"/>
              <a:ea typeface="Arial" charset="0"/>
              <a:cs typeface="Arial" charset="0"/>
            </a:endParaRPr>
          </a:p>
        </p:txBody>
      </p:sp>
      <p:grpSp>
        <p:nvGrpSpPr>
          <p:cNvPr id="8" name="Group 7">
            <a:extLst>
              <a:ext uri="{FF2B5EF4-FFF2-40B4-BE49-F238E27FC236}">
                <a16:creationId xmlns:a16="http://schemas.microsoft.com/office/drawing/2014/main" id="{D5A08686-4F17-46B0-8714-AC697EDC307D}"/>
              </a:ext>
            </a:extLst>
          </p:cNvPr>
          <p:cNvGrpSpPr/>
          <p:nvPr userDrawn="1"/>
        </p:nvGrpSpPr>
        <p:grpSpPr>
          <a:xfrm>
            <a:off x="551207" y="5886172"/>
            <a:ext cx="2354831" cy="571077"/>
            <a:chOff x="3480339" y="555844"/>
            <a:chExt cx="3515210" cy="852483"/>
          </a:xfrm>
        </p:grpSpPr>
        <p:cxnSp>
          <p:nvCxnSpPr>
            <p:cNvPr id="9" name="Straight Connector 8">
              <a:extLst>
                <a:ext uri="{FF2B5EF4-FFF2-40B4-BE49-F238E27FC236}">
                  <a16:creationId xmlns:a16="http://schemas.microsoft.com/office/drawing/2014/main" id="{3012524A-4CE0-4076-AD72-613AB745986E}"/>
                </a:ext>
              </a:extLst>
            </p:cNvPr>
            <p:cNvCxnSpPr/>
            <p:nvPr userDrawn="1"/>
          </p:nvCxnSpPr>
          <p:spPr>
            <a:xfrm>
              <a:off x="6095999" y="698337"/>
              <a:ext cx="0" cy="555121"/>
            </a:xfrm>
            <a:prstGeom prst="line">
              <a:avLst/>
            </a:prstGeom>
            <a:ln>
              <a:solidFill>
                <a:srgbClr val="33363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98F87CE-0E58-4A06-B007-8E630818BB4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480339" y="614556"/>
              <a:ext cx="2408937" cy="722681"/>
            </a:xfrm>
            <a:prstGeom prst="rect">
              <a:avLst/>
            </a:prstGeom>
          </p:spPr>
        </p:pic>
        <p:pic>
          <p:nvPicPr>
            <p:cNvPr id="11" name="Picture 10">
              <a:extLst>
                <a:ext uri="{FF2B5EF4-FFF2-40B4-BE49-F238E27FC236}">
                  <a16:creationId xmlns:a16="http://schemas.microsoft.com/office/drawing/2014/main" id="{B6E25B31-11BF-4AA3-8528-ACA32C462044}"/>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410177" y="555844"/>
              <a:ext cx="585372" cy="852483"/>
            </a:xfrm>
            <a:prstGeom prst="rect">
              <a:avLst/>
            </a:prstGeom>
          </p:spPr>
        </p:pic>
      </p:grpSp>
    </p:spTree>
    <p:extLst>
      <p:ext uri="{BB962C8B-B14F-4D97-AF65-F5344CB8AC3E}">
        <p14:creationId xmlns:p14="http://schemas.microsoft.com/office/powerpoint/2010/main" val="306043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bonardi@hsri.org" TargetMode="External"/><Relationship Id="rId2" Type="http://schemas.openxmlformats.org/officeDocument/2006/relationships/hyperlink" Target="mailto:dhiersteiner@hsri.org"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0.jpe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6.xml"/><Relationship Id="rId4" Type="http://schemas.openxmlformats.org/officeDocument/2006/relationships/image" Target="../media/image7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nci-ad.org/reports/" TargetMode="External"/><Relationship Id="rId5" Type="http://schemas.openxmlformats.org/officeDocument/2006/relationships/hyperlink" Target="https://www.nationalcoreindicators.org/survey-reports/" TargetMode="Externa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hyperlink" Target="https://nationalcoreindicators.us6.list-manage.com/subscribe?u=72a8b1a53f&amp;id=9929f66139"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DAFDBF3-01B5-48FA-8C94-B3C95714097F}"/>
              </a:ext>
              <a:ext uri="{C183D7F6-B498-43B3-948B-1728B52AA6E4}">
                <adec:decorative xmlns:adec="http://schemas.microsoft.com/office/drawing/2017/decorative" val="1"/>
              </a:ext>
            </a:extLst>
          </p:cNvPr>
          <p:cNvSpPr/>
          <p:nvPr/>
        </p:nvSpPr>
        <p:spPr>
          <a:xfrm>
            <a:off x="6202380" y="0"/>
            <a:ext cx="5989620" cy="6858000"/>
          </a:xfrm>
          <a:prstGeom prst="rect">
            <a:avLst/>
          </a:prstGeom>
          <a:solidFill>
            <a:srgbClr val="316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8E9C857-AC28-420D-C09B-369E760D5D4B}"/>
              </a:ext>
            </a:extLst>
          </p:cNvPr>
          <p:cNvSpPr txBox="1"/>
          <p:nvPr/>
        </p:nvSpPr>
        <p:spPr>
          <a:xfrm>
            <a:off x="652145" y="617935"/>
            <a:ext cx="4685666" cy="1200329"/>
          </a:xfrm>
          <a:prstGeom prst="rect">
            <a:avLst/>
          </a:prstGeom>
          <a:solidFill>
            <a:srgbClr val="8EBEBE"/>
          </a:solidFill>
        </p:spPr>
        <p:txBody>
          <a:bodyPr wrap="square">
            <a:spAutoFit/>
          </a:bodyPr>
          <a:lstStyle/>
          <a:p>
            <a:pPr algn="ctr"/>
            <a:r>
              <a:rPr lang="en-US" sz="3600" b="0"/>
              <a:t>Sarah Taub</a:t>
            </a:r>
          </a:p>
          <a:p>
            <a:pPr algn="ctr"/>
            <a:r>
              <a:rPr lang="en-US" sz="3600" b="0"/>
              <a:t>Memorial Webinar </a:t>
            </a:r>
            <a:endParaRPr lang="en-US" sz="3600"/>
          </a:p>
        </p:txBody>
      </p:sp>
      <p:sp>
        <p:nvSpPr>
          <p:cNvPr id="2" name="Title 1">
            <a:extLst>
              <a:ext uri="{FF2B5EF4-FFF2-40B4-BE49-F238E27FC236}">
                <a16:creationId xmlns:a16="http://schemas.microsoft.com/office/drawing/2014/main" id="{884BE590-D109-4F1F-A4BD-9523534A535E}"/>
              </a:ext>
            </a:extLst>
          </p:cNvPr>
          <p:cNvSpPr>
            <a:spLocks noGrp="1"/>
          </p:cNvSpPr>
          <p:nvPr>
            <p:ph type="ctrTitle"/>
          </p:nvPr>
        </p:nvSpPr>
        <p:spPr>
          <a:xfrm>
            <a:off x="6476446" y="2267585"/>
            <a:ext cx="5461461" cy="1664692"/>
          </a:xfrm>
        </p:spPr>
        <p:txBody>
          <a:bodyPr>
            <a:noAutofit/>
          </a:bodyPr>
          <a:lstStyle/>
          <a:p>
            <a:pPr algn="l"/>
            <a:r>
              <a:rPr lang="en-US" sz="4400" b="0">
                <a:solidFill>
                  <a:schemeClr val="bg1"/>
                </a:solidFill>
              </a:rPr>
              <a:t>What did we learn from National Core Indicators® about the demographics and outcomes of LTSS users in 2021-22?</a:t>
            </a:r>
            <a:endParaRPr lang="en-US" sz="4400">
              <a:solidFill>
                <a:schemeClr val="bg1"/>
              </a:solidFill>
            </a:endParaRPr>
          </a:p>
        </p:txBody>
      </p:sp>
      <p:sp>
        <p:nvSpPr>
          <p:cNvPr id="3" name="Subtitle 2">
            <a:extLst>
              <a:ext uri="{FF2B5EF4-FFF2-40B4-BE49-F238E27FC236}">
                <a16:creationId xmlns:a16="http://schemas.microsoft.com/office/drawing/2014/main" id="{D91C1444-2CC2-4891-AB4C-FD65ED24A9E0}"/>
              </a:ext>
            </a:extLst>
          </p:cNvPr>
          <p:cNvSpPr>
            <a:spLocks noGrp="1"/>
          </p:cNvSpPr>
          <p:nvPr>
            <p:ph type="subTitle" idx="1"/>
          </p:nvPr>
        </p:nvSpPr>
        <p:spPr>
          <a:xfrm>
            <a:off x="6569922" y="4163148"/>
            <a:ext cx="5274511" cy="2694852"/>
          </a:xfrm>
        </p:spPr>
        <p:txBody>
          <a:bodyPr vert="horz" lIns="91440" tIns="45720" rIns="91440" bIns="45720" rtlCol="0" anchor="t">
            <a:normAutofit/>
          </a:bodyPr>
          <a:lstStyle/>
          <a:p>
            <a:pPr algn="l"/>
            <a:r>
              <a:rPr lang="en-US" sz="1600" b="1">
                <a:solidFill>
                  <a:schemeClr val="bg1"/>
                </a:solidFill>
              </a:rPr>
              <a:t>Human Services Research Institute</a:t>
            </a:r>
            <a:endParaRPr lang="en-US" sz="1600" b="1">
              <a:solidFill>
                <a:schemeClr val="bg1"/>
              </a:solidFill>
              <a:ea typeface="Calibri"/>
              <a:cs typeface="Calibri"/>
            </a:endParaRPr>
          </a:p>
          <a:p>
            <a:pPr algn="l"/>
            <a:r>
              <a:rPr lang="en-US" sz="1600">
                <a:solidFill>
                  <a:schemeClr val="bg1"/>
                </a:solidFill>
              </a:rPr>
              <a:t>Dorothy Hiersteiner (</a:t>
            </a:r>
            <a:r>
              <a:rPr lang="en-US" sz="1600">
                <a:solidFill>
                  <a:schemeClr val="bg1"/>
                </a:solidFill>
                <a:hlinkClick r:id="rId2">
                  <a:extLst>
                    <a:ext uri="{A12FA001-AC4F-418D-AE19-62706E023703}">
                      <ahyp:hlinkClr xmlns:ahyp="http://schemas.microsoft.com/office/drawing/2018/hyperlinkcolor" val="tx"/>
                    </a:ext>
                  </a:extLst>
                </a:hlinkClick>
              </a:rPr>
              <a:t>dhiersteiner@hsri.org</a:t>
            </a:r>
            <a:r>
              <a:rPr lang="en-US" sz="1600">
                <a:solidFill>
                  <a:schemeClr val="bg1"/>
                </a:solidFill>
              </a:rPr>
              <a:t>) </a:t>
            </a:r>
            <a:endParaRPr lang="en-US" sz="1600">
              <a:solidFill>
                <a:schemeClr val="bg1"/>
              </a:solidFill>
              <a:ea typeface="Calibri"/>
              <a:cs typeface="Calibri"/>
            </a:endParaRPr>
          </a:p>
          <a:p>
            <a:pPr algn="l"/>
            <a:r>
              <a:rPr lang="en-US" sz="1600">
                <a:solidFill>
                  <a:schemeClr val="bg1"/>
                </a:solidFill>
              </a:rPr>
              <a:t>Stephanie Giordano (</a:t>
            </a:r>
            <a:r>
              <a:rPr lang="en-US" sz="1600">
                <a:solidFill>
                  <a:schemeClr val="bg1"/>
                </a:solidFill>
                <a:hlinkClick r:id="rId3">
                  <a:extLst>
                    <a:ext uri="{A12FA001-AC4F-418D-AE19-62706E023703}">
                      <ahyp:hlinkClr xmlns:ahyp="http://schemas.microsoft.com/office/drawing/2018/hyperlinkcolor" val="tx"/>
                    </a:ext>
                  </a:extLst>
                </a:hlinkClick>
              </a:rPr>
              <a:t>sgiordano@hsri.org</a:t>
            </a:r>
            <a:r>
              <a:rPr lang="en-US" sz="1600">
                <a:solidFill>
                  <a:schemeClr val="bg1"/>
                </a:solidFill>
              </a:rPr>
              <a:t>) </a:t>
            </a:r>
            <a:endParaRPr lang="en-US" sz="1600">
              <a:solidFill>
                <a:schemeClr val="bg1"/>
              </a:solidFill>
              <a:ea typeface="Calibri"/>
              <a:cs typeface="Calibri"/>
            </a:endParaRPr>
          </a:p>
          <a:p>
            <a:pPr algn="l"/>
            <a:r>
              <a:rPr lang="en-US" sz="1600" b="1">
                <a:solidFill>
                  <a:schemeClr val="bg1"/>
                </a:solidFill>
                <a:ea typeface="Calibri"/>
                <a:cs typeface="Calibri"/>
              </a:rPr>
              <a:t>NASDDDS</a:t>
            </a:r>
            <a:endParaRPr lang="en-US" sz="1600">
              <a:solidFill>
                <a:schemeClr val="bg1"/>
              </a:solidFill>
              <a:ea typeface="Calibri"/>
              <a:cs typeface="Calibri"/>
            </a:endParaRPr>
          </a:p>
          <a:p>
            <a:pPr algn="l"/>
            <a:r>
              <a:rPr lang="en-US" sz="1600">
                <a:solidFill>
                  <a:schemeClr val="bg1"/>
                </a:solidFill>
                <a:ea typeface="Calibri"/>
                <a:cs typeface="Calibri"/>
              </a:rPr>
              <a:t>Laura Vegas (LVegas@nasddds.org) </a:t>
            </a:r>
          </a:p>
          <a:p>
            <a:pPr algn="l"/>
            <a:r>
              <a:rPr lang="en-US" sz="1600" b="1" err="1">
                <a:solidFill>
                  <a:schemeClr val="bg1"/>
                </a:solidFill>
                <a:ea typeface="Calibri"/>
                <a:cs typeface="Calibri"/>
              </a:rPr>
              <a:t>ADvancing</a:t>
            </a:r>
            <a:r>
              <a:rPr lang="en-US" sz="1600" b="1">
                <a:solidFill>
                  <a:schemeClr val="bg1"/>
                </a:solidFill>
                <a:ea typeface="Calibri"/>
                <a:cs typeface="Calibri"/>
              </a:rPr>
              <a:t> States</a:t>
            </a:r>
            <a:endParaRPr lang="en-US" sz="1600">
              <a:solidFill>
                <a:schemeClr val="bg1"/>
              </a:solidFill>
              <a:ea typeface="Calibri"/>
              <a:cs typeface="Calibri"/>
            </a:endParaRPr>
          </a:p>
          <a:p>
            <a:pPr algn="l"/>
            <a:r>
              <a:rPr lang="en-US" sz="1600">
                <a:solidFill>
                  <a:schemeClr val="bg1"/>
                </a:solidFill>
                <a:ea typeface="Calibri"/>
                <a:cs typeface="Calibri"/>
              </a:rPr>
              <a:t>Rosa Plasencia (rplasencia@advancingstates.org) </a:t>
            </a:r>
          </a:p>
          <a:p>
            <a:pPr algn="l"/>
            <a:endParaRPr lang="en-US">
              <a:solidFill>
                <a:schemeClr val="bg1"/>
              </a:solidFill>
              <a:ea typeface="Calibri"/>
              <a:cs typeface="Calibri"/>
            </a:endParaRPr>
          </a:p>
          <a:p>
            <a:pPr algn="l"/>
            <a:endParaRPr lang="en-US">
              <a:solidFill>
                <a:schemeClr val="bg1"/>
              </a:solidFill>
              <a:ea typeface="Calibri"/>
              <a:cs typeface="Calibri"/>
            </a:endParaRPr>
          </a:p>
        </p:txBody>
      </p:sp>
      <p:pic>
        <p:nvPicPr>
          <p:cNvPr id="35" name="Picture 34" descr="Collage of pictures of people with and without disabilities">
            <a:extLst>
              <a:ext uri="{FF2B5EF4-FFF2-40B4-BE49-F238E27FC236}">
                <a16:creationId xmlns:a16="http://schemas.microsoft.com/office/drawing/2014/main" id="{1ED8F057-5DDF-44CC-8CD9-5C139FF3E6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080" y="2353981"/>
            <a:ext cx="5642055" cy="3156593"/>
          </a:xfrm>
          <a:prstGeom prst="rect">
            <a:avLst/>
          </a:prstGeom>
        </p:spPr>
      </p:pic>
      <p:sp>
        <p:nvSpPr>
          <p:cNvPr id="38" name="Slide Number Placeholder 37">
            <a:extLst>
              <a:ext uri="{FF2B5EF4-FFF2-40B4-BE49-F238E27FC236}">
                <a16:creationId xmlns:a16="http://schemas.microsoft.com/office/drawing/2014/main" id="{B41F78CE-BF46-483F-8D50-24B14AE90F81}"/>
              </a:ext>
            </a:extLst>
          </p:cNvPr>
          <p:cNvSpPr>
            <a:spLocks noGrp="1"/>
          </p:cNvSpPr>
          <p:nvPr>
            <p:ph type="sldNum" sz="quarter" idx="12"/>
          </p:nvPr>
        </p:nvSpPr>
        <p:spPr/>
        <p:txBody>
          <a:bodyPr/>
          <a:lstStyle/>
          <a:p>
            <a:fld id="{56457A89-7E12-42A4-9457-BFD85B9E19BE}" type="slidenum">
              <a:rPr lang="en-US" smtClean="0"/>
              <a:t>1</a:t>
            </a:fld>
            <a:endParaRPr lang="en-US"/>
          </a:p>
        </p:txBody>
      </p:sp>
    </p:spTree>
    <p:extLst>
      <p:ext uri="{BB962C8B-B14F-4D97-AF65-F5344CB8AC3E}">
        <p14:creationId xmlns:p14="http://schemas.microsoft.com/office/powerpoint/2010/main" val="215769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D3BDA-1CE3-4D9A-9189-9CA9277DC809}"/>
              </a:ext>
            </a:extLst>
          </p:cNvPr>
          <p:cNvSpPr>
            <a:spLocks noGrp="1"/>
          </p:cNvSpPr>
          <p:nvPr>
            <p:ph type="title"/>
          </p:nvPr>
        </p:nvSpPr>
        <p:spPr>
          <a:xfrm>
            <a:off x="623830" y="813642"/>
            <a:ext cx="4983756" cy="1325563"/>
          </a:xfrm>
        </p:spPr>
        <p:txBody>
          <a:bodyPr anchor="ctr">
            <a:normAutofit/>
          </a:bodyPr>
          <a:lstStyle/>
          <a:p>
            <a:r>
              <a:rPr lang="en-US" b="1">
                <a:latin typeface="+mn-lt"/>
              </a:rPr>
              <a:t>NCI-IDD </a:t>
            </a:r>
            <a:r>
              <a:rPr lang="en-US">
                <a:solidFill>
                  <a:srgbClr val="3D6969"/>
                </a:solidFill>
                <a:latin typeface="+mn-lt"/>
              </a:rPr>
              <a:t>Family Surveys</a:t>
            </a:r>
            <a:endParaRPr lang="en-US" b="1">
              <a:latin typeface="+mn-lt"/>
            </a:endParaRPr>
          </a:p>
        </p:txBody>
      </p:sp>
      <p:pic>
        <p:nvPicPr>
          <p:cNvPr id="10" name="Picture 9" descr="Woman writing in journal at café">
            <a:extLst>
              <a:ext uri="{FF2B5EF4-FFF2-40B4-BE49-F238E27FC236}">
                <a16:creationId xmlns:a16="http://schemas.microsoft.com/office/drawing/2014/main" id="{85AC2E27-456A-A6E0-AFF8-ADD3D75835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30" y="2387785"/>
            <a:ext cx="4903349" cy="3272786"/>
          </a:xfrm>
          <a:prstGeom prst="rect">
            <a:avLst/>
          </a:prstGeom>
        </p:spPr>
      </p:pic>
      <p:sp>
        <p:nvSpPr>
          <p:cNvPr id="2" name="Rectangle 1">
            <a:extLst>
              <a:ext uri="{FF2B5EF4-FFF2-40B4-BE49-F238E27FC236}">
                <a16:creationId xmlns:a16="http://schemas.microsoft.com/office/drawing/2014/main" id="{F6740DAE-579B-D65A-5A3A-4F8D3530D740}"/>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08160D1-FA2A-4B63-8BC5-78D5F6911BB2}"/>
              </a:ext>
            </a:extLst>
          </p:cNvPr>
          <p:cNvSpPr>
            <a:spLocks noGrp="1"/>
          </p:cNvSpPr>
          <p:nvPr>
            <p:ph sz="half" idx="2"/>
          </p:nvPr>
        </p:nvSpPr>
        <p:spPr>
          <a:xfrm>
            <a:off x="6386570" y="508000"/>
            <a:ext cx="5546780" cy="5738563"/>
          </a:xfrm>
        </p:spPr>
        <p:txBody>
          <a:bodyPr vert="horz" lIns="91440" tIns="45720" rIns="91440" bIns="45720" rtlCol="0">
            <a:normAutofit/>
          </a:bodyPr>
          <a:lstStyle/>
          <a:p>
            <a:r>
              <a:rPr lang="en-US" sz="2400">
                <a:latin typeface="+mn-lt"/>
              </a:rPr>
              <a:t>Mail out surveys designed to understand the </a:t>
            </a:r>
            <a:r>
              <a:rPr lang="en-US" sz="2400" b="1">
                <a:latin typeface="+mn-lt"/>
              </a:rPr>
              <a:t>experience of families of people receiving DD system services</a:t>
            </a:r>
          </a:p>
          <a:p>
            <a:r>
              <a:rPr lang="en-US" sz="2400" b="0" i="0" u="none" strike="noStrike" baseline="0">
                <a:latin typeface="+mn-lt"/>
              </a:rPr>
              <a:t>Information is answered by the </a:t>
            </a:r>
            <a:r>
              <a:rPr lang="en-US" sz="2400" b="1" i="0" u="none" strike="noStrike" baseline="0">
                <a:latin typeface="+mn-lt"/>
              </a:rPr>
              <a:t>family or guardian</a:t>
            </a:r>
            <a:r>
              <a:rPr lang="en-US" sz="2400" b="0" i="0" u="none" strike="noStrike" baseline="0">
                <a:latin typeface="+mn-lt"/>
              </a:rPr>
              <a:t> of the person </a:t>
            </a:r>
            <a:r>
              <a:rPr lang="en-US" sz="2400">
                <a:latin typeface="+mn-lt"/>
              </a:rPr>
              <a:t>receiving at least one service in addition to case management</a:t>
            </a:r>
            <a:endParaRPr lang="en-US" sz="2400" b="0" i="0" u="none" strike="noStrike" baseline="0">
              <a:latin typeface="+mn-lt"/>
            </a:endParaRPr>
          </a:p>
          <a:p>
            <a:r>
              <a:rPr lang="en-US" sz="2400">
                <a:latin typeface="+mn-lt"/>
              </a:rPr>
              <a:t>Three surveys:</a:t>
            </a:r>
          </a:p>
          <a:p>
            <a:pPr lvl="1"/>
            <a:r>
              <a:rPr lang="en-US" sz="2000">
                <a:latin typeface="+mn-lt"/>
              </a:rPr>
              <a:t>Adult Family Survey (AFS) – </a:t>
            </a:r>
            <a:r>
              <a:rPr lang="en-US" sz="2000" b="0" i="0" u="none" strike="noStrike" baseline="0">
                <a:latin typeface="+mn-lt"/>
              </a:rPr>
              <a:t>sent to families who </a:t>
            </a:r>
            <a:r>
              <a:rPr lang="en-US" sz="2000" b="0" i="1" u="none" strike="noStrike" baseline="0">
                <a:latin typeface="+mn-lt"/>
              </a:rPr>
              <a:t>live with </a:t>
            </a:r>
            <a:r>
              <a:rPr lang="en-US" sz="2000" b="0" i="0" u="none" strike="noStrike" baseline="0">
                <a:latin typeface="+mn-lt"/>
              </a:rPr>
              <a:t>the person with IDD</a:t>
            </a:r>
          </a:p>
          <a:p>
            <a:pPr lvl="1"/>
            <a:r>
              <a:rPr lang="en-US" sz="2000">
                <a:latin typeface="+mn-lt"/>
              </a:rPr>
              <a:t>Family Guardian Survey (FGS) – </a:t>
            </a:r>
            <a:r>
              <a:rPr lang="en-US" sz="2000" b="0" i="0" u="none" strike="noStrike" baseline="0">
                <a:latin typeface="+mn-lt"/>
              </a:rPr>
              <a:t>sent to families who </a:t>
            </a:r>
            <a:r>
              <a:rPr lang="en-US" sz="2000" b="0" i="1" u="none" strike="noStrike" baseline="0">
                <a:latin typeface="+mn-lt"/>
              </a:rPr>
              <a:t>do not live with </a:t>
            </a:r>
            <a:r>
              <a:rPr lang="en-US" sz="2000" b="0" i="0" u="none" strike="noStrike" baseline="0">
                <a:latin typeface="+mn-lt"/>
              </a:rPr>
              <a:t>the person with IDD </a:t>
            </a:r>
          </a:p>
          <a:p>
            <a:pPr lvl="1"/>
            <a:r>
              <a:rPr lang="en-US" sz="2000">
                <a:latin typeface="+mn-lt"/>
              </a:rPr>
              <a:t>Child Family Survey (CFS) – sent to families </a:t>
            </a:r>
            <a:r>
              <a:rPr lang="en-US" sz="2000" b="0" i="0" u="none" strike="noStrike" baseline="0">
                <a:latin typeface="+mn-lt"/>
              </a:rPr>
              <a:t>who </a:t>
            </a:r>
            <a:r>
              <a:rPr lang="en-US" sz="2000" b="0" i="1" u="none" strike="noStrike" baseline="0">
                <a:latin typeface="+mn-lt"/>
              </a:rPr>
              <a:t>live with</a:t>
            </a:r>
            <a:r>
              <a:rPr lang="en-US" sz="2000">
                <a:latin typeface="+mn-lt"/>
              </a:rPr>
              <a:t> a child wit IDD </a:t>
            </a:r>
          </a:p>
        </p:txBody>
      </p:sp>
      <p:sp>
        <p:nvSpPr>
          <p:cNvPr id="7" name="Slide Number Placeholder 6">
            <a:extLst>
              <a:ext uri="{FF2B5EF4-FFF2-40B4-BE49-F238E27FC236}">
                <a16:creationId xmlns:a16="http://schemas.microsoft.com/office/drawing/2014/main" id="{1F2BFF86-727D-4425-9705-D1B5D9F565E3}"/>
              </a:ext>
            </a:extLst>
          </p:cNvPr>
          <p:cNvSpPr>
            <a:spLocks noGrp="1"/>
          </p:cNvSpPr>
          <p:nvPr>
            <p:ph type="sldNum" sz="quarter" idx="12"/>
          </p:nvPr>
        </p:nvSpPr>
        <p:spPr>
          <a:xfrm>
            <a:off x="9304562" y="6414781"/>
            <a:ext cx="2743200" cy="365125"/>
          </a:xfrm>
        </p:spPr>
        <p:txBody>
          <a:bodyPr>
            <a:normAutofit/>
          </a:bodyPr>
          <a:lstStyle/>
          <a:p>
            <a:pPr>
              <a:spcAft>
                <a:spcPts val="600"/>
              </a:spcAft>
            </a:pPr>
            <a:fld id="{56457A89-7E12-42A4-9457-BFD85B9E19BE}" type="slidenum">
              <a:rPr lang="en-US"/>
              <a:pPr>
                <a:spcAft>
                  <a:spcPts val="600"/>
                </a:spcAft>
              </a:pPr>
              <a:t>10</a:t>
            </a:fld>
            <a:endParaRPr lang="en-US"/>
          </a:p>
        </p:txBody>
      </p:sp>
      <p:cxnSp>
        <p:nvCxnSpPr>
          <p:cNvPr id="3" name="Straight Connector 2">
            <a:extLst>
              <a:ext uri="{FF2B5EF4-FFF2-40B4-BE49-F238E27FC236}">
                <a16:creationId xmlns:a16="http://schemas.microsoft.com/office/drawing/2014/main" id="{E3550F85-A683-A191-C812-973B17449860}"/>
              </a:ext>
              <a:ext uri="{C183D7F6-B498-43B3-948B-1728B52AA6E4}">
                <adec:decorative xmlns:adec="http://schemas.microsoft.com/office/drawing/2017/decorative" val="1"/>
              </a:ext>
            </a:extLst>
          </p:cNvPr>
          <p:cNvCxnSpPr>
            <a:cxnSpLocks/>
          </p:cNvCxnSpPr>
          <p:nvPr/>
        </p:nvCxnSpPr>
        <p:spPr>
          <a:xfrm flipV="1">
            <a:off x="6106886" y="-108857"/>
            <a:ext cx="0" cy="6444343"/>
          </a:xfrm>
          <a:prstGeom prst="line">
            <a:avLst/>
          </a:prstGeom>
          <a:ln w="1270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6C117D2A-A221-EB6F-8FBB-8CE8CBE1EE5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83319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E7CA-08C7-B8DA-55D7-B2F225075BF2}"/>
              </a:ext>
            </a:extLst>
          </p:cNvPr>
          <p:cNvSpPr>
            <a:spLocks noGrp="1"/>
          </p:cNvSpPr>
          <p:nvPr>
            <p:ph type="title"/>
          </p:nvPr>
        </p:nvSpPr>
        <p:spPr>
          <a:xfrm>
            <a:off x="838200" y="365125"/>
            <a:ext cx="10515600" cy="1325563"/>
          </a:xfrm>
        </p:spPr>
        <p:txBody>
          <a:bodyPr anchor="ctr">
            <a:normAutofit/>
          </a:bodyPr>
          <a:lstStyle/>
          <a:p>
            <a:r>
              <a:rPr lang="en-US">
                <a:latin typeface="+mn-lt"/>
              </a:rPr>
              <a:t>NCI Reporting</a:t>
            </a:r>
          </a:p>
        </p:txBody>
      </p:sp>
      <p:pic>
        <p:nvPicPr>
          <p:cNvPr id="8" name="Graphic 7" descr="Business Growth with solid fill">
            <a:extLst>
              <a:ext uri="{FF2B5EF4-FFF2-40B4-BE49-F238E27FC236}">
                <a16:creationId xmlns:a16="http://schemas.microsoft.com/office/drawing/2014/main" id="{92FB80AB-A721-81C5-245A-91C4E4EABB2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200" y="1584671"/>
            <a:ext cx="4351338" cy="4351338"/>
          </a:xfrm>
          <a:prstGeom prst="rect">
            <a:avLst/>
          </a:prstGeom>
        </p:spPr>
      </p:pic>
      <p:sp>
        <p:nvSpPr>
          <p:cNvPr id="3" name="Content Placeholder 2">
            <a:extLst>
              <a:ext uri="{FF2B5EF4-FFF2-40B4-BE49-F238E27FC236}">
                <a16:creationId xmlns:a16="http://schemas.microsoft.com/office/drawing/2014/main" id="{A1CAD7A4-C3C5-13F5-635D-BF21521DE69D}"/>
              </a:ext>
            </a:extLst>
          </p:cNvPr>
          <p:cNvSpPr>
            <a:spLocks noGrp="1"/>
          </p:cNvSpPr>
          <p:nvPr>
            <p:ph sz="half" idx="2"/>
          </p:nvPr>
        </p:nvSpPr>
        <p:spPr>
          <a:xfrm>
            <a:off x="5804452" y="821635"/>
            <a:ext cx="5549348" cy="5355328"/>
          </a:xfrm>
        </p:spPr>
        <p:txBody>
          <a:bodyPr>
            <a:normAutofit/>
          </a:bodyPr>
          <a:lstStyle/>
          <a:p>
            <a:r>
              <a:rPr lang="en-US" sz="2400">
                <a:latin typeface="+mn-lt"/>
              </a:rPr>
              <a:t>Data collected through NCI are reported annually through national and state reports</a:t>
            </a:r>
          </a:p>
          <a:p>
            <a:r>
              <a:rPr lang="en-US" sz="2400">
                <a:latin typeface="+mn-lt"/>
              </a:rPr>
              <a:t>National reports show state outcomes compared to national norms</a:t>
            </a:r>
          </a:p>
          <a:p>
            <a:pPr marL="457200" indent="-457200">
              <a:buFont typeface="Arial" panose="020B0604020202020204" pitchFamily="34" charset="0"/>
              <a:buChar char="•"/>
            </a:pPr>
            <a:r>
              <a:rPr lang="en-US" sz="2400">
                <a:latin typeface="+mn-lt"/>
              </a:rPr>
              <a:t>IPS report also breaks out data by residence setting</a:t>
            </a:r>
          </a:p>
          <a:p>
            <a:pPr marL="457200" indent="-457200">
              <a:buFont typeface="Arial" panose="020B0604020202020204" pitchFamily="34" charset="0"/>
              <a:buChar char="•"/>
            </a:pPr>
            <a:r>
              <a:rPr lang="en-US" sz="2400">
                <a:latin typeface="+mn-lt"/>
              </a:rPr>
              <a:t>ACS report also breaks out data by program</a:t>
            </a:r>
          </a:p>
          <a:p>
            <a:r>
              <a:rPr lang="en-US" sz="2400">
                <a:latin typeface="+mn-lt"/>
              </a:rPr>
              <a:t>NCI also produces supplemental reports to dig deeper into specific topic areas</a:t>
            </a:r>
          </a:p>
        </p:txBody>
      </p:sp>
      <p:sp>
        <p:nvSpPr>
          <p:cNvPr id="5" name="Slide Number Placeholder 4">
            <a:extLst>
              <a:ext uri="{FF2B5EF4-FFF2-40B4-BE49-F238E27FC236}">
                <a16:creationId xmlns:a16="http://schemas.microsoft.com/office/drawing/2014/main" id="{819B29BE-C852-233A-9AE4-492E4130158A}"/>
              </a:ext>
            </a:extLst>
          </p:cNvPr>
          <p:cNvSpPr>
            <a:spLocks noGrp="1"/>
          </p:cNvSpPr>
          <p:nvPr>
            <p:ph type="sldNum" sz="quarter" idx="12"/>
          </p:nvPr>
        </p:nvSpPr>
        <p:spPr>
          <a:xfrm>
            <a:off x="9304562" y="6414781"/>
            <a:ext cx="2743200" cy="365125"/>
          </a:xfrm>
        </p:spPr>
        <p:txBody>
          <a:bodyPr>
            <a:normAutofit/>
          </a:bodyPr>
          <a:lstStyle/>
          <a:p>
            <a:pPr>
              <a:spcAft>
                <a:spcPts val="600"/>
              </a:spcAft>
            </a:pPr>
            <a:fld id="{56457A89-7E12-42A4-9457-BFD85B9E19BE}" type="slidenum">
              <a:rPr lang="en-US" smtClean="0"/>
              <a:pPr>
                <a:spcAft>
                  <a:spcPts val="600"/>
                </a:spcAft>
              </a:pPr>
              <a:t>11</a:t>
            </a:fld>
            <a:endParaRPr lang="en-US"/>
          </a:p>
        </p:txBody>
      </p:sp>
      <p:sp>
        <p:nvSpPr>
          <p:cNvPr id="6" name="Footer Placeholder 5">
            <a:extLst>
              <a:ext uri="{FF2B5EF4-FFF2-40B4-BE49-F238E27FC236}">
                <a16:creationId xmlns:a16="http://schemas.microsoft.com/office/drawing/2014/main" id="{BD42CC57-2F56-1630-F601-168CC2EEE6E9}"/>
              </a:ext>
            </a:extLst>
          </p:cNvPr>
          <p:cNvSpPr>
            <a:spLocks noGrp="1"/>
          </p:cNvSpPr>
          <p:nvPr>
            <p:ph type="ftr" sz="quarter" idx="3"/>
          </p:nvPr>
        </p:nvSpPr>
        <p:spPr>
          <a:xfrm>
            <a:off x="4038600" y="6495143"/>
            <a:ext cx="4114800" cy="296862"/>
          </a:xfrm>
        </p:spPr>
        <p:txBody>
          <a:bodyPr>
            <a:normAutofit/>
          </a:bodyPr>
          <a:lstStyle/>
          <a:p>
            <a:pPr>
              <a:spcAft>
                <a:spcPts val="600"/>
              </a:spcAft>
            </a:pPr>
            <a:r>
              <a:rPr lang="en-US"/>
              <a:t>NATIONAL CORE INDICATORS®</a:t>
            </a:r>
          </a:p>
        </p:txBody>
      </p:sp>
    </p:spTree>
    <p:extLst>
      <p:ext uri="{BB962C8B-B14F-4D97-AF65-F5344CB8AC3E}">
        <p14:creationId xmlns:p14="http://schemas.microsoft.com/office/powerpoint/2010/main" val="68574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55628D-FF15-2FBD-D2B6-82D105285E2E}"/>
              </a:ext>
            </a:extLst>
          </p:cNvPr>
          <p:cNvSpPr>
            <a:spLocks noGrp="1"/>
          </p:cNvSpPr>
          <p:nvPr>
            <p:ph type="title"/>
          </p:nvPr>
        </p:nvSpPr>
        <p:spPr>
          <a:xfrm>
            <a:off x="839788" y="457200"/>
            <a:ext cx="3932237" cy="1600200"/>
          </a:xfrm>
        </p:spPr>
        <p:txBody>
          <a:bodyPr anchor="b">
            <a:normAutofit/>
          </a:bodyPr>
          <a:lstStyle/>
          <a:p>
            <a:r>
              <a:rPr lang="en-US">
                <a:latin typeface="+mn-lt"/>
              </a:rPr>
              <a:t>NCI-IDD IPS Sample</a:t>
            </a:r>
          </a:p>
        </p:txBody>
      </p:sp>
      <p:pic>
        <p:nvPicPr>
          <p:cNvPr id="8" name="Picture 7" descr="Map of NCI IDD states showing the following states participated:&#10;Oregon&#10;Nevada&#10;Utah&#10;Arizona&#10;Colorado&#10;Kansas&#10;Oklahoma&#10;Minnesota&#10;Missouri&#10;Wisconsin&#10;Illinois&#10;Indiana&#10;Michigan&#10;Ohio&#10;Kentucky&#10;Pennsylvania&#10;New York&#10;New Jersey&#10;Delaware&#10;Rhode Island&#10;Connecticut&#10;New Hampshire&#10;Massachusetts&#10;Virginia&#10;North Carolina&#10;South Carolina&#10;Georgia&#10;Florida">
            <a:extLst>
              <a:ext uri="{FF2B5EF4-FFF2-40B4-BE49-F238E27FC236}">
                <a16:creationId xmlns:a16="http://schemas.microsoft.com/office/drawing/2014/main" id="{EAD2D088-5889-ADC4-1B7E-3A15148B9F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5657" y="1557147"/>
            <a:ext cx="6369731" cy="3853687"/>
          </a:xfrm>
          <a:prstGeom prst="rect">
            <a:avLst/>
          </a:prstGeom>
          <a:noFill/>
        </p:spPr>
      </p:pic>
      <p:sp>
        <p:nvSpPr>
          <p:cNvPr id="6" name="Content Placeholder 5">
            <a:extLst>
              <a:ext uri="{FF2B5EF4-FFF2-40B4-BE49-F238E27FC236}">
                <a16:creationId xmlns:a16="http://schemas.microsoft.com/office/drawing/2014/main" id="{95CD8364-A7EB-1CB9-EB04-549163CE3BE0}"/>
              </a:ext>
            </a:extLst>
          </p:cNvPr>
          <p:cNvSpPr>
            <a:spLocks noGrp="1"/>
          </p:cNvSpPr>
          <p:nvPr>
            <p:ph type="body" sz="half" idx="2"/>
          </p:nvPr>
        </p:nvSpPr>
        <p:spPr>
          <a:xfrm>
            <a:off x="839788" y="2057400"/>
            <a:ext cx="3932237" cy="3811588"/>
          </a:xfrm>
        </p:spPr>
        <p:txBody>
          <a:bodyPr>
            <a:normAutofit/>
          </a:bodyPr>
          <a:lstStyle/>
          <a:p>
            <a:r>
              <a:rPr lang="en-US" sz="3200" b="1">
                <a:latin typeface="+mn-lt"/>
              </a:rPr>
              <a:t>25</a:t>
            </a:r>
            <a:r>
              <a:rPr lang="en-US" sz="2400">
                <a:latin typeface="+mn-lt"/>
              </a:rPr>
              <a:t> states represented</a:t>
            </a:r>
          </a:p>
          <a:p>
            <a:r>
              <a:rPr lang="en-US" sz="3200" b="1">
                <a:latin typeface="+mn-lt"/>
              </a:rPr>
              <a:t>13,559</a:t>
            </a:r>
            <a:r>
              <a:rPr lang="en-US" sz="2400">
                <a:latin typeface="+mn-lt"/>
              </a:rPr>
              <a:t> total respondents</a:t>
            </a:r>
          </a:p>
          <a:p>
            <a:r>
              <a:rPr lang="en-US" sz="3200" b="1">
                <a:latin typeface="+mn-lt"/>
              </a:rPr>
              <a:t>42</a:t>
            </a:r>
            <a:r>
              <a:rPr lang="en-US" sz="2400">
                <a:latin typeface="+mn-lt"/>
              </a:rPr>
              <a:t> Average Age</a:t>
            </a:r>
          </a:p>
          <a:p>
            <a:r>
              <a:rPr lang="en-US" sz="3200" b="1">
                <a:latin typeface="+mn-lt"/>
              </a:rPr>
              <a:t>60% </a:t>
            </a:r>
            <a:r>
              <a:rPr lang="en-US" sz="2400">
                <a:latin typeface="+mn-lt"/>
              </a:rPr>
              <a:t>Male</a:t>
            </a:r>
          </a:p>
          <a:p>
            <a:r>
              <a:rPr lang="en-US" sz="3200" b="1">
                <a:latin typeface="+mn-lt"/>
              </a:rPr>
              <a:t>87% </a:t>
            </a:r>
            <a:r>
              <a:rPr lang="en-US" sz="2400">
                <a:latin typeface="+mn-lt"/>
              </a:rPr>
              <a:t>Have IDD Diagnosis</a:t>
            </a:r>
          </a:p>
        </p:txBody>
      </p:sp>
      <p:sp>
        <p:nvSpPr>
          <p:cNvPr id="4" name="Slide Number Placeholder 3">
            <a:extLst>
              <a:ext uri="{FF2B5EF4-FFF2-40B4-BE49-F238E27FC236}">
                <a16:creationId xmlns:a16="http://schemas.microsoft.com/office/drawing/2014/main" id="{C8D040A2-0DAD-C164-D6EB-E7B7CAC3BE64}"/>
              </a:ext>
            </a:extLst>
          </p:cNvPr>
          <p:cNvSpPr>
            <a:spLocks noGrp="1"/>
          </p:cNvSpPr>
          <p:nvPr>
            <p:ph type="sldNum" sz="quarter" idx="12"/>
          </p:nvPr>
        </p:nvSpPr>
        <p:spPr>
          <a:xfrm>
            <a:off x="9304562" y="6414781"/>
            <a:ext cx="2743200" cy="365125"/>
          </a:xfrm>
        </p:spPr>
        <p:txBody>
          <a:bodyPr>
            <a:normAutofit/>
          </a:bodyPr>
          <a:lstStyle/>
          <a:p>
            <a:pPr>
              <a:spcAft>
                <a:spcPts val="600"/>
              </a:spcAft>
            </a:pPr>
            <a:fld id="{56457A89-7E12-42A4-9457-BFD85B9E19BE}" type="slidenum">
              <a:rPr lang="en-US" smtClean="0"/>
              <a:pPr>
                <a:spcAft>
                  <a:spcPts val="600"/>
                </a:spcAft>
              </a:pPr>
              <a:t>12</a:t>
            </a:fld>
            <a:endParaRPr lang="en-US"/>
          </a:p>
        </p:txBody>
      </p:sp>
      <p:sp>
        <p:nvSpPr>
          <p:cNvPr id="2" name="Footer Placeholder 1">
            <a:extLst>
              <a:ext uri="{FF2B5EF4-FFF2-40B4-BE49-F238E27FC236}">
                <a16:creationId xmlns:a16="http://schemas.microsoft.com/office/drawing/2014/main" id="{0A277429-F842-B29B-057F-29BF9EC88A4A}"/>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71454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C69500-F2F9-CF70-9775-D972417AA761}"/>
              </a:ext>
            </a:extLst>
          </p:cNvPr>
          <p:cNvSpPr>
            <a:spLocks noGrp="1"/>
          </p:cNvSpPr>
          <p:nvPr>
            <p:ph type="title"/>
          </p:nvPr>
        </p:nvSpPr>
        <p:spPr/>
        <p:txBody>
          <a:bodyPr/>
          <a:lstStyle/>
          <a:p>
            <a:r>
              <a:rPr lang="en-US">
                <a:latin typeface="+mn-lt"/>
              </a:rPr>
              <a:t>NCI-IDD Family Survey Samples</a:t>
            </a:r>
          </a:p>
        </p:txBody>
      </p:sp>
      <p:pic>
        <p:nvPicPr>
          <p:cNvPr id="17" name="Graphic 16" descr="Users with solid fill">
            <a:extLst>
              <a:ext uri="{FF2B5EF4-FFF2-40B4-BE49-F238E27FC236}">
                <a16:creationId xmlns:a16="http://schemas.microsoft.com/office/drawing/2014/main" id="{682C5FA7-249B-A30F-5490-5313BBF743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4043" y="1208748"/>
            <a:ext cx="1746514" cy="1746514"/>
          </a:xfrm>
          <a:prstGeom prst="rect">
            <a:avLst/>
          </a:prstGeom>
        </p:spPr>
      </p:pic>
      <p:sp>
        <p:nvSpPr>
          <p:cNvPr id="11" name="Content Placeholder 10">
            <a:extLst>
              <a:ext uri="{FF2B5EF4-FFF2-40B4-BE49-F238E27FC236}">
                <a16:creationId xmlns:a16="http://schemas.microsoft.com/office/drawing/2014/main" id="{C37AC7F5-E4E5-7FE7-33E1-2BD682CA43B7}"/>
              </a:ext>
            </a:extLst>
          </p:cNvPr>
          <p:cNvSpPr>
            <a:spLocks noGrp="1"/>
          </p:cNvSpPr>
          <p:nvPr>
            <p:ph idx="1"/>
          </p:nvPr>
        </p:nvSpPr>
        <p:spPr>
          <a:xfrm>
            <a:off x="273206" y="2623457"/>
            <a:ext cx="3841592" cy="3676310"/>
          </a:xfrm>
        </p:spPr>
        <p:txBody>
          <a:bodyPr>
            <a:normAutofit/>
          </a:bodyPr>
          <a:lstStyle/>
          <a:p>
            <a:pPr lvl="0"/>
            <a:r>
              <a:rPr lang="en-US">
                <a:latin typeface="+mn-lt"/>
              </a:rPr>
              <a:t>Adult Family Survey</a:t>
            </a:r>
          </a:p>
          <a:p>
            <a:pPr marL="404813" lvl="1" indent="-231775"/>
            <a:r>
              <a:rPr lang="en-US" sz="3200" b="1">
                <a:latin typeface="+mn-lt"/>
              </a:rPr>
              <a:t>12 </a:t>
            </a:r>
            <a:r>
              <a:rPr lang="en-US">
                <a:latin typeface="+mn-lt"/>
              </a:rPr>
              <a:t>states</a:t>
            </a:r>
          </a:p>
          <a:p>
            <a:pPr marL="404813" lvl="1" indent="-231775"/>
            <a:r>
              <a:rPr lang="en-US" sz="3200" b="1">
                <a:latin typeface="+mn-lt"/>
              </a:rPr>
              <a:t>11,989</a:t>
            </a:r>
            <a:r>
              <a:rPr lang="en-US">
                <a:latin typeface="+mn-lt"/>
              </a:rPr>
              <a:t> respondents</a:t>
            </a:r>
          </a:p>
          <a:p>
            <a:pPr marL="404813" lvl="1" indent="-231775"/>
            <a:r>
              <a:rPr lang="en-US">
                <a:latin typeface="+mn-lt"/>
              </a:rPr>
              <a:t>Family member with IDD:</a:t>
            </a:r>
          </a:p>
          <a:p>
            <a:pPr lvl="1"/>
            <a:r>
              <a:rPr lang="en-US" sz="2800" b="1">
                <a:latin typeface="+mn-lt"/>
              </a:rPr>
              <a:t>35 </a:t>
            </a:r>
            <a:r>
              <a:rPr lang="en-US" sz="2800">
                <a:latin typeface="+mn-lt"/>
              </a:rPr>
              <a:t>average age</a:t>
            </a:r>
          </a:p>
          <a:p>
            <a:pPr lvl="1"/>
            <a:r>
              <a:rPr lang="en-US" sz="2800" b="1">
                <a:latin typeface="+mn-lt"/>
              </a:rPr>
              <a:t>59%</a:t>
            </a:r>
            <a:r>
              <a:rPr lang="en-US" sz="2800">
                <a:latin typeface="+mn-lt"/>
              </a:rPr>
              <a:t> male</a:t>
            </a:r>
          </a:p>
          <a:p>
            <a:pPr lvl="1"/>
            <a:r>
              <a:rPr lang="en-US" sz="2800" b="1">
                <a:latin typeface="+mn-lt"/>
              </a:rPr>
              <a:t>66%</a:t>
            </a:r>
            <a:r>
              <a:rPr lang="en-US" sz="3200" b="1">
                <a:latin typeface="+mn-lt"/>
              </a:rPr>
              <a:t> </a:t>
            </a:r>
            <a:r>
              <a:rPr lang="en-US">
                <a:latin typeface="+mn-lt"/>
              </a:rPr>
              <a:t>have ID diagnosis</a:t>
            </a:r>
            <a:endParaRPr lang="en-US" sz="2000">
              <a:latin typeface="+mn-lt"/>
            </a:endParaRPr>
          </a:p>
          <a:p>
            <a:endParaRPr lang="en-US"/>
          </a:p>
        </p:txBody>
      </p:sp>
      <p:pic>
        <p:nvPicPr>
          <p:cNvPr id="19" name="Graphic 18" descr="Male profile with solid fill">
            <a:extLst>
              <a:ext uri="{FF2B5EF4-FFF2-40B4-BE49-F238E27FC236}">
                <a16:creationId xmlns:a16="http://schemas.microsoft.com/office/drawing/2014/main" id="{3FE4CB23-BD90-9D1B-739F-392C5068A66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14800" y="1416777"/>
            <a:ext cx="1330457" cy="1330457"/>
          </a:xfrm>
          <a:prstGeom prst="rect">
            <a:avLst/>
          </a:prstGeom>
        </p:spPr>
      </p:pic>
      <p:sp>
        <p:nvSpPr>
          <p:cNvPr id="12" name="Content Placeholder 10">
            <a:extLst>
              <a:ext uri="{FF2B5EF4-FFF2-40B4-BE49-F238E27FC236}">
                <a16:creationId xmlns:a16="http://schemas.microsoft.com/office/drawing/2014/main" id="{07CD868B-C1F3-D1BD-202F-30AF80E55121}"/>
              </a:ext>
            </a:extLst>
          </p:cNvPr>
          <p:cNvSpPr txBox="1">
            <a:spLocks/>
          </p:cNvSpPr>
          <p:nvPr/>
        </p:nvSpPr>
        <p:spPr>
          <a:xfrm>
            <a:off x="4090900" y="2623457"/>
            <a:ext cx="4067822" cy="36763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50000"/>
                  </a:schemeClr>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Family/Guardian Survey</a:t>
            </a:r>
          </a:p>
          <a:p>
            <a:pPr marL="461963" marR="0" lvl="1"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10</a:t>
            </a:r>
            <a:r>
              <a:rPr kumimoji="0" lang="en-US" sz="26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states</a:t>
            </a:r>
          </a:p>
          <a:p>
            <a:pPr marL="461963" marR="0" lvl="1"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8,050 </a:t>
            </a:r>
            <a:r>
              <a:rPr kumimoji="0" lang="en-US" sz="26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respondents</a:t>
            </a:r>
          </a:p>
          <a:p>
            <a:pPr marL="461963" marR="0" lvl="1"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Family member with IDD:</a:t>
            </a:r>
          </a:p>
          <a:p>
            <a:pPr marL="919163" marR="0" lvl="3"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45</a:t>
            </a:r>
            <a:r>
              <a:rPr kumimoji="0" lang="en-US" sz="20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average age</a:t>
            </a:r>
          </a:p>
          <a:p>
            <a:pPr marL="919163" marR="0" lvl="3"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60%</a:t>
            </a:r>
            <a:r>
              <a:rPr kumimoji="0" lang="en-US" sz="20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male</a:t>
            </a:r>
          </a:p>
          <a:p>
            <a:pPr marL="919163" marR="0" lvl="3"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b="1">
                <a:latin typeface="+mn-lt"/>
              </a:rPr>
              <a:t>74% </a:t>
            </a:r>
            <a:r>
              <a:rPr lang="en-US" sz="2000">
                <a:latin typeface="+mn-lt"/>
              </a:rPr>
              <a:t>have ID diagnosis</a:t>
            </a:r>
            <a:endParaRPr kumimoji="0" lang="en-US" sz="200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A5A5A5">
                  <a:lumMod val="50000"/>
                </a:srgbClr>
              </a:solidFill>
              <a:effectLst/>
              <a:uLnTx/>
              <a:uFillTx/>
              <a:latin typeface="Source Sans Pro" panose="020B0503030403020204" pitchFamily="34" charset="0"/>
              <a:ea typeface="Source Sans Pro" panose="020B0503030403020204" pitchFamily="34" charset="0"/>
              <a:cs typeface="+mn-cs"/>
            </a:endParaRPr>
          </a:p>
        </p:txBody>
      </p:sp>
      <p:pic>
        <p:nvPicPr>
          <p:cNvPr id="15" name="Graphic 14" descr="Man with kid with solid fill">
            <a:extLst>
              <a:ext uri="{FF2B5EF4-FFF2-40B4-BE49-F238E27FC236}">
                <a16:creationId xmlns:a16="http://schemas.microsoft.com/office/drawing/2014/main" id="{525999C4-76D3-D939-0D60-96C554E634A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01101" y="1362077"/>
            <a:ext cx="1385157" cy="1385157"/>
          </a:xfrm>
          <a:prstGeom prst="rect">
            <a:avLst/>
          </a:prstGeom>
        </p:spPr>
      </p:pic>
      <p:sp>
        <p:nvSpPr>
          <p:cNvPr id="13" name="Content Placeholder 10">
            <a:extLst>
              <a:ext uri="{FF2B5EF4-FFF2-40B4-BE49-F238E27FC236}">
                <a16:creationId xmlns:a16="http://schemas.microsoft.com/office/drawing/2014/main" id="{9BC0A935-7D44-7F39-7DD6-C1C278BAB88E}"/>
              </a:ext>
            </a:extLst>
          </p:cNvPr>
          <p:cNvSpPr txBox="1">
            <a:spLocks/>
          </p:cNvSpPr>
          <p:nvPr/>
        </p:nvSpPr>
        <p:spPr>
          <a:xfrm>
            <a:off x="8158722" y="2623457"/>
            <a:ext cx="3841594" cy="36763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50000"/>
                  </a:schemeClr>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Child Family Survey</a:t>
            </a:r>
          </a:p>
          <a:p>
            <a:pPr marL="509588" marR="0" lvl="1" indent="-2206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8</a:t>
            </a:r>
            <a:r>
              <a:rPr kumimoji="0" lang="en-US" sz="24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states represented</a:t>
            </a:r>
          </a:p>
          <a:p>
            <a:pPr marL="509588" marR="0" lvl="1" indent="-2206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7,902</a:t>
            </a: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a:t>
            </a:r>
            <a:r>
              <a:rPr kumimoji="0" lang="en-US" sz="24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respondents</a:t>
            </a:r>
          </a:p>
          <a:p>
            <a:pPr marL="509588" marR="0" lvl="1" indent="-2206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Child member with IDD:</a:t>
            </a:r>
          </a:p>
          <a:p>
            <a:pPr marL="966788" marR="0" lvl="3" indent="-2206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11</a:t>
            </a:r>
            <a:r>
              <a:rPr kumimoji="0" lang="en-US" sz="24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average age</a:t>
            </a:r>
          </a:p>
          <a:p>
            <a:pPr marL="966788" marR="0" lvl="3" indent="-2206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71%</a:t>
            </a:r>
            <a:r>
              <a:rPr kumimoji="0" lang="en-US" sz="2400" b="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rPr>
              <a:t> male</a:t>
            </a:r>
          </a:p>
          <a:p>
            <a:pPr marL="966788" marR="0" lvl="3" indent="-220663"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b="1">
                <a:latin typeface="+mn-lt"/>
              </a:rPr>
              <a:t>34% </a:t>
            </a:r>
            <a:r>
              <a:rPr lang="en-US" sz="2000">
                <a:latin typeface="+mn-lt"/>
              </a:rPr>
              <a:t>have ID diagnosis</a:t>
            </a:r>
            <a:endParaRPr kumimoji="0" lang="en-US" sz="2000" i="0" u="none" strike="noStrike" kern="1200" cap="none" spc="0" normalizeH="0" baseline="0" noProof="0">
              <a:ln>
                <a:noFill/>
              </a:ln>
              <a:solidFill>
                <a:srgbClr val="A5A5A5">
                  <a:lumMod val="50000"/>
                </a:srgbClr>
              </a:solidFill>
              <a:effectLst/>
              <a:uLnTx/>
              <a:uFillTx/>
              <a:latin typeface="Calibri" panose="020F0502020204030204"/>
              <a:ea typeface="Source Sans Pro" panose="020B050303040302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A5A5A5">
                  <a:lumMod val="50000"/>
                </a:srgbClr>
              </a:solidFill>
              <a:effectLst/>
              <a:uLnTx/>
              <a:uFillTx/>
              <a:latin typeface="Source Sans Pro" panose="020B0503030403020204" pitchFamily="34" charset="0"/>
              <a:ea typeface="Source Sans Pro" panose="020B0503030403020204" pitchFamily="34" charset="0"/>
              <a:cs typeface="+mn-cs"/>
            </a:endParaRPr>
          </a:p>
        </p:txBody>
      </p:sp>
      <p:cxnSp>
        <p:nvCxnSpPr>
          <p:cNvPr id="21" name="Straight Connector 20">
            <a:extLst>
              <a:ext uri="{FF2B5EF4-FFF2-40B4-BE49-F238E27FC236}">
                <a16:creationId xmlns:a16="http://schemas.microsoft.com/office/drawing/2014/main" id="{1FA1B1D3-BA15-C4A3-C9DF-83D9704478FB}"/>
              </a:ext>
              <a:ext uri="{C183D7F6-B498-43B3-948B-1728B52AA6E4}">
                <adec:decorative xmlns:adec="http://schemas.microsoft.com/office/drawing/2017/decorative" val="1"/>
              </a:ext>
            </a:extLst>
          </p:cNvPr>
          <p:cNvCxnSpPr/>
          <p:nvPr/>
        </p:nvCxnSpPr>
        <p:spPr>
          <a:xfrm>
            <a:off x="4038600" y="2742340"/>
            <a:ext cx="0" cy="347340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264E56-9A9E-3ADC-27C8-99C5CF379CD5}"/>
              </a:ext>
              <a:ext uri="{C183D7F6-B498-43B3-948B-1728B52AA6E4}">
                <adec:decorative xmlns:adec="http://schemas.microsoft.com/office/drawing/2017/decorative" val="1"/>
              </a:ext>
            </a:extLst>
          </p:cNvPr>
          <p:cNvCxnSpPr/>
          <p:nvPr/>
        </p:nvCxnSpPr>
        <p:spPr>
          <a:xfrm>
            <a:off x="8101101" y="2742340"/>
            <a:ext cx="0" cy="347340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E611B9B-3A4F-C94A-5622-23C5FEB872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57A89-7E12-42A4-9457-BFD85B9E19BE}" type="slidenum">
              <a:rPr kumimoji="0" lang="en-US" sz="11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2" name="Footer Placeholder 1">
            <a:extLst>
              <a:ext uri="{FF2B5EF4-FFF2-40B4-BE49-F238E27FC236}">
                <a16:creationId xmlns:a16="http://schemas.microsoft.com/office/drawing/2014/main" id="{7458365D-CFAA-009D-2713-01CFE035D2D1}"/>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0873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AAF18-965F-00FA-8DB8-E28EB9D9772D}"/>
              </a:ext>
            </a:extLst>
          </p:cNvPr>
          <p:cNvSpPr>
            <a:spLocks noGrp="1"/>
          </p:cNvSpPr>
          <p:nvPr>
            <p:ph type="title"/>
          </p:nvPr>
        </p:nvSpPr>
        <p:spPr/>
        <p:txBody>
          <a:bodyPr/>
          <a:lstStyle/>
          <a:p>
            <a:r>
              <a:rPr lang="en-US">
                <a:latin typeface="+mn-lt"/>
              </a:rPr>
              <a:t>Has ASD diagnosis by IDD Survey</a:t>
            </a:r>
          </a:p>
        </p:txBody>
      </p:sp>
      <p:graphicFrame>
        <p:nvGraphicFramePr>
          <p:cNvPr id="9" name="Content Placeholder 8" descr="Graph showing ASD diagnosis by IDD survey:&#10;IDD IPS 26%&#10;AFS 38%&#10;FGS 34%&#10;CFS 71%">
            <a:extLst>
              <a:ext uri="{FF2B5EF4-FFF2-40B4-BE49-F238E27FC236}">
                <a16:creationId xmlns:a16="http://schemas.microsoft.com/office/drawing/2014/main" id="{AAABD0B2-827E-780E-28FF-61232411D9F0}"/>
              </a:ext>
            </a:extLst>
          </p:cNvPr>
          <p:cNvGraphicFramePr>
            <a:graphicFrameLocks noGrp="1"/>
          </p:cNvGraphicFramePr>
          <p:nvPr>
            <p:ph idx="1"/>
            <p:extLst>
              <p:ext uri="{D42A27DB-BD31-4B8C-83A1-F6EECF244321}">
                <p14:modId xmlns:p14="http://schemas.microsoft.com/office/powerpoint/2010/main" val="3211951613"/>
              </p:ext>
            </p:extLst>
          </p:nvPr>
        </p:nvGraphicFramePr>
        <p:xfrm>
          <a:off x="838200" y="1520824"/>
          <a:ext cx="10515600" cy="39946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E2C05F6F-1E86-D22C-8E7C-CE35423FCDDC}"/>
              </a:ext>
            </a:extLst>
          </p:cNvPr>
          <p:cNvSpPr txBox="1"/>
          <p:nvPr/>
        </p:nvSpPr>
        <p:spPr>
          <a:xfrm>
            <a:off x="688157" y="5710019"/>
            <a:ext cx="10665643" cy="646331"/>
          </a:xfrm>
          <a:prstGeom prst="rect">
            <a:avLst/>
          </a:prstGeom>
          <a:noFill/>
        </p:spPr>
        <p:txBody>
          <a:bodyPr wrap="square" rtlCol="0">
            <a:spAutoFit/>
          </a:bodyPr>
          <a:lstStyle/>
          <a:p>
            <a:pPr algn="ctr"/>
            <a:r>
              <a:rPr lang="en-US" i="1"/>
              <a:t>*IPS data are from person’s records; AFS, FGS, and CFS are self-reported by the respondent about their family member receiving series</a:t>
            </a:r>
          </a:p>
        </p:txBody>
      </p:sp>
      <p:sp>
        <p:nvSpPr>
          <p:cNvPr id="4" name="Slide Number Placeholder 3">
            <a:extLst>
              <a:ext uri="{FF2B5EF4-FFF2-40B4-BE49-F238E27FC236}">
                <a16:creationId xmlns:a16="http://schemas.microsoft.com/office/drawing/2014/main" id="{46AFB1F4-B937-D321-EC14-83795985C131}"/>
              </a:ext>
            </a:extLst>
          </p:cNvPr>
          <p:cNvSpPr>
            <a:spLocks noGrp="1"/>
          </p:cNvSpPr>
          <p:nvPr>
            <p:ph type="sldNum" sz="quarter" idx="12"/>
          </p:nvPr>
        </p:nvSpPr>
        <p:spPr/>
        <p:txBody>
          <a:bodyPr/>
          <a:lstStyle/>
          <a:p>
            <a:fld id="{56457A89-7E12-42A4-9457-BFD85B9E19BE}" type="slidenum">
              <a:rPr lang="en-US" smtClean="0"/>
              <a:t>14</a:t>
            </a:fld>
            <a:endParaRPr lang="en-US"/>
          </a:p>
        </p:txBody>
      </p:sp>
      <p:sp>
        <p:nvSpPr>
          <p:cNvPr id="2" name="Footer Placeholder 1">
            <a:extLst>
              <a:ext uri="{FF2B5EF4-FFF2-40B4-BE49-F238E27FC236}">
                <a16:creationId xmlns:a16="http://schemas.microsoft.com/office/drawing/2014/main" id="{0BA82FFF-15D9-919B-2CE1-614FC30FD7C8}"/>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24723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55628D-FF15-2FBD-D2B6-82D105285E2E}"/>
              </a:ext>
            </a:extLst>
          </p:cNvPr>
          <p:cNvSpPr>
            <a:spLocks noGrp="1"/>
          </p:cNvSpPr>
          <p:nvPr>
            <p:ph type="title"/>
          </p:nvPr>
        </p:nvSpPr>
        <p:spPr>
          <a:xfrm>
            <a:off x="839788" y="457200"/>
            <a:ext cx="3932237" cy="1600200"/>
          </a:xfrm>
        </p:spPr>
        <p:txBody>
          <a:bodyPr anchor="b">
            <a:normAutofit/>
          </a:bodyPr>
          <a:lstStyle/>
          <a:p>
            <a:r>
              <a:rPr lang="en-US">
                <a:latin typeface="+mn-lt"/>
              </a:rPr>
              <a:t>NCI-AD ACS Sample</a:t>
            </a:r>
          </a:p>
        </p:txBody>
      </p:sp>
      <p:sp>
        <p:nvSpPr>
          <p:cNvPr id="6" name="Content Placeholder 5">
            <a:extLst>
              <a:ext uri="{FF2B5EF4-FFF2-40B4-BE49-F238E27FC236}">
                <a16:creationId xmlns:a16="http://schemas.microsoft.com/office/drawing/2014/main" id="{95CD8364-A7EB-1CB9-EB04-549163CE3BE0}"/>
              </a:ext>
            </a:extLst>
          </p:cNvPr>
          <p:cNvSpPr>
            <a:spLocks noGrp="1"/>
          </p:cNvSpPr>
          <p:nvPr>
            <p:ph type="body" sz="half" idx="2"/>
          </p:nvPr>
        </p:nvSpPr>
        <p:spPr>
          <a:xfrm>
            <a:off x="839788" y="2057400"/>
            <a:ext cx="3932237" cy="3811588"/>
          </a:xfrm>
        </p:spPr>
        <p:txBody>
          <a:bodyPr>
            <a:normAutofit/>
          </a:bodyPr>
          <a:lstStyle/>
          <a:p>
            <a:r>
              <a:rPr lang="en-US" sz="2800" b="1">
                <a:latin typeface="+mn-lt"/>
              </a:rPr>
              <a:t>15</a:t>
            </a:r>
            <a:r>
              <a:rPr lang="en-US" sz="2000">
                <a:latin typeface="+mn-lt"/>
              </a:rPr>
              <a:t> states represented</a:t>
            </a:r>
          </a:p>
          <a:p>
            <a:r>
              <a:rPr lang="en-US" sz="2800" b="1">
                <a:latin typeface="+mn-lt"/>
              </a:rPr>
              <a:t>13,663</a:t>
            </a:r>
            <a:r>
              <a:rPr lang="en-US" sz="2000">
                <a:latin typeface="+mn-lt"/>
              </a:rPr>
              <a:t> total respondents</a:t>
            </a:r>
          </a:p>
          <a:p>
            <a:r>
              <a:rPr lang="en-US" sz="2800" b="1">
                <a:latin typeface="+mn-lt"/>
              </a:rPr>
              <a:t>67</a:t>
            </a:r>
            <a:r>
              <a:rPr lang="en-US" sz="2000">
                <a:latin typeface="+mn-lt"/>
              </a:rPr>
              <a:t> Average Age</a:t>
            </a:r>
          </a:p>
          <a:p>
            <a:r>
              <a:rPr lang="en-US" sz="2800" b="1">
                <a:latin typeface="+mn-lt"/>
              </a:rPr>
              <a:t>32% </a:t>
            </a:r>
            <a:r>
              <a:rPr lang="en-US" sz="2000">
                <a:latin typeface="+mn-lt"/>
              </a:rPr>
              <a:t>Male</a:t>
            </a:r>
          </a:p>
          <a:p>
            <a:r>
              <a:rPr lang="en-US" sz="2800" b="1"/>
              <a:t>69% </a:t>
            </a:r>
            <a:r>
              <a:rPr lang="en-US" sz="2000"/>
              <a:t>60 and older</a:t>
            </a:r>
            <a:endParaRPr lang="en-US" sz="2800"/>
          </a:p>
          <a:p>
            <a:r>
              <a:rPr lang="en-US" sz="2800" b="1">
                <a:latin typeface="+mn-lt"/>
              </a:rPr>
              <a:t>70% </a:t>
            </a:r>
            <a:r>
              <a:rPr lang="en-US" sz="2000">
                <a:latin typeface="+mn-lt"/>
              </a:rPr>
              <a:t>Have physical disability</a:t>
            </a:r>
          </a:p>
          <a:p>
            <a:endParaRPr lang="en-US" sz="2000"/>
          </a:p>
        </p:txBody>
      </p:sp>
      <p:pic>
        <p:nvPicPr>
          <p:cNvPr id="9" name="Picture 8" descr="Map of US showing states that participated in the AD survey including:&#10;Washington&#10;Colorado&#10;Kansas&#10;Oklahoma&#10;Texas&#10;Minnesota&#10;Wisconsin&#10;Missouri&#10;Tennessee&#10;Georgia&#10;Michigan&#10;Indiana&#10;Ohio&#10;New Jersey&#10;Delaware">
            <a:extLst>
              <a:ext uri="{FF2B5EF4-FFF2-40B4-BE49-F238E27FC236}">
                <a16:creationId xmlns:a16="http://schemas.microsoft.com/office/drawing/2014/main" id="{B416314C-A7C2-8DFF-EC8C-85BB9504BD05}"/>
              </a:ext>
            </a:extLst>
          </p:cNvPr>
          <p:cNvPicPr>
            <a:picLocks noChangeAspect="1"/>
          </p:cNvPicPr>
          <p:nvPr/>
        </p:nvPicPr>
        <p:blipFill>
          <a:blip r:embed="rId2"/>
          <a:stretch>
            <a:fillRect/>
          </a:stretch>
        </p:blipFill>
        <p:spPr>
          <a:xfrm>
            <a:off x="4691062" y="989012"/>
            <a:ext cx="6924675" cy="4352925"/>
          </a:xfrm>
          <a:prstGeom prst="rect">
            <a:avLst/>
          </a:prstGeom>
        </p:spPr>
      </p:pic>
      <p:sp>
        <p:nvSpPr>
          <p:cNvPr id="4" name="Slide Number Placeholder 3">
            <a:extLst>
              <a:ext uri="{FF2B5EF4-FFF2-40B4-BE49-F238E27FC236}">
                <a16:creationId xmlns:a16="http://schemas.microsoft.com/office/drawing/2014/main" id="{C8D040A2-0DAD-C164-D6EB-E7B7CAC3BE64}"/>
              </a:ext>
            </a:extLst>
          </p:cNvPr>
          <p:cNvSpPr>
            <a:spLocks noGrp="1"/>
          </p:cNvSpPr>
          <p:nvPr>
            <p:ph type="sldNum" sz="quarter" idx="12"/>
          </p:nvPr>
        </p:nvSpPr>
        <p:spPr>
          <a:xfrm>
            <a:off x="9304562" y="6414781"/>
            <a:ext cx="2743200" cy="365125"/>
          </a:xfrm>
        </p:spPr>
        <p:txBody>
          <a:bodyPr>
            <a:normAutofit/>
          </a:bodyPr>
          <a:lstStyle/>
          <a:p>
            <a:pPr>
              <a:spcAft>
                <a:spcPts val="600"/>
              </a:spcAft>
            </a:pPr>
            <a:fld id="{56457A89-7E12-42A4-9457-BFD85B9E19BE}" type="slidenum">
              <a:rPr lang="en-US" smtClean="0"/>
              <a:pPr>
                <a:spcAft>
                  <a:spcPts val="600"/>
                </a:spcAft>
              </a:pPr>
              <a:t>15</a:t>
            </a:fld>
            <a:endParaRPr lang="en-US"/>
          </a:p>
        </p:txBody>
      </p:sp>
      <p:sp>
        <p:nvSpPr>
          <p:cNvPr id="2" name="Footer Placeholder 1">
            <a:extLst>
              <a:ext uri="{FF2B5EF4-FFF2-40B4-BE49-F238E27FC236}">
                <a16:creationId xmlns:a16="http://schemas.microsoft.com/office/drawing/2014/main" id="{5B894DF0-7EAB-54BA-DC8C-827A51DA36F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79441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F2555A-E706-60A5-0571-435B94F53A73}"/>
              </a:ext>
              <a:ext uri="{C183D7F6-B498-43B3-948B-1728B52AA6E4}">
                <adec:decorative xmlns:adec="http://schemas.microsoft.com/office/drawing/2017/decorative" val="1"/>
              </a:ext>
            </a:extLst>
          </p:cNvPr>
          <p:cNvSpPr/>
          <p:nvPr/>
        </p:nvSpPr>
        <p:spPr>
          <a:xfrm>
            <a:off x="0" y="13252"/>
            <a:ext cx="4649002" cy="6352674"/>
          </a:xfrm>
          <a:prstGeom prst="rect">
            <a:avLst/>
          </a:prstGeom>
          <a:solidFill>
            <a:srgbClr val="8EBE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8658C-844E-D367-E970-C20B3AD0F5B1}"/>
              </a:ext>
            </a:extLst>
          </p:cNvPr>
          <p:cNvSpPr>
            <a:spLocks noGrp="1"/>
          </p:cNvSpPr>
          <p:nvPr>
            <p:ph type="title"/>
          </p:nvPr>
        </p:nvSpPr>
        <p:spPr>
          <a:xfrm>
            <a:off x="497732" y="2466300"/>
            <a:ext cx="4074268" cy="1325563"/>
          </a:xfrm>
        </p:spPr>
        <p:txBody>
          <a:bodyPr>
            <a:noAutofit/>
          </a:bodyPr>
          <a:lstStyle/>
          <a:p>
            <a:r>
              <a:rPr lang="en-US" sz="3200">
                <a:solidFill>
                  <a:schemeClr val="bg1"/>
                </a:solidFill>
                <a:latin typeface="+mn-lt"/>
              </a:rPr>
              <a:t>The majority of NCI-IDD IPS and  NCI-AD ACS respondents are White. At about one-fifth of respondents, the next highest proportion are Black.</a:t>
            </a:r>
          </a:p>
        </p:txBody>
      </p:sp>
      <p:graphicFrame>
        <p:nvGraphicFramePr>
          <p:cNvPr id="3" name="Diagram 2" descr="Diagram showing the race and ethnicity of NCI-IDD and NCI-AD respondents. &#10;1. Hispanic or Latino: 5% in IPS, 9% in ACS&#10;2. Asian: 2% in IPS, 5% in ACS&#10;3. American Indian or Alaskan Native: 1% in IPS, 2% in ACS&#10;4. Black: 16% in IPS, 23% in ACS&#10;5. White: 71% in IPS, 60% in ACS&#10;6. Other: 2% in IPS, 2% in ACS">
            <a:extLst>
              <a:ext uri="{FF2B5EF4-FFF2-40B4-BE49-F238E27FC236}">
                <a16:creationId xmlns:a16="http://schemas.microsoft.com/office/drawing/2014/main" id="{E2840D8F-9E39-01DF-851E-33EDE03E2EDF}"/>
              </a:ext>
            </a:extLst>
          </p:cNvPr>
          <p:cNvGraphicFramePr/>
          <p:nvPr>
            <p:extLst>
              <p:ext uri="{D42A27DB-BD31-4B8C-83A1-F6EECF244321}">
                <p14:modId xmlns:p14="http://schemas.microsoft.com/office/powerpoint/2010/main" val="3079981465"/>
              </p:ext>
            </p:extLst>
          </p:nvPr>
        </p:nvGraphicFramePr>
        <p:xfrm>
          <a:off x="4809937" y="98033"/>
          <a:ext cx="7166542" cy="6115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5C126CB-BD79-3629-F01E-C2A9BDE2262F}"/>
              </a:ext>
            </a:extLst>
          </p:cNvPr>
          <p:cNvSpPr>
            <a:spLocks noGrp="1"/>
          </p:cNvSpPr>
          <p:nvPr>
            <p:ph type="sldNum" sz="quarter" idx="12"/>
          </p:nvPr>
        </p:nvSpPr>
        <p:spPr/>
        <p:txBody>
          <a:bodyPr/>
          <a:lstStyle/>
          <a:p>
            <a:fld id="{56457A89-7E12-42A4-9457-BFD85B9E19BE}" type="slidenum">
              <a:rPr lang="en-US" smtClean="0"/>
              <a:t>16</a:t>
            </a:fld>
            <a:endParaRPr lang="en-US"/>
          </a:p>
        </p:txBody>
      </p:sp>
      <p:sp>
        <p:nvSpPr>
          <p:cNvPr id="5" name="Footer Placeholder 4">
            <a:extLst>
              <a:ext uri="{FF2B5EF4-FFF2-40B4-BE49-F238E27FC236}">
                <a16:creationId xmlns:a16="http://schemas.microsoft.com/office/drawing/2014/main" id="{CC0DAFEC-BD2D-42C9-17E1-A937BDBC7614}"/>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85689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797E0-CC9B-EFFB-21C6-4D5D976246EE}"/>
              </a:ext>
            </a:extLst>
          </p:cNvPr>
          <p:cNvSpPr>
            <a:spLocks noGrp="1"/>
          </p:cNvSpPr>
          <p:nvPr>
            <p:ph type="title"/>
          </p:nvPr>
        </p:nvSpPr>
        <p:spPr>
          <a:xfrm>
            <a:off x="838200" y="235382"/>
            <a:ext cx="10515600" cy="1325563"/>
          </a:xfrm>
        </p:spPr>
        <p:txBody>
          <a:bodyPr>
            <a:noAutofit/>
          </a:bodyPr>
          <a:lstStyle/>
          <a:p>
            <a:r>
              <a:rPr lang="en-US" sz="3200">
                <a:latin typeface="+mn-lt"/>
              </a:rPr>
              <a:t>Respondents to the AFS and CFS reported greater diversity among their family members with DD compared to FGS</a:t>
            </a:r>
          </a:p>
        </p:txBody>
      </p:sp>
      <p:graphicFrame>
        <p:nvGraphicFramePr>
          <p:cNvPr id="9" name="Content Placeholder 8" descr="Graph showing race and ethnicity of family members with DD.&#10;1. White: 54% AFS, 80% FGS, 41% CFS&#10;2. Black: 10% AFS, 6% FGS, 8% CFS&#10;3. Hispanic or Latino: 27% AFS, 8% FGS, 42% CFS&#10;4. Asian: 10% AFS, 5% FGS, 14% CFS&#10;5. American Indian or Alaskan Native: 2% AFS, 2% FGS, 2% CFS&#10;6. Pacific Islander: 0% AFS, 0% FGS, 1% CFS&#10;7. Other: 2% AFS, 2% FGS, 2% CFS">
            <a:extLst>
              <a:ext uri="{FF2B5EF4-FFF2-40B4-BE49-F238E27FC236}">
                <a16:creationId xmlns:a16="http://schemas.microsoft.com/office/drawing/2014/main" id="{63E08E6E-9795-83C5-BDF8-693E59525A51}"/>
              </a:ext>
            </a:extLst>
          </p:cNvPr>
          <p:cNvGraphicFramePr>
            <a:graphicFrameLocks noGrp="1"/>
          </p:cNvGraphicFramePr>
          <p:nvPr>
            <p:ph idx="1"/>
            <p:extLst>
              <p:ext uri="{D42A27DB-BD31-4B8C-83A1-F6EECF244321}">
                <p14:modId xmlns:p14="http://schemas.microsoft.com/office/powerpoint/2010/main" val="162015213"/>
              </p:ext>
            </p:extLst>
          </p:nvPr>
        </p:nvGraphicFramePr>
        <p:xfrm>
          <a:off x="498765" y="1376218"/>
          <a:ext cx="11249890" cy="480074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5AD305E-E8D7-F6BA-8779-D43521F6841F}"/>
              </a:ext>
            </a:extLst>
          </p:cNvPr>
          <p:cNvSpPr>
            <a:spLocks noGrp="1"/>
          </p:cNvSpPr>
          <p:nvPr>
            <p:ph type="sldNum" sz="quarter" idx="12"/>
          </p:nvPr>
        </p:nvSpPr>
        <p:spPr/>
        <p:txBody>
          <a:bodyPr/>
          <a:lstStyle/>
          <a:p>
            <a:fld id="{56457A89-7E12-42A4-9457-BFD85B9E19BE}" type="slidenum">
              <a:rPr lang="en-US" smtClean="0"/>
              <a:t>17</a:t>
            </a:fld>
            <a:endParaRPr lang="en-US"/>
          </a:p>
        </p:txBody>
      </p:sp>
      <p:sp>
        <p:nvSpPr>
          <p:cNvPr id="2" name="Footer Placeholder 1">
            <a:extLst>
              <a:ext uri="{FF2B5EF4-FFF2-40B4-BE49-F238E27FC236}">
                <a16:creationId xmlns:a16="http://schemas.microsoft.com/office/drawing/2014/main" id="{C2939D29-F54D-4295-5DB6-418573228A61}"/>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08797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07F57D-96C8-56D3-B9E8-866DFD27969A}"/>
              </a:ext>
              <a:ext uri="{C183D7F6-B498-43B3-948B-1728B52AA6E4}">
                <adec:decorative xmlns:adec="http://schemas.microsoft.com/office/drawing/2017/decorative" val="1"/>
              </a:ext>
            </a:extLst>
          </p:cNvPr>
          <p:cNvSpPr/>
          <p:nvPr/>
        </p:nvSpPr>
        <p:spPr>
          <a:xfrm>
            <a:off x="0" y="-49161"/>
            <a:ext cx="5171768" cy="6397136"/>
          </a:xfrm>
          <a:prstGeom prst="rect">
            <a:avLst/>
          </a:prstGeom>
          <a:solidFill>
            <a:srgbClr val="8EBE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D4AF4-0EE7-DAEA-C154-7337AE2C5837}"/>
              </a:ext>
            </a:extLst>
          </p:cNvPr>
          <p:cNvSpPr>
            <a:spLocks noGrp="1"/>
          </p:cNvSpPr>
          <p:nvPr>
            <p:ph type="title" idx="4294967295"/>
          </p:nvPr>
        </p:nvSpPr>
        <p:spPr>
          <a:xfrm>
            <a:off x="473715" y="423454"/>
            <a:ext cx="4224338" cy="5578475"/>
          </a:xfrm>
        </p:spPr>
        <p:txBody>
          <a:bodyPr vert="horz" lIns="91440" tIns="45720" rIns="91440" bIns="45720" rtlCol="0" anchor="ctr">
            <a:normAutofit/>
          </a:bodyPr>
          <a:lstStyle/>
          <a:p>
            <a:r>
              <a:rPr lang="en-US" kern="1200">
                <a:solidFill>
                  <a:srgbClr val="FFFFFF"/>
                </a:solidFill>
                <a:latin typeface="+mn-lt"/>
                <a:ea typeface="+mj-ea"/>
                <a:cs typeface="+mj-cs"/>
              </a:rPr>
              <a:t>Most respondents lived in an urban or suburban area*</a:t>
            </a:r>
          </a:p>
        </p:txBody>
      </p:sp>
      <p:graphicFrame>
        <p:nvGraphicFramePr>
          <p:cNvPr id="5" name="Table 5">
            <a:extLst>
              <a:ext uri="{FF2B5EF4-FFF2-40B4-BE49-F238E27FC236}">
                <a16:creationId xmlns:a16="http://schemas.microsoft.com/office/drawing/2014/main" id="{3BDB05CF-E694-76C9-4D73-EA55D18D28CF}"/>
              </a:ext>
            </a:extLst>
          </p:cNvPr>
          <p:cNvGraphicFramePr>
            <a:graphicFrameLocks noGrp="1"/>
          </p:cNvGraphicFramePr>
          <p:nvPr>
            <p:ph idx="4294967295"/>
            <p:extLst>
              <p:ext uri="{D42A27DB-BD31-4B8C-83A1-F6EECF244321}">
                <p14:modId xmlns:p14="http://schemas.microsoft.com/office/powerpoint/2010/main" val="2777312196"/>
              </p:ext>
            </p:extLst>
          </p:nvPr>
        </p:nvGraphicFramePr>
        <p:xfrm>
          <a:off x="5503267" y="1001846"/>
          <a:ext cx="6328848" cy="3681864"/>
        </p:xfrm>
        <a:graphic>
          <a:graphicData uri="http://schemas.openxmlformats.org/drawingml/2006/table">
            <a:tbl>
              <a:tblPr firstRow="1" bandRow="1">
                <a:noFill/>
                <a:tableStyleId>{5C22544A-7EE6-4342-B048-85BDC9FD1C3A}</a:tableStyleId>
              </a:tblPr>
              <a:tblGrid>
                <a:gridCol w="1175226">
                  <a:extLst>
                    <a:ext uri="{9D8B030D-6E8A-4147-A177-3AD203B41FA5}">
                      <a16:colId xmlns:a16="http://schemas.microsoft.com/office/drawing/2014/main" val="491002552"/>
                    </a:ext>
                  </a:extLst>
                </a:gridCol>
                <a:gridCol w="1259099">
                  <a:extLst>
                    <a:ext uri="{9D8B030D-6E8A-4147-A177-3AD203B41FA5}">
                      <a16:colId xmlns:a16="http://schemas.microsoft.com/office/drawing/2014/main" val="2203286784"/>
                    </a:ext>
                  </a:extLst>
                </a:gridCol>
                <a:gridCol w="1216033">
                  <a:extLst>
                    <a:ext uri="{9D8B030D-6E8A-4147-A177-3AD203B41FA5}">
                      <a16:colId xmlns:a16="http://schemas.microsoft.com/office/drawing/2014/main" val="3730702276"/>
                    </a:ext>
                  </a:extLst>
                </a:gridCol>
                <a:gridCol w="885524">
                  <a:extLst>
                    <a:ext uri="{9D8B030D-6E8A-4147-A177-3AD203B41FA5}">
                      <a16:colId xmlns:a16="http://schemas.microsoft.com/office/drawing/2014/main" val="3963507098"/>
                    </a:ext>
                  </a:extLst>
                </a:gridCol>
                <a:gridCol w="972152">
                  <a:extLst>
                    <a:ext uri="{9D8B030D-6E8A-4147-A177-3AD203B41FA5}">
                      <a16:colId xmlns:a16="http://schemas.microsoft.com/office/drawing/2014/main" val="1917687075"/>
                    </a:ext>
                  </a:extLst>
                </a:gridCol>
                <a:gridCol w="820814">
                  <a:extLst>
                    <a:ext uri="{9D8B030D-6E8A-4147-A177-3AD203B41FA5}">
                      <a16:colId xmlns:a16="http://schemas.microsoft.com/office/drawing/2014/main" val="1010957227"/>
                    </a:ext>
                  </a:extLst>
                </a:gridCol>
              </a:tblGrid>
              <a:tr h="1445097">
                <a:tc>
                  <a:txBody>
                    <a:bodyPr/>
                    <a:lstStyle/>
                    <a:p>
                      <a:endParaRPr lang="en-US" sz="2800" b="0" cap="none" spc="0">
                        <a:solidFill>
                          <a:schemeClr val="tx2"/>
                        </a:solidFill>
                      </a:endParaRPr>
                    </a:p>
                  </a:txBody>
                  <a:tcPr marL="61424" marR="61424" marT="61424" marB="122848"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2"/>
                          </a:solidFill>
                        </a:rPr>
                        <a:t>IDD IPS</a:t>
                      </a:r>
                    </a:p>
                  </a:txBody>
                  <a:tcPr marL="61424" marR="61424" marT="61424" marB="122848"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2"/>
                          </a:solidFill>
                        </a:rPr>
                        <a:t>AD ACS</a:t>
                      </a:r>
                    </a:p>
                  </a:txBody>
                  <a:tcPr marL="61424" marR="61424" marT="61424" marB="122848"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2"/>
                          </a:solidFill>
                        </a:rPr>
                        <a:t>AFS</a:t>
                      </a:r>
                    </a:p>
                  </a:txBody>
                  <a:tcPr marL="61424" marR="61424" marT="61424" marB="122848"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2"/>
                          </a:solidFill>
                        </a:rPr>
                        <a:t>FGS</a:t>
                      </a:r>
                    </a:p>
                  </a:txBody>
                  <a:tcPr marL="61424" marR="61424" marT="61424" marB="122848" anchor="b">
                    <a:lnL w="12700" cmpd="sng">
                      <a:noFill/>
                    </a:lnL>
                    <a:lnR w="12700" cmpd="sng">
                      <a:noFill/>
                    </a:lnR>
                    <a:lnT w="9525" cap="flat" cmpd="sng" algn="ctr">
                      <a:noFill/>
                      <a:prstDash val="solid"/>
                    </a:lnT>
                    <a:lnB w="38100" cmpd="sng">
                      <a:noFill/>
                    </a:lnB>
                    <a:noFill/>
                  </a:tcPr>
                </a:tc>
                <a:tc>
                  <a:txBody>
                    <a:bodyPr/>
                    <a:lstStyle/>
                    <a:p>
                      <a:pPr algn="ctr"/>
                      <a:r>
                        <a:rPr lang="en-US" sz="2800" b="1" cap="none" spc="0">
                          <a:solidFill>
                            <a:schemeClr val="tx2"/>
                          </a:solidFill>
                        </a:rPr>
                        <a:t>CFS</a:t>
                      </a:r>
                    </a:p>
                  </a:txBody>
                  <a:tcPr marL="61424" marR="61424" marT="61424" marB="122848"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285187411"/>
                  </a:ext>
                </a:extLst>
              </a:tr>
              <a:tr h="1058048">
                <a:tc>
                  <a:txBody>
                    <a:bodyPr/>
                    <a:lstStyle/>
                    <a:p>
                      <a:r>
                        <a:rPr lang="en-US" sz="2000" cap="none" spc="0">
                          <a:solidFill>
                            <a:schemeClr val="tx2"/>
                          </a:solidFill>
                        </a:rPr>
                        <a:t>Urban or Suburban</a:t>
                      </a:r>
                    </a:p>
                  </a:txBody>
                  <a:tcPr marL="61424" marR="61424" marT="61424" marB="122848"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n-US" sz="2000" b="0" i="0" u="none" strike="noStrike" cap="none" spc="0">
                          <a:solidFill>
                            <a:schemeClr val="tx2"/>
                          </a:solidFill>
                          <a:effectLst/>
                          <a:latin typeface="Calibri" panose="020F0502020204030204" pitchFamily="34" charset="0"/>
                        </a:rPr>
                        <a:t>91%</a:t>
                      </a:r>
                    </a:p>
                  </a:txBody>
                  <a:tcPr marL="61424" marR="61424" marT="0" marB="122848"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n-US" sz="2000" b="0" i="0" u="none" strike="noStrike" cap="none" spc="0">
                          <a:solidFill>
                            <a:schemeClr val="tx2"/>
                          </a:solidFill>
                          <a:effectLst/>
                          <a:latin typeface="Calibri" panose="020F0502020204030204" pitchFamily="34" charset="0"/>
                        </a:rPr>
                        <a:t>86%</a:t>
                      </a:r>
                    </a:p>
                  </a:txBody>
                  <a:tcPr marL="61424" marR="61424" marT="0" marB="122848"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n-US" sz="2000" b="0" i="0" u="none" strike="noStrike" cap="none" spc="0">
                          <a:solidFill>
                            <a:schemeClr val="tx2"/>
                          </a:solidFill>
                          <a:effectLst/>
                          <a:latin typeface="Calibri" panose="020F0502020204030204" pitchFamily="34" charset="0"/>
                        </a:rPr>
                        <a:t>78%</a:t>
                      </a:r>
                    </a:p>
                  </a:txBody>
                  <a:tcPr marL="61424" marR="61424" marT="0" marB="122848"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n-US" sz="2000" b="0" i="0" u="none" strike="noStrike" cap="none" spc="0">
                          <a:solidFill>
                            <a:schemeClr val="tx2"/>
                          </a:solidFill>
                          <a:effectLst/>
                          <a:latin typeface="Calibri" panose="020F0502020204030204" pitchFamily="34" charset="0"/>
                        </a:rPr>
                        <a:t>87%</a:t>
                      </a:r>
                    </a:p>
                  </a:txBody>
                  <a:tcPr marL="61424" marR="61424" marT="0" marB="122848" anchor="ctr">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pPr algn="ctr" fontAlgn="b"/>
                      <a:r>
                        <a:rPr lang="en-US" sz="2000" b="0" i="0" u="none" strike="noStrike" cap="none" spc="0">
                          <a:solidFill>
                            <a:schemeClr val="tx2"/>
                          </a:solidFill>
                          <a:effectLst/>
                          <a:latin typeface="Calibri" panose="020F0502020204030204" pitchFamily="34" charset="0"/>
                        </a:rPr>
                        <a:t>84%</a:t>
                      </a:r>
                    </a:p>
                  </a:txBody>
                  <a:tcPr marL="61424" marR="61424" marT="0" marB="122848" anchor="ctr">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1024605005"/>
                  </a:ext>
                </a:extLst>
              </a:tr>
              <a:tr h="1178719">
                <a:tc>
                  <a:txBody>
                    <a:bodyPr/>
                    <a:lstStyle/>
                    <a:p>
                      <a:r>
                        <a:rPr lang="en-US" sz="2000" cap="none" spc="0">
                          <a:solidFill>
                            <a:schemeClr val="tx2"/>
                          </a:solidFill>
                        </a:rPr>
                        <a:t>Rural and small towns</a:t>
                      </a:r>
                    </a:p>
                  </a:txBody>
                  <a:tcPr marL="61424" marR="61424" marT="61424" marB="12284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n-US" sz="2000" b="0" i="0" u="none" strike="noStrike" cap="none" spc="0">
                          <a:solidFill>
                            <a:schemeClr val="tx2"/>
                          </a:solidFill>
                          <a:effectLst/>
                          <a:latin typeface="Calibri" panose="020F0502020204030204" pitchFamily="34" charset="0"/>
                        </a:rPr>
                        <a:t>10%</a:t>
                      </a:r>
                    </a:p>
                  </a:txBody>
                  <a:tcPr marL="61424" marR="61424" marT="0" marB="12284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n-US" sz="2000" b="0" i="0" u="none" strike="noStrike" cap="none" spc="0">
                          <a:solidFill>
                            <a:schemeClr val="tx2"/>
                          </a:solidFill>
                          <a:effectLst/>
                          <a:latin typeface="Calibri" panose="020F0502020204030204" pitchFamily="34" charset="0"/>
                        </a:rPr>
                        <a:t>15%</a:t>
                      </a:r>
                    </a:p>
                  </a:txBody>
                  <a:tcPr marL="61424" marR="61424" marT="0" marB="12284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n-US" sz="2000" b="0" i="0" u="none" strike="noStrike" cap="none" spc="0">
                          <a:solidFill>
                            <a:schemeClr val="tx2"/>
                          </a:solidFill>
                          <a:effectLst/>
                          <a:latin typeface="Calibri" panose="020F0502020204030204" pitchFamily="34" charset="0"/>
                        </a:rPr>
                        <a:t>22%</a:t>
                      </a:r>
                    </a:p>
                  </a:txBody>
                  <a:tcPr marL="61424" marR="61424" marT="0" marB="12284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n-US" sz="2000" b="0" i="0" u="none" strike="noStrike" cap="none" spc="0">
                          <a:solidFill>
                            <a:schemeClr val="tx2"/>
                          </a:solidFill>
                          <a:effectLst/>
                          <a:latin typeface="Calibri" panose="020F0502020204030204" pitchFamily="34" charset="0"/>
                        </a:rPr>
                        <a:t>13%</a:t>
                      </a:r>
                    </a:p>
                  </a:txBody>
                  <a:tcPr marL="61424" marR="61424" marT="0" marB="12284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tc>
                  <a:txBody>
                    <a:bodyPr/>
                    <a:lstStyle/>
                    <a:p>
                      <a:pPr algn="ctr" fontAlgn="b"/>
                      <a:r>
                        <a:rPr lang="en-US" sz="2000" b="0" i="0" u="none" strike="noStrike" cap="none" spc="0">
                          <a:solidFill>
                            <a:schemeClr val="tx2"/>
                          </a:solidFill>
                          <a:effectLst/>
                          <a:latin typeface="Calibri" panose="020F0502020204030204" pitchFamily="34" charset="0"/>
                        </a:rPr>
                        <a:t>16%</a:t>
                      </a:r>
                    </a:p>
                  </a:txBody>
                  <a:tcPr marL="61424" marR="61424" marT="0" marB="122848" anchor="ctr">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870298671"/>
                  </a:ext>
                </a:extLst>
              </a:tr>
            </a:tbl>
          </a:graphicData>
        </a:graphic>
      </p:graphicFrame>
      <p:sp>
        <p:nvSpPr>
          <p:cNvPr id="3" name="TextBox 2">
            <a:extLst>
              <a:ext uri="{FF2B5EF4-FFF2-40B4-BE49-F238E27FC236}">
                <a16:creationId xmlns:a16="http://schemas.microsoft.com/office/drawing/2014/main" id="{24749E9E-5E7C-9D37-9A1F-ECB919AC50B8}"/>
              </a:ext>
            </a:extLst>
          </p:cNvPr>
          <p:cNvSpPr txBox="1"/>
          <p:nvPr/>
        </p:nvSpPr>
        <p:spPr>
          <a:xfrm>
            <a:off x="5794872" y="5355598"/>
            <a:ext cx="6037243" cy="646331"/>
          </a:xfrm>
          <a:prstGeom prst="rect">
            <a:avLst/>
          </a:prstGeom>
          <a:noFill/>
        </p:spPr>
        <p:txBody>
          <a:bodyPr wrap="square" rtlCol="0">
            <a:spAutoFit/>
          </a:bodyPr>
          <a:lstStyle/>
          <a:p>
            <a:r>
              <a:rPr lang="en-US" i="1"/>
              <a:t>*IPS and ACS data are from RUCA codes based on the person’s zip code; AFS, FGS, and CFS are self-reported by the respondent</a:t>
            </a:r>
          </a:p>
        </p:txBody>
      </p:sp>
      <p:sp>
        <p:nvSpPr>
          <p:cNvPr id="4" name="Slide Number Placeholder 3">
            <a:extLst>
              <a:ext uri="{FF2B5EF4-FFF2-40B4-BE49-F238E27FC236}">
                <a16:creationId xmlns:a16="http://schemas.microsoft.com/office/drawing/2014/main" id="{018EF155-09D5-2A3A-05B5-74FA18D33155}"/>
              </a:ext>
            </a:extLst>
          </p:cNvPr>
          <p:cNvSpPr>
            <a:spLocks noGrp="1"/>
          </p:cNvSpPr>
          <p:nvPr>
            <p:ph type="sldNum" sz="quarter" idx="12"/>
          </p:nvPr>
        </p:nvSpPr>
        <p:spPr/>
        <p:txBody>
          <a:bodyPr vert="horz" lIns="91440" tIns="45720" rIns="91440" bIns="45720" rtlCol="0" anchor="ctr">
            <a:normAutofit/>
          </a:bodyPr>
          <a:lstStyle/>
          <a:p>
            <a:pPr>
              <a:spcAft>
                <a:spcPts val="600"/>
              </a:spcAft>
            </a:pPr>
            <a:fld id="{56457A89-7E12-42A4-9457-BFD85B9E19BE}" type="slidenum">
              <a:rPr lang="en-US" smtClean="0"/>
              <a:pPr>
                <a:spcAft>
                  <a:spcPts val="600"/>
                </a:spcAft>
              </a:pPr>
              <a:t>18</a:t>
            </a:fld>
            <a:endParaRPr lang="en-US"/>
          </a:p>
        </p:txBody>
      </p:sp>
      <p:sp>
        <p:nvSpPr>
          <p:cNvPr id="7" name="Footer Placeholder 6">
            <a:extLst>
              <a:ext uri="{FF2B5EF4-FFF2-40B4-BE49-F238E27FC236}">
                <a16:creationId xmlns:a16="http://schemas.microsoft.com/office/drawing/2014/main" id="{B0173961-CE0E-0921-1537-EFE8EE24D7A6}"/>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908541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0E423-7531-1AE6-8F41-888BD2FA24E4}"/>
              </a:ext>
            </a:extLst>
          </p:cNvPr>
          <p:cNvSpPr>
            <a:spLocks noGrp="1"/>
          </p:cNvSpPr>
          <p:nvPr>
            <p:ph type="title"/>
          </p:nvPr>
        </p:nvSpPr>
        <p:spPr/>
        <p:txBody>
          <a:bodyPr>
            <a:normAutofit/>
          </a:bodyPr>
          <a:lstStyle/>
          <a:p>
            <a:r>
              <a:rPr lang="en-US">
                <a:latin typeface="+mn-lt"/>
              </a:rPr>
              <a:t>Co-occurring mental health disorder by survey*</a:t>
            </a:r>
          </a:p>
        </p:txBody>
      </p:sp>
      <p:graphicFrame>
        <p:nvGraphicFramePr>
          <p:cNvPr id="9" name="Content Placeholder 8" descr="Graph showing co-occurring mental health disorder by survey. &#10;IDD IPS: 46%&#10;AD ACS: 35%&#10;AFS: 24%&#10;FGS: 33%&#10;CFS: 12%">
            <a:extLst>
              <a:ext uri="{FF2B5EF4-FFF2-40B4-BE49-F238E27FC236}">
                <a16:creationId xmlns:a16="http://schemas.microsoft.com/office/drawing/2014/main" id="{AAABD0B2-827E-780E-28FF-61232411D9F0}"/>
              </a:ext>
            </a:extLst>
          </p:cNvPr>
          <p:cNvGraphicFramePr>
            <a:graphicFrameLocks noGrp="1"/>
          </p:cNvGraphicFramePr>
          <p:nvPr>
            <p:ph idx="1"/>
            <p:extLst>
              <p:ext uri="{D42A27DB-BD31-4B8C-83A1-F6EECF244321}">
                <p14:modId xmlns:p14="http://schemas.microsoft.com/office/powerpoint/2010/main" val="3755472566"/>
              </p:ext>
            </p:extLst>
          </p:nvPr>
        </p:nvGraphicFramePr>
        <p:xfrm>
          <a:off x="838200" y="1603950"/>
          <a:ext cx="10515600" cy="410606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E2C05F6F-1E86-D22C-8E7C-CE35423FCDDC}"/>
              </a:ext>
            </a:extLst>
          </p:cNvPr>
          <p:cNvSpPr txBox="1"/>
          <p:nvPr/>
        </p:nvSpPr>
        <p:spPr>
          <a:xfrm>
            <a:off x="688157" y="5710019"/>
            <a:ext cx="10837535" cy="646331"/>
          </a:xfrm>
          <a:prstGeom prst="rect">
            <a:avLst/>
          </a:prstGeom>
          <a:noFill/>
        </p:spPr>
        <p:txBody>
          <a:bodyPr wrap="square" rtlCol="0">
            <a:spAutoFit/>
          </a:bodyPr>
          <a:lstStyle/>
          <a:p>
            <a:pPr algn="ctr"/>
            <a:r>
              <a:rPr lang="en-US" i="1"/>
              <a:t>*IPS and ACS data are from person’s records; AFS, FGS, and CFS are self-reported by the respondent about their family member receiving series</a:t>
            </a:r>
          </a:p>
        </p:txBody>
      </p:sp>
      <p:sp>
        <p:nvSpPr>
          <p:cNvPr id="4" name="Slide Number Placeholder 3">
            <a:extLst>
              <a:ext uri="{FF2B5EF4-FFF2-40B4-BE49-F238E27FC236}">
                <a16:creationId xmlns:a16="http://schemas.microsoft.com/office/drawing/2014/main" id="{46AFB1F4-B937-D321-EC14-83795985C131}"/>
              </a:ext>
            </a:extLst>
          </p:cNvPr>
          <p:cNvSpPr>
            <a:spLocks noGrp="1"/>
          </p:cNvSpPr>
          <p:nvPr>
            <p:ph type="sldNum" sz="quarter" idx="12"/>
          </p:nvPr>
        </p:nvSpPr>
        <p:spPr/>
        <p:txBody>
          <a:bodyPr/>
          <a:lstStyle/>
          <a:p>
            <a:fld id="{56457A89-7E12-42A4-9457-BFD85B9E19BE}" type="slidenum">
              <a:rPr lang="en-US" smtClean="0"/>
              <a:t>19</a:t>
            </a:fld>
            <a:endParaRPr lang="en-US"/>
          </a:p>
        </p:txBody>
      </p:sp>
      <p:sp>
        <p:nvSpPr>
          <p:cNvPr id="2" name="Footer Placeholder 1">
            <a:extLst>
              <a:ext uri="{FF2B5EF4-FFF2-40B4-BE49-F238E27FC236}">
                <a16:creationId xmlns:a16="http://schemas.microsoft.com/office/drawing/2014/main" id="{0BA82FFF-15D9-919B-2CE1-614FC30FD7C8}"/>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13183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5E41-D635-C680-6E3F-7803DE63875F}"/>
              </a:ext>
            </a:extLst>
          </p:cNvPr>
          <p:cNvSpPr>
            <a:spLocks noGrp="1"/>
          </p:cNvSpPr>
          <p:nvPr>
            <p:ph type="title"/>
          </p:nvPr>
        </p:nvSpPr>
        <p:spPr/>
        <p:txBody>
          <a:bodyPr/>
          <a:lstStyle/>
          <a:p>
            <a:r>
              <a:rPr lang="en-US">
                <a:latin typeface="+mn-lt"/>
              </a:rPr>
              <a:t>Webinar logistics</a:t>
            </a:r>
          </a:p>
        </p:txBody>
      </p:sp>
      <p:sp>
        <p:nvSpPr>
          <p:cNvPr id="3" name="Content Placeholder 2">
            <a:extLst>
              <a:ext uri="{FF2B5EF4-FFF2-40B4-BE49-F238E27FC236}">
                <a16:creationId xmlns:a16="http://schemas.microsoft.com/office/drawing/2014/main" id="{DDAB53FD-062D-0A49-63F2-124FD8765497}"/>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a:latin typeface="+mn-lt"/>
              </a:rPr>
              <a:t>All participants are muted. You can use the Q&amp;A to communicate with hosts, or post questions in the Q&amp;A.</a:t>
            </a:r>
          </a:p>
          <a:p>
            <a:pPr marL="457200" indent="-457200">
              <a:buFont typeface="Arial" panose="020B0604020202020204" pitchFamily="34" charset="0"/>
              <a:buChar char="•"/>
            </a:pPr>
            <a:r>
              <a:rPr lang="en-US">
                <a:latin typeface="+mn-lt"/>
              </a:rPr>
              <a:t>We are recording this webinar and will share the recording and slides after the webinar.</a:t>
            </a:r>
          </a:p>
          <a:p>
            <a:pPr marL="457200" indent="-457200">
              <a:buFont typeface="Arial" panose="020B0604020202020204" pitchFamily="34" charset="0"/>
              <a:buChar char="•"/>
            </a:pPr>
            <a:r>
              <a:rPr lang="en-US">
                <a:latin typeface="+mn-lt"/>
              </a:rPr>
              <a:t>This webinar will be live captioned in English and live interpreted in Spanish. </a:t>
            </a:r>
          </a:p>
          <a:p>
            <a:pPr marL="1143000" lvl="1" indent="-457200"/>
            <a:r>
              <a:rPr lang="en-US">
                <a:latin typeface="+mn-lt"/>
              </a:rPr>
              <a:t>Live English captions can be accessed by clicking the “CC” button at the bottom of your zoom screen.</a:t>
            </a:r>
          </a:p>
          <a:p>
            <a:pPr marL="1143000" lvl="1" indent="-457200"/>
            <a:r>
              <a:rPr lang="en-US">
                <a:latin typeface="+mn-lt"/>
              </a:rPr>
              <a:t>Live Spanish interpretation can be accessed by clicking the “interpretation” button at the bottom of your Zoom screen (world icon). Once in the Spanish channel, please silence the original audio.</a:t>
            </a:r>
          </a:p>
          <a:p>
            <a:pPr marL="1143000" lvl="1" indent="-457200"/>
            <a:r>
              <a:rPr lang="es-ES">
                <a:latin typeface="+mn-lt"/>
              </a:rPr>
              <a:t>Se puede acceder a la interpretación en español en vivo haciendo clic en el botón "</a:t>
            </a:r>
            <a:r>
              <a:rPr lang="es-ES" err="1">
                <a:latin typeface="+mn-lt"/>
              </a:rPr>
              <a:t>interpretation</a:t>
            </a:r>
            <a:r>
              <a:rPr lang="es-ES">
                <a:latin typeface="+mn-lt"/>
              </a:rPr>
              <a:t>" en la parte inferior de la pantalla de Zoom (icono del mundo). Una vez en el canal español, por favor silencie el audio original.</a:t>
            </a:r>
            <a:endParaRPr lang="en-US">
              <a:latin typeface="+mn-lt"/>
            </a:endParaRPr>
          </a:p>
        </p:txBody>
      </p:sp>
      <p:sp>
        <p:nvSpPr>
          <p:cNvPr id="4" name="Slide Number Placeholder 3">
            <a:extLst>
              <a:ext uri="{FF2B5EF4-FFF2-40B4-BE49-F238E27FC236}">
                <a16:creationId xmlns:a16="http://schemas.microsoft.com/office/drawing/2014/main" id="{0EE419AE-7EC4-AD02-8BA3-16D4CE509004}"/>
              </a:ext>
            </a:extLst>
          </p:cNvPr>
          <p:cNvSpPr>
            <a:spLocks noGrp="1"/>
          </p:cNvSpPr>
          <p:nvPr>
            <p:ph type="sldNum" sz="quarter" idx="12"/>
          </p:nvPr>
        </p:nvSpPr>
        <p:spPr/>
        <p:txBody>
          <a:bodyPr/>
          <a:lstStyle/>
          <a:p>
            <a:fld id="{56457A89-7E12-42A4-9457-BFD85B9E19BE}" type="slidenum">
              <a:rPr lang="en-US" smtClean="0"/>
              <a:pPr/>
              <a:t>2</a:t>
            </a:fld>
            <a:endParaRPr lang="en-US"/>
          </a:p>
        </p:txBody>
      </p:sp>
      <p:sp>
        <p:nvSpPr>
          <p:cNvPr id="5" name="Footer Placeholder 4">
            <a:extLst>
              <a:ext uri="{FF2B5EF4-FFF2-40B4-BE49-F238E27FC236}">
                <a16:creationId xmlns:a16="http://schemas.microsoft.com/office/drawing/2014/main" id="{356D27C7-AB7E-E4E8-06B6-C99623A5609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71641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504A-F367-A61C-7936-FE97FBEF85D9}"/>
              </a:ext>
            </a:extLst>
          </p:cNvPr>
          <p:cNvSpPr>
            <a:spLocks noGrp="1"/>
          </p:cNvSpPr>
          <p:nvPr>
            <p:ph type="title"/>
          </p:nvPr>
        </p:nvSpPr>
        <p:spPr>
          <a:xfrm>
            <a:off x="5640636" y="468618"/>
            <a:ext cx="5713164" cy="1325563"/>
          </a:xfrm>
        </p:spPr>
        <p:txBody>
          <a:bodyPr>
            <a:normAutofit fontScale="90000"/>
          </a:bodyPr>
          <a:lstStyle/>
          <a:p>
            <a:r>
              <a:rPr lang="en-US">
                <a:latin typeface="+mn-lt"/>
              </a:rPr>
              <a:t>The majority of respondents with IDD have a guardian</a:t>
            </a:r>
          </a:p>
        </p:txBody>
      </p:sp>
      <p:graphicFrame>
        <p:nvGraphicFramePr>
          <p:cNvPr id="9" name="Content Placeholder 8" descr="Diagram showing the % of respondents to NCI surveys that have guardians:&#10;IPS: 52%&#10;AFS: 65%&#10;FGS: 71%&#10;ACS: 15%">
            <a:extLst>
              <a:ext uri="{FF2B5EF4-FFF2-40B4-BE49-F238E27FC236}">
                <a16:creationId xmlns:a16="http://schemas.microsoft.com/office/drawing/2014/main" id="{3175DF3C-FC77-4EAC-237D-AD5398DACADF}"/>
              </a:ext>
            </a:extLst>
          </p:cNvPr>
          <p:cNvGraphicFramePr>
            <a:graphicFrameLocks noGrp="1"/>
          </p:cNvGraphicFramePr>
          <p:nvPr>
            <p:ph idx="1"/>
            <p:extLst>
              <p:ext uri="{D42A27DB-BD31-4B8C-83A1-F6EECF244321}">
                <p14:modId xmlns:p14="http://schemas.microsoft.com/office/powerpoint/2010/main" val="3950709720"/>
              </p:ext>
            </p:extLst>
          </p:nvPr>
        </p:nvGraphicFramePr>
        <p:xfrm>
          <a:off x="5823857" y="2166258"/>
          <a:ext cx="5964192" cy="4294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Two people looking at a computer&#10;&#10;Description automatically generated">
            <a:extLst>
              <a:ext uri="{FF2B5EF4-FFF2-40B4-BE49-F238E27FC236}">
                <a16:creationId xmlns:a16="http://schemas.microsoft.com/office/drawing/2014/main" id="{A0E0809A-AE5F-7377-16C3-2A215CE3A9E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 y="0"/>
            <a:ext cx="5128618" cy="6367749"/>
          </a:xfrm>
          <a:prstGeom prst="rect">
            <a:avLst/>
          </a:prstGeom>
        </p:spPr>
      </p:pic>
      <p:sp>
        <p:nvSpPr>
          <p:cNvPr id="4" name="Slide Number Placeholder 3">
            <a:extLst>
              <a:ext uri="{FF2B5EF4-FFF2-40B4-BE49-F238E27FC236}">
                <a16:creationId xmlns:a16="http://schemas.microsoft.com/office/drawing/2014/main" id="{54582222-5353-2346-17EB-22A97B7D6631}"/>
              </a:ext>
            </a:extLst>
          </p:cNvPr>
          <p:cNvSpPr>
            <a:spLocks noGrp="1"/>
          </p:cNvSpPr>
          <p:nvPr>
            <p:ph type="sldNum" sz="quarter" idx="12"/>
          </p:nvPr>
        </p:nvSpPr>
        <p:spPr/>
        <p:txBody>
          <a:bodyPr/>
          <a:lstStyle/>
          <a:p>
            <a:fld id="{56457A89-7E12-42A4-9457-BFD85B9E19BE}" type="slidenum">
              <a:rPr lang="en-US" smtClean="0"/>
              <a:t>20</a:t>
            </a:fld>
            <a:endParaRPr lang="en-US"/>
          </a:p>
        </p:txBody>
      </p:sp>
      <p:sp>
        <p:nvSpPr>
          <p:cNvPr id="3" name="Footer Placeholder 2">
            <a:extLst>
              <a:ext uri="{FF2B5EF4-FFF2-40B4-BE49-F238E27FC236}">
                <a16:creationId xmlns:a16="http://schemas.microsoft.com/office/drawing/2014/main" id="{90D85377-C6CF-EC24-7D11-28EE24F2443F}"/>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45494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8FB916-07A2-84B4-1EF9-2F51DCED7E3E}"/>
              </a:ext>
              <a:ext uri="{C183D7F6-B498-43B3-948B-1728B52AA6E4}">
                <adec:decorative xmlns:adec="http://schemas.microsoft.com/office/drawing/2017/decorative" val="1"/>
              </a:ext>
            </a:extLst>
          </p:cNvPr>
          <p:cNvSpPr/>
          <p:nvPr/>
        </p:nvSpPr>
        <p:spPr>
          <a:xfrm>
            <a:off x="0" y="-86869"/>
            <a:ext cx="5279010" cy="6510172"/>
          </a:xfrm>
          <a:prstGeom prst="rect">
            <a:avLst/>
          </a:prstGeom>
          <a:solidFill>
            <a:srgbClr val="8EBE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CF7963-5B7A-AA2A-FC0F-66F625E14853}"/>
              </a:ext>
            </a:extLst>
          </p:cNvPr>
          <p:cNvSpPr>
            <a:spLocks noGrp="1"/>
          </p:cNvSpPr>
          <p:nvPr>
            <p:ph type="title"/>
          </p:nvPr>
        </p:nvSpPr>
        <p:spPr>
          <a:xfrm>
            <a:off x="772212" y="1307806"/>
            <a:ext cx="3988324" cy="1325563"/>
          </a:xfrm>
        </p:spPr>
        <p:txBody>
          <a:bodyPr>
            <a:normAutofit fontScale="90000"/>
          </a:bodyPr>
          <a:lstStyle/>
          <a:p>
            <a:r>
              <a:rPr lang="en-US">
                <a:solidFill>
                  <a:schemeClr val="bg1"/>
                </a:solidFill>
                <a:latin typeface="+mn-lt"/>
              </a:rPr>
              <a:t>A higher rate of ACS respondents were using a self-direction option</a:t>
            </a:r>
          </a:p>
        </p:txBody>
      </p:sp>
      <p:sp>
        <p:nvSpPr>
          <p:cNvPr id="6" name="Content Placeholder 5">
            <a:extLst>
              <a:ext uri="{FF2B5EF4-FFF2-40B4-BE49-F238E27FC236}">
                <a16:creationId xmlns:a16="http://schemas.microsoft.com/office/drawing/2014/main" id="{C77838F4-FFF4-2AF8-3CA2-6ABFD72BEAF9}"/>
              </a:ext>
            </a:extLst>
          </p:cNvPr>
          <p:cNvSpPr>
            <a:spLocks noGrp="1"/>
          </p:cNvSpPr>
          <p:nvPr>
            <p:ph idx="1"/>
          </p:nvPr>
        </p:nvSpPr>
        <p:spPr>
          <a:xfrm>
            <a:off x="772211" y="3648171"/>
            <a:ext cx="3988325" cy="2102179"/>
          </a:xfrm>
        </p:spPr>
        <p:txBody>
          <a:bodyPr>
            <a:normAutofit/>
          </a:bodyPr>
          <a:lstStyle/>
          <a:p>
            <a:pPr marL="457200" indent="-457200">
              <a:buFont typeface="Arial" panose="020B0604020202020204" pitchFamily="34" charset="0"/>
              <a:buChar char="•"/>
            </a:pPr>
            <a:r>
              <a:rPr lang="en-US" sz="3200">
                <a:latin typeface="+mn-lt"/>
              </a:rPr>
              <a:t>19% IPS</a:t>
            </a:r>
          </a:p>
          <a:p>
            <a:pPr marL="457200" indent="-457200">
              <a:buFont typeface="Arial" panose="020B0604020202020204" pitchFamily="34" charset="0"/>
              <a:buChar char="•"/>
            </a:pPr>
            <a:r>
              <a:rPr lang="en-US" sz="3200">
                <a:latin typeface="+mn-lt"/>
              </a:rPr>
              <a:t>33% ACS</a:t>
            </a:r>
          </a:p>
        </p:txBody>
      </p:sp>
      <p:pic>
        <p:nvPicPr>
          <p:cNvPr id="11" name="Picture 10" descr="A couple of women looking at a computer&#10;&#10;Description automatically generated">
            <a:extLst>
              <a:ext uri="{FF2B5EF4-FFF2-40B4-BE49-F238E27FC236}">
                <a16:creationId xmlns:a16="http://schemas.microsoft.com/office/drawing/2014/main" id="{AA06EB41-320C-F63A-1D0D-315CAB572D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79010" y="-153999"/>
            <a:ext cx="6912990" cy="6510172"/>
          </a:xfrm>
          <a:prstGeom prst="rect">
            <a:avLst/>
          </a:prstGeom>
        </p:spPr>
      </p:pic>
      <p:sp>
        <p:nvSpPr>
          <p:cNvPr id="4" name="Slide Number Placeholder 3">
            <a:extLst>
              <a:ext uri="{FF2B5EF4-FFF2-40B4-BE49-F238E27FC236}">
                <a16:creationId xmlns:a16="http://schemas.microsoft.com/office/drawing/2014/main" id="{CB4EA19D-B8C4-364E-0BE8-1DAC56630FEA}"/>
              </a:ext>
            </a:extLst>
          </p:cNvPr>
          <p:cNvSpPr>
            <a:spLocks noGrp="1"/>
          </p:cNvSpPr>
          <p:nvPr>
            <p:ph type="sldNum" sz="quarter" idx="12"/>
          </p:nvPr>
        </p:nvSpPr>
        <p:spPr/>
        <p:txBody>
          <a:bodyPr/>
          <a:lstStyle/>
          <a:p>
            <a:fld id="{56457A89-7E12-42A4-9457-BFD85B9E19BE}" type="slidenum">
              <a:rPr lang="en-US" smtClean="0"/>
              <a:t>21</a:t>
            </a:fld>
            <a:endParaRPr lang="en-US"/>
          </a:p>
        </p:txBody>
      </p:sp>
      <p:sp>
        <p:nvSpPr>
          <p:cNvPr id="2" name="Footer Placeholder 1">
            <a:extLst>
              <a:ext uri="{FF2B5EF4-FFF2-40B4-BE49-F238E27FC236}">
                <a16:creationId xmlns:a16="http://schemas.microsoft.com/office/drawing/2014/main" id="{ACF1EF81-C971-79E5-EBE0-DBA75628AAA2}"/>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48032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4E84-CCB0-70BC-86D7-36C90CA9BBD3}"/>
              </a:ext>
            </a:extLst>
          </p:cNvPr>
          <p:cNvSpPr>
            <a:spLocks noGrp="1"/>
          </p:cNvSpPr>
          <p:nvPr>
            <p:ph type="title"/>
          </p:nvPr>
        </p:nvSpPr>
        <p:spPr>
          <a:xfrm>
            <a:off x="1061937" y="4851400"/>
            <a:ext cx="10515600" cy="1325563"/>
          </a:xfrm>
        </p:spPr>
        <p:txBody>
          <a:bodyPr anchor="ctr">
            <a:normAutofit fontScale="90000"/>
          </a:bodyPr>
          <a:lstStyle/>
          <a:p>
            <a:r>
              <a:rPr lang="en-US" sz="3400">
                <a:latin typeface="+mn-lt"/>
              </a:rPr>
              <a:t>58% of IPS respondents who used a self-direction option reported they make decisions or have input in making self-direction decisions</a:t>
            </a:r>
          </a:p>
        </p:txBody>
      </p:sp>
      <p:pic>
        <p:nvPicPr>
          <p:cNvPr id="6" name="Picture 5" descr="A group of people looking at a tablet&#10;&#10;Description automatically generated with medium confidence">
            <a:extLst>
              <a:ext uri="{FF2B5EF4-FFF2-40B4-BE49-F238E27FC236}">
                <a16:creationId xmlns:a16="http://schemas.microsoft.com/office/drawing/2014/main" id="{F08B5B46-33D0-1EFA-20DE-1219538CAC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340972"/>
            <a:ext cx="10515600" cy="4351338"/>
          </a:xfrm>
          <a:prstGeom prst="rect">
            <a:avLst/>
          </a:prstGeom>
          <a:noFill/>
        </p:spPr>
      </p:pic>
      <p:sp>
        <p:nvSpPr>
          <p:cNvPr id="4" name="Slide Number Placeholder 3">
            <a:extLst>
              <a:ext uri="{FF2B5EF4-FFF2-40B4-BE49-F238E27FC236}">
                <a16:creationId xmlns:a16="http://schemas.microsoft.com/office/drawing/2014/main" id="{3893EF12-98E5-629E-E22F-2B2177D5C14D}"/>
              </a:ext>
            </a:extLst>
          </p:cNvPr>
          <p:cNvSpPr>
            <a:spLocks noGrp="1"/>
          </p:cNvSpPr>
          <p:nvPr>
            <p:ph type="sldNum" sz="quarter" idx="12"/>
          </p:nvPr>
        </p:nvSpPr>
        <p:spPr>
          <a:xfrm>
            <a:off x="9309415" y="6461011"/>
            <a:ext cx="2743200" cy="365125"/>
          </a:xfrm>
        </p:spPr>
        <p:txBody>
          <a:bodyPr>
            <a:normAutofit/>
          </a:bodyPr>
          <a:lstStyle/>
          <a:p>
            <a:pPr>
              <a:spcAft>
                <a:spcPts val="600"/>
              </a:spcAft>
            </a:pPr>
            <a:fld id="{56457A89-7E12-42A4-9457-BFD85B9E19BE}" type="slidenum">
              <a:rPr lang="en-US" smtClean="0"/>
              <a:pPr>
                <a:spcAft>
                  <a:spcPts val="600"/>
                </a:spcAft>
              </a:pPr>
              <a:t>22</a:t>
            </a:fld>
            <a:endParaRPr lang="en-US"/>
          </a:p>
        </p:txBody>
      </p:sp>
      <p:sp>
        <p:nvSpPr>
          <p:cNvPr id="3" name="Footer Placeholder 2">
            <a:extLst>
              <a:ext uri="{FF2B5EF4-FFF2-40B4-BE49-F238E27FC236}">
                <a16:creationId xmlns:a16="http://schemas.microsoft.com/office/drawing/2014/main" id="{B5C85270-7952-D196-32AE-393C4E77BCA8}"/>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482892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EBE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AD63-EEB4-739B-6EBB-A856F9D1A1AD}"/>
              </a:ext>
            </a:extLst>
          </p:cNvPr>
          <p:cNvSpPr>
            <a:spLocks noGrp="1"/>
          </p:cNvSpPr>
          <p:nvPr>
            <p:ph type="title"/>
          </p:nvPr>
        </p:nvSpPr>
        <p:spPr>
          <a:xfrm>
            <a:off x="6096000" y="1359744"/>
            <a:ext cx="4616451" cy="2852737"/>
          </a:xfrm>
        </p:spPr>
        <p:txBody>
          <a:bodyPr vert="horz" lIns="91440" tIns="45720" rIns="91440" bIns="45720" rtlCol="0" anchor="ctr">
            <a:noAutofit/>
          </a:bodyPr>
          <a:lstStyle/>
          <a:p>
            <a:r>
              <a:rPr lang="en-US" sz="5400" kern="1200">
                <a:solidFill>
                  <a:srgbClr val="FFFFFF"/>
                </a:solidFill>
                <a:latin typeface="+mn-lt"/>
                <a:ea typeface="+mj-ea"/>
                <a:cs typeface="+mj-cs"/>
              </a:rPr>
              <a:t>A Year in Review</a:t>
            </a:r>
          </a:p>
        </p:txBody>
      </p:sp>
      <p:sp>
        <p:nvSpPr>
          <p:cNvPr id="10" name="TextBox 9">
            <a:extLst>
              <a:ext uri="{FF2B5EF4-FFF2-40B4-BE49-F238E27FC236}">
                <a16:creationId xmlns:a16="http://schemas.microsoft.com/office/drawing/2014/main" id="{5416D83A-455B-0C15-5471-0505673F16D5}"/>
              </a:ext>
            </a:extLst>
          </p:cNvPr>
          <p:cNvSpPr txBox="1"/>
          <p:nvPr/>
        </p:nvSpPr>
        <p:spPr>
          <a:xfrm>
            <a:off x="6107000" y="4299567"/>
            <a:ext cx="5710794" cy="523220"/>
          </a:xfrm>
          <a:prstGeom prst="rect">
            <a:avLst/>
          </a:prstGeom>
          <a:noFill/>
        </p:spPr>
        <p:txBody>
          <a:bodyPr wrap="none" rtlCol="0">
            <a:spAutoFit/>
          </a:bodyPr>
          <a:lstStyle/>
          <a:p>
            <a:r>
              <a:rPr lang="en-US" sz="2800">
                <a:solidFill>
                  <a:srgbClr val="525252"/>
                </a:solidFill>
              </a:rPr>
              <a:t>What we learned from NCI in 2021-22</a:t>
            </a:r>
          </a:p>
        </p:txBody>
      </p:sp>
      <p:pic>
        <p:nvPicPr>
          <p:cNvPr id="3" name="Content Placeholder 5" descr="People having sign language conversation">
            <a:extLst>
              <a:ext uri="{FF2B5EF4-FFF2-40B4-BE49-F238E27FC236}">
                <a16:creationId xmlns:a16="http://schemas.microsoft.com/office/drawing/2014/main" id="{65D46AC4-BB19-8962-D720-32CFFF5036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0917" y="299666"/>
            <a:ext cx="4401395" cy="2620305"/>
          </a:xfrm>
          <a:prstGeom prst="rect">
            <a:avLst/>
          </a:prstGeom>
        </p:spPr>
      </p:pic>
      <p:pic>
        <p:nvPicPr>
          <p:cNvPr id="7" name="Picture 6" descr="A picture containing person, indoor, person, blue&#10;&#10;Description automatically generated">
            <a:extLst>
              <a:ext uri="{FF2B5EF4-FFF2-40B4-BE49-F238E27FC236}">
                <a16:creationId xmlns:a16="http://schemas.microsoft.com/office/drawing/2014/main" id="{7962AF33-207B-6117-D17C-A546B0FF5C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630917" y="3004193"/>
            <a:ext cx="1961590" cy="2852737"/>
          </a:xfrm>
          <a:prstGeom prst="rect">
            <a:avLst/>
          </a:prstGeom>
          <a:effectLst/>
        </p:spPr>
      </p:pic>
      <p:pic>
        <p:nvPicPr>
          <p:cNvPr id="13" name="Picture 12" descr="Man in checkered shirt">
            <a:extLst>
              <a:ext uri="{FF2B5EF4-FFF2-40B4-BE49-F238E27FC236}">
                <a16:creationId xmlns:a16="http://schemas.microsoft.com/office/drawing/2014/main" id="{71B85DED-66E0-36AA-E72B-8DCFBFBF0A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31614" y="3004192"/>
            <a:ext cx="2211698" cy="2852738"/>
          </a:xfrm>
          <a:prstGeom prst="rect">
            <a:avLst/>
          </a:prstGeom>
        </p:spPr>
      </p:pic>
      <p:sp>
        <p:nvSpPr>
          <p:cNvPr id="4" name="Slide Number Placeholder 3">
            <a:extLst>
              <a:ext uri="{FF2B5EF4-FFF2-40B4-BE49-F238E27FC236}">
                <a16:creationId xmlns:a16="http://schemas.microsoft.com/office/drawing/2014/main" id="{9313A12C-C52F-84C0-8384-7C9D239DDDD2}"/>
              </a:ext>
            </a:extLst>
          </p:cNvPr>
          <p:cNvSpPr>
            <a:spLocks noGrp="1"/>
          </p:cNvSpPr>
          <p:nvPr>
            <p:ph type="sldNum" sz="quarter" idx="12"/>
          </p:nvPr>
        </p:nvSpPr>
        <p:spPr/>
        <p:txBody>
          <a:bodyPr vert="horz" lIns="91440" tIns="45720" rIns="91440" bIns="45720" rtlCol="0" anchor="ctr">
            <a:normAutofit/>
          </a:bodyPr>
          <a:lstStyle/>
          <a:p>
            <a:pPr>
              <a:spcAft>
                <a:spcPts val="600"/>
              </a:spcAft>
            </a:pPr>
            <a:fld id="{56457A89-7E12-42A4-9457-BFD85B9E19BE}" type="slidenum">
              <a:rPr lang="en-US" smtClean="0"/>
              <a:pPr>
                <a:spcAft>
                  <a:spcPts val="600"/>
                </a:spcAft>
              </a:pPr>
              <a:t>23</a:t>
            </a:fld>
            <a:endParaRPr lang="en-US"/>
          </a:p>
        </p:txBody>
      </p:sp>
      <p:sp>
        <p:nvSpPr>
          <p:cNvPr id="5" name="Footer Placeholder 4">
            <a:extLst>
              <a:ext uri="{FF2B5EF4-FFF2-40B4-BE49-F238E27FC236}">
                <a16:creationId xmlns:a16="http://schemas.microsoft.com/office/drawing/2014/main" id="{1D54CC9F-DD0E-F692-1502-B52129A9E444}"/>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407580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itting on a couch with another person looking at her&#10;&#10;Description automatically generated with low confidence">
            <a:extLst>
              <a:ext uri="{FF2B5EF4-FFF2-40B4-BE49-F238E27FC236}">
                <a16:creationId xmlns:a16="http://schemas.microsoft.com/office/drawing/2014/main" id="{70D9B71F-5B30-7250-FE8D-12060CB270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634" y="-671729"/>
            <a:ext cx="12328634" cy="8526729"/>
          </a:xfrm>
          <a:prstGeom prst="rect">
            <a:avLst/>
          </a:prstGeom>
          <a:noFill/>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9B3D7BA-D3CD-49DB-9A6E-1BF6578893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solidFill>
                  <a:schemeClr val="tx1">
                    <a:lumMod val="85000"/>
                    <a:lumOff val="15000"/>
                  </a:schemeClr>
                </a:solidFill>
                <a:latin typeface="+mn-lt"/>
                <a:cs typeface="Arial" panose="020B0604020202020204" pitchFamily="34" charset="0"/>
              </a:rPr>
              <a:t>Person-Centered Planning</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DA74549-29D2-7CC4-B564-6480C16C93F8}"/>
              </a:ext>
            </a:extLst>
          </p:cNvPr>
          <p:cNvSpPr>
            <a:spLocks noGrp="1"/>
          </p:cNvSpPr>
          <p:nvPr>
            <p:ph type="sldNum" sz="quarter" idx="12"/>
          </p:nvPr>
        </p:nvSpPr>
        <p:spPr/>
        <p:txBody>
          <a:bodyPr/>
          <a:lstStyle/>
          <a:p>
            <a:fld id="{64CE5AA8-4965-43F6-BC80-9AEDF8E085BA}" type="slidenum">
              <a:rPr lang="en-US" smtClean="0"/>
              <a:t>24</a:t>
            </a:fld>
            <a:endParaRPr lang="en-US"/>
          </a:p>
        </p:txBody>
      </p:sp>
    </p:spTree>
    <p:extLst>
      <p:ext uri="{BB962C8B-B14F-4D97-AF65-F5344CB8AC3E}">
        <p14:creationId xmlns:p14="http://schemas.microsoft.com/office/powerpoint/2010/main" val="331833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1203-4D64-F5BD-5170-A95BBFC5AF48}"/>
              </a:ext>
            </a:extLst>
          </p:cNvPr>
          <p:cNvSpPr>
            <a:spLocks noGrp="1"/>
          </p:cNvSpPr>
          <p:nvPr>
            <p:ph type="title"/>
          </p:nvPr>
        </p:nvSpPr>
        <p:spPr/>
        <p:txBody>
          <a:bodyPr>
            <a:normAutofit fontScale="90000"/>
          </a:bodyPr>
          <a:lstStyle/>
          <a:p>
            <a:r>
              <a:rPr lang="en-US">
                <a:latin typeface="+mn-lt"/>
              </a:rPr>
              <a:t>Nearly all respondents reported the service planning meeting </a:t>
            </a:r>
            <a:r>
              <a:rPr lang="en-US" i="1">
                <a:latin typeface="+mn-lt"/>
              </a:rPr>
              <a:t>included the people the person wanted</a:t>
            </a:r>
            <a:r>
              <a:rPr lang="en-US">
                <a:latin typeface="+mn-lt"/>
              </a:rPr>
              <a:t> to be there</a:t>
            </a:r>
          </a:p>
        </p:txBody>
      </p:sp>
      <p:pic>
        <p:nvPicPr>
          <p:cNvPr id="8" name="Content Placeholder 7" descr="Two speedometer graphs showing the percent of respondents who said their service planning meeting included the people they wanted to be there.&#10;IDD IPS: 94%&#10;AD ACS: 97%">
            <a:extLst>
              <a:ext uri="{FF2B5EF4-FFF2-40B4-BE49-F238E27FC236}">
                <a16:creationId xmlns:a16="http://schemas.microsoft.com/office/drawing/2014/main" id="{D1D106AD-E650-1BD9-1B67-51A7337239E0}"/>
              </a:ext>
            </a:extLst>
          </p:cNvPr>
          <p:cNvPicPr>
            <a:picLocks noGrp="1" noChangeAspect="1"/>
          </p:cNvPicPr>
          <p:nvPr>
            <p:ph idx="1"/>
          </p:nvPr>
        </p:nvPicPr>
        <p:blipFill>
          <a:blip r:embed="rId3"/>
          <a:stretch>
            <a:fillRect/>
          </a:stretch>
        </p:blipFill>
        <p:spPr>
          <a:xfrm>
            <a:off x="780711" y="2393003"/>
            <a:ext cx="10544959" cy="3190673"/>
          </a:xfrm>
        </p:spPr>
      </p:pic>
      <p:sp>
        <p:nvSpPr>
          <p:cNvPr id="4" name="Slide Number Placeholder 3">
            <a:extLst>
              <a:ext uri="{FF2B5EF4-FFF2-40B4-BE49-F238E27FC236}">
                <a16:creationId xmlns:a16="http://schemas.microsoft.com/office/drawing/2014/main" id="{4FFA0189-E044-E0C1-005D-626AED04025E}"/>
              </a:ext>
            </a:extLst>
          </p:cNvPr>
          <p:cNvSpPr>
            <a:spLocks noGrp="1"/>
          </p:cNvSpPr>
          <p:nvPr>
            <p:ph type="sldNum" sz="quarter" idx="12"/>
          </p:nvPr>
        </p:nvSpPr>
        <p:spPr/>
        <p:txBody>
          <a:bodyPr/>
          <a:lstStyle/>
          <a:p>
            <a:fld id="{56457A89-7E12-42A4-9457-BFD85B9E19BE}" type="slidenum">
              <a:rPr lang="en-US" smtClean="0"/>
              <a:t>25</a:t>
            </a:fld>
            <a:endParaRPr lang="en-US"/>
          </a:p>
        </p:txBody>
      </p:sp>
      <p:sp>
        <p:nvSpPr>
          <p:cNvPr id="3" name="Footer Placeholder 2">
            <a:extLst>
              <a:ext uri="{FF2B5EF4-FFF2-40B4-BE49-F238E27FC236}">
                <a16:creationId xmlns:a16="http://schemas.microsoft.com/office/drawing/2014/main" id="{64E5BC85-6FF5-083A-5680-547E8B2E01C5}"/>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19419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1203-4D64-F5BD-5170-A95BBFC5AF48}"/>
              </a:ext>
            </a:extLst>
          </p:cNvPr>
          <p:cNvSpPr>
            <a:spLocks noGrp="1"/>
          </p:cNvSpPr>
          <p:nvPr>
            <p:ph type="title"/>
          </p:nvPr>
        </p:nvSpPr>
        <p:spPr/>
        <p:txBody>
          <a:bodyPr>
            <a:normAutofit fontScale="90000"/>
          </a:bodyPr>
          <a:lstStyle/>
          <a:p>
            <a:r>
              <a:rPr lang="en-US">
                <a:latin typeface="+mn-lt"/>
              </a:rPr>
              <a:t>Fewer ACS respondents reported the </a:t>
            </a:r>
            <a:r>
              <a:rPr lang="en-US" i="1">
                <a:latin typeface="+mn-lt"/>
              </a:rPr>
              <a:t>service plan includes things that are important </a:t>
            </a:r>
            <a:r>
              <a:rPr lang="en-US">
                <a:latin typeface="+mn-lt"/>
              </a:rPr>
              <a:t>to them</a:t>
            </a:r>
          </a:p>
        </p:txBody>
      </p:sp>
      <p:pic>
        <p:nvPicPr>
          <p:cNvPr id="9" name="Content Placeholder 8" descr="Two speedometer graphs showing the percent of respondents who say their service plan includes things that are important to them.&#10;IDD IPS: 95%&#10;AD ACS: 78%">
            <a:extLst>
              <a:ext uri="{FF2B5EF4-FFF2-40B4-BE49-F238E27FC236}">
                <a16:creationId xmlns:a16="http://schemas.microsoft.com/office/drawing/2014/main" id="{4AB44D19-B28C-6E55-A201-ED963AA7984F}"/>
              </a:ext>
            </a:extLst>
          </p:cNvPr>
          <p:cNvPicPr>
            <a:picLocks noGrp="1" noChangeAspect="1"/>
          </p:cNvPicPr>
          <p:nvPr>
            <p:ph idx="1"/>
          </p:nvPr>
        </p:nvPicPr>
        <p:blipFill>
          <a:blip r:embed="rId3"/>
          <a:stretch>
            <a:fillRect/>
          </a:stretch>
        </p:blipFill>
        <p:spPr>
          <a:xfrm>
            <a:off x="731852" y="2373549"/>
            <a:ext cx="10585986" cy="3161490"/>
          </a:xfrm>
        </p:spPr>
      </p:pic>
      <p:sp>
        <p:nvSpPr>
          <p:cNvPr id="4" name="Slide Number Placeholder 3">
            <a:extLst>
              <a:ext uri="{FF2B5EF4-FFF2-40B4-BE49-F238E27FC236}">
                <a16:creationId xmlns:a16="http://schemas.microsoft.com/office/drawing/2014/main" id="{4FFA0189-E044-E0C1-005D-626AED04025E}"/>
              </a:ext>
            </a:extLst>
          </p:cNvPr>
          <p:cNvSpPr>
            <a:spLocks noGrp="1"/>
          </p:cNvSpPr>
          <p:nvPr>
            <p:ph type="sldNum" sz="quarter" idx="12"/>
          </p:nvPr>
        </p:nvSpPr>
        <p:spPr/>
        <p:txBody>
          <a:bodyPr/>
          <a:lstStyle/>
          <a:p>
            <a:fld id="{56457A89-7E12-42A4-9457-BFD85B9E19BE}" type="slidenum">
              <a:rPr lang="en-US" smtClean="0"/>
              <a:t>26</a:t>
            </a:fld>
            <a:endParaRPr lang="en-US"/>
          </a:p>
        </p:txBody>
      </p:sp>
      <p:sp>
        <p:nvSpPr>
          <p:cNvPr id="3" name="Footer Placeholder 2">
            <a:extLst>
              <a:ext uri="{FF2B5EF4-FFF2-40B4-BE49-F238E27FC236}">
                <a16:creationId xmlns:a16="http://schemas.microsoft.com/office/drawing/2014/main" id="{FE7D3D91-B932-2F6C-6FD5-B2A7978AF59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32349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8181AD-0A50-654F-2637-CD9C0677ABF0}"/>
              </a:ext>
              <a:ext uri="{C183D7F6-B498-43B3-948B-1728B52AA6E4}">
                <adec:decorative xmlns:adec="http://schemas.microsoft.com/office/drawing/2017/decorative" val="1"/>
              </a:ext>
            </a:extLst>
          </p:cNvPr>
          <p:cNvSpPr/>
          <p:nvPr/>
        </p:nvSpPr>
        <p:spPr>
          <a:xfrm>
            <a:off x="5851187" y="0"/>
            <a:ext cx="6340813" cy="635216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21203-4D64-F5BD-5170-A95BBFC5AF48}"/>
              </a:ext>
            </a:extLst>
          </p:cNvPr>
          <p:cNvSpPr>
            <a:spLocks noGrp="1"/>
          </p:cNvSpPr>
          <p:nvPr>
            <p:ph type="title"/>
          </p:nvPr>
        </p:nvSpPr>
        <p:spPr>
          <a:xfrm>
            <a:off x="672830" y="1544360"/>
            <a:ext cx="5095672" cy="1325563"/>
          </a:xfrm>
        </p:spPr>
        <p:txBody>
          <a:bodyPr>
            <a:noAutofit/>
          </a:bodyPr>
          <a:lstStyle/>
          <a:p>
            <a:r>
              <a:rPr lang="en-US" sz="3200">
                <a:latin typeface="+mn-lt"/>
              </a:rPr>
              <a:t>About 3 in 4 respondents to the IPS and ACS helped make their service plan. That means nearly 1 in 4 respondents to the IPS </a:t>
            </a:r>
            <a:r>
              <a:rPr lang="en-US" sz="3200" i="1" u="sng">
                <a:latin typeface="+mn-lt"/>
              </a:rPr>
              <a:t>did</a:t>
            </a:r>
            <a:r>
              <a:rPr lang="en-US" sz="3200" i="1">
                <a:latin typeface="+mn-lt"/>
              </a:rPr>
              <a:t> </a:t>
            </a:r>
            <a:r>
              <a:rPr lang="en-US" sz="3200" i="1" u="sng">
                <a:latin typeface="+mn-lt"/>
              </a:rPr>
              <a:t>not</a:t>
            </a:r>
            <a:r>
              <a:rPr lang="en-US" sz="3200">
                <a:latin typeface="+mn-lt"/>
              </a:rPr>
              <a:t> help make their plan.</a:t>
            </a:r>
          </a:p>
        </p:txBody>
      </p:sp>
      <p:sp>
        <p:nvSpPr>
          <p:cNvPr id="6" name="Content Placeholder 5">
            <a:extLst>
              <a:ext uri="{FF2B5EF4-FFF2-40B4-BE49-F238E27FC236}">
                <a16:creationId xmlns:a16="http://schemas.microsoft.com/office/drawing/2014/main" id="{0366E803-336D-E006-AEF4-C61AEF0B79E6}"/>
              </a:ext>
            </a:extLst>
          </p:cNvPr>
          <p:cNvSpPr>
            <a:spLocks noGrp="1"/>
          </p:cNvSpPr>
          <p:nvPr>
            <p:ph idx="1"/>
          </p:nvPr>
        </p:nvSpPr>
        <p:spPr>
          <a:xfrm>
            <a:off x="755515" y="3988078"/>
            <a:ext cx="4930302" cy="1509887"/>
          </a:xfrm>
        </p:spPr>
        <p:txBody>
          <a:bodyPr>
            <a:normAutofit/>
          </a:bodyPr>
          <a:lstStyle/>
          <a:p>
            <a:pPr marL="457200" indent="-457200">
              <a:buFont typeface="Arial" panose="020B0604020202020204" pitchFamily="34" charset="0"/>
              <a:buChar char="•"/>
            </a:pPr>
            <a:r>
              <a:rPr lang="en-US" sz="3600">
                <a:latin typeface="+mn-lt"/>
              </a:rPr>
              <a:t>25% IPS</a:t>
            </a:r>
          </a:p>
          <a:p>
            <a:pPr marL="457200" indent="-457200">
              <a:buFont typeface="Arial" panose="020B0604020202020204" pitchFamily="34" charset="0"/>
              <a:buChar char="•"/>
            </a:pPr>
            <a:r>
              <a:rPr lang="en-US" sz="3600">
                <a:latin typeface="+mn-lt"/>
              </a:rPr>
              <a:t>21% ACS</a:t>
            </a:r>
          </a:p>
        </p:txBody>
      </p:sp>
      <p:pic>
        <p:nvPicPr>
          <p:cNvPr id="8" name="Picture 7" descr="A group of people sitting around a table&#10;&#10;Description automatically generated">
            <a:extLst>
              <a:ext uri="{FF2B5EF4-FFF2-40B4-BE49-F238E27FC236}">
                <a16:creationId xmlns:a16="http://schemas.microsoft.com/office/drawing/2014/main" id="{C2C16A03-3F63-61C3-1783-B81335307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1370" y="1384009"/>
            <a:ext cx="5479622" cy="365491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FFA0189-E044-E0C1-005D-626AED04025E}"/>
              </a:ext>
            </a:extLst>
          </p:cNvPr>
          <p:cNvSpPr>
            <a:spLocks noGrp="1"/>
          </p:cNvSpPr>
          <p:nvPr>
            <p:ph type="sldNum" sz="quarter" idx="12"/>
          </p:nvPr>
        </p:nvSpPr>
        <p:spPr/>
        <p:txBody>
          <a:bodyPr/>
          <a:lstStyle/>
          <a:p>
            <a:fld id="{56457A89-7E12-42A4-9457-BFD85B9E19BE}" type="slidenum">
              <a:rPr lang="en-US" smtClean="0"/>
              <a:t>27</a:t>
            </a:fld>
            <a:endParaRPr lang="en-US"/>
          </a:p>
        </p:txBody>
      </p:sp>
      <p:sp>
        <p:nvSpPr>
          <p:cNvPr id="3" name="Footer Placeholder 2">
            <a:extLst>
              <a:ext uri="{FF2B5EF4-FFF2-40B4-BE49-F238E27FC236}">
                <a16:creationId xmlns:a16="http://schemas.microsoft.com/office/drawing/2014/main" id="{BCC6B746-DC9C-DC0C-9E92-2545F3EB535D}"/>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26916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1203-4D64-F5BD-5170-A95BBFC5AF48}"/>
              </a:ext>
            </a:extLst>
          </p:cNvPr>
          <p:cNvSpPr>
            <a:spLocks noGrp="1"/>
          </p:cNvSpPr>
          <p:nvPr>
            <p:ph type="title"/>
          </p:nvPr>
        </p:nvSpPr>
        <p:spPr>
          <a:xfrm>
            <a:off x="838200" y="500062"/>
            <a:ext cx="10515600" cy="1325563"/>
          </a:xfrm>
        </p:spPr>
        <p:txBody>
          <a:bodyPr>
            <a:normAutofit fontScale="90000"/>
          </a:bodyPr>
          <a:lstStyle/>
          <a:p>
            <a:r>
              <a:rPr lang="en-US">
                <a:latin typeface="+mn-lt"/>
              </a:rPr>
              <a:t>...and even fewer family member with DD helped make their service plan according to Family Survey respondents</a:t>
            </a:r>
          </a:p>
        </p:txBody>
      </p:sp>
      <p:graphicFrame>
        <p:nvGraphicFramePr>
          <p:cNvPr id="3" name="Content Placeholder 6" descr="Diagram showing the percent of family members with DD who help make their services plans by survey:&#10;AFS: 65%&#10;FGS: 63%&#10;CFS: 18%">
            <a:extLst>
              <a:ext uri="{FF2B5EF4-FFF2-40B4-BE49-F238E27FC236}">
                <a16:creationId xmlns:a16="http://schemas.microsoft.com/office/drawing/2014/main" id="{77566ADF-9A14-7C7F-D046-0EECCA6B8B24}"/>
              </a:ext>
            </a:extLst>
          </p:cNvPr>
          <p:cNvGraphicFramePr>
            <a:graphicFrameLocks/>
          </p:cNvGraphicFramePr>
          <p:nvPr>
            <p:extLst>
              <p:ext uri="{D42A27DB-BD31-4B8C-83A1-F6EECF244321}">
                <p14:modId xmlns:p14="http://schemas.microsoft.com/office/powerpoint/2010/main" val="5420446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FFA0189-E044-E0C1-005D-626AED04025E}"/>
              </a:ext>
            </a:extLst>
          </p:cNvPr>
          <p:cNvSpPr>
            <a:spLocks noGrp="1"/>
          </p:cNvSpPr>
          <p:nvPr>
            <p:ph type="sldNum" sz="quarter" idx="12"/>
          </p:nvPr>
        </p:nvSpPr>
        <p:spPr/>
        <p:txBody>
          <a:bodyPr/>
          <a:lstStyle/>
          <a:p>
            <a:fld id="{56457A89-7E12-42A4-9457-BFD85B9E19BE}" type="slidenum">
              <a:rPr lang="en-US" smtClean="0"/>
              <a:t>28</a:t>
            </a:fld>
            <a:endParaRPr lang="en-US"/>
          </a:p>
        </p:txBody>
      </p:sp>
      <p:sp>
        <p:nvSpPr>
          <p:cNvPr id="5" name="Footer Placeholder 4">
            <a:extLst>
              <a:ext uri="{FF2B5EF4-FFF2-40B4-BE49-F238E27FC236}">
                <a16:creationId xmlns:a16="http://schemas.microsoft.com/office/drawing/2014/main" id="{8EF52861-918D-D8A3-6C37-9D60168B4D25}"/>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09475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People walking on a path with a tree with pink flowers&#10;&#10;Description automatically generated">
            <a:extLst>
              <a:ext uri="{FF2B5EF4-FFF2-40B4-BE49-F238E27FC236}">
                <a16:creationId xmlns:a16="http://schemas.microsoft.com/office/drawing/2014/main" id="{810D6DCD-49F6-D868-DC05-02A3458C465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9B3D7BA-D3CD-49DB-9A6E-1BF6578893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n-lt"/>
              </a:rPr>
              <a:t>Community Participation and Employment</a:t>
            </a:r>
          </a:p>
        </p:txBody>
      </p:sp>
      <p:cxnSp>
        <p:nvCxnSpPr>
          <p:cNvPr id="33" name="Straight Connector 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5D3E5B2-0FA2-23A1-4696-AFCA9693D9AC}"/>
              </a:ext>
            </a:extLst>
          </p:cNvPr>
          <p:cNvSpPr>
            <a:spLocks noGrp="1"/>
          </p:cNvSpPr>
          <p:nvPr>
            <p:ph type="sldNum" sz="quarter" idx="12"/>
          </p:nvPr>
        </p:nvSpPr>
        <p:spPr/>
        <p:txBody>
          <a:bodyPr/>
          <a:lstStyle/>
          <a:p>
            <a:fld id="{64CE5AA8-4965-43F6-BC80-9AEDF8E085BA}" type="slidenum">
              <a:rPr lang="en-US" smtClean="0"/>
              <a:t>29</a:t>
            </a:fld>
            <a:endParaRPr lang="en-US"/>
          </a:p>
        </p:txBody>
      </p:sp>
    </p:spTree>
    <p:extLst>
      <p:ext uri="{BB962C8B-B14F-4D97-AF65-F5344CB8AC3E}">
        <p14:creationId xmlns:p14="http://schemas.microsoft.com/office/powerpoint/2010/main" val="348969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0DBE0-B3F0-4BB8-96FC-B6D1C8F7E15B}"/>
              </a:ext>
            </a:extLst>
          </p:cNvPr>
          <p:cNvSpPr>
            <a:spLocks noGrp="1"/>
          </p:cNvSpPr>
          <p:nvPr>
            <p:ph type="title"/>
          </p:nvPr>
        </p:nvSpPr>
        <p:spPr>
          <a:xfrm>
            <a:off x="838200" y="365125"/>
            <a:ext cx="10515600" cy="1325563"/>
          </a:xfrm>
        </p:spPr>
        <p:txBody>
          <a:bodyPr/>
          <a:lstStyle/>
          <a:p>
            <a:r>
              <a:rPr lang="en-US">
                <a:solidFill>
                  <a:srgbClr val="3D6969"/>
                </a:solidFill>
                <a:latin typeface="+mn-lt"/>
              </a:rPr>
              <a:t>Agenda</a:t>
            </a:r>
          </a:p>
        </p:txBody>
      </p:sp>
      <p:sp>
        <p:nvSpPr>
          <p:cNvPr id="8" name="Content Placeholder 7">
            <a:extLst>
              <a:ext uri="{FF2B5EF4-FFF2-40B4-BE49-F238E27FC236}">
                <a16:creationId xmlns:a16="http://schemas.microsoft.com/office/drawing/2014/main" id="{E23BB221-79FE-4158-EA4C-973F1BDACCB7}"/>
              </a:ext>
            </a:extLst>
          </p:cNvPr>
          <p:cNvSpPr>
            <a:spLocks noGrp="1"/>
          </p:cNvSpPr>
          <p:nvPr>
            <p:ph idx="1"/>
          </p:nvPr>
        </p:nvSpPr>
        <p:spPr/>
        <p:txBody>
          <a:bodyPr>
            <a:normAutofit lnSpcReduction="10000"/>
          </a:bodyPr>
          <a:lstStyle/>
          <a:p>
            <a:pPr lvl="0"/>
            <a:r>
              <a:rPr lang="en-US">
                <a:latin typeface="+mn-lt"/>
              </a:rPr>
              <a:t>Welcome and tribute to Sarah Taub</a:t>
            </a:r>
          </a:p>
          <a:p>
            <a:pPr lvl="0"/>
            <a:r>
              <a:rPr lang="en-US">
                <a:latin typeface="+mn-lt"/>
              </a:rPr>
              <a:t>Introduction to National Core Indicators</a:t>
            </a:r>
          </a:p>
          <a:p>
            <a:pPr lvl="0"/>
            <a:r>
              <a:rPr lang="en-US">
                <a:latin typeface="+mn-lt"/>
              </a:rPr>
              <a:t>Characteristics of NCI samples</a:t>
            </a:r>
          </a:p>
          <a:p>
            <a:pPr lvl="0"/>
            <a:r>
              <a:rPr lang="en-US">
                <a:latin typeface="+mn-lt"/>
              </a:rPr>
              <a:t>2021-2022 In Review:</a:t>
            </a:r>
          </a:p>
          <a:p>
            <a:pPr lvl="1"/>
            <a:r>
              <a:rPr lang="en-US">
                <a:latin typeface="+mn-lt"/>
              </a:rPr>
              <a:t>Person-centered planning</a:t>
            </a:r>
          </a:p>
          <a:p>
            <a:pPr lvl="1"/>
            <a:r>
              <a:rPr lang="en-US">
                <a:latin typeface="+mn-lt"/>
              </a:rPr>
              <a:t>Community Participation and Employment</a:t>
            </a:r>
          </a:p>
          <a:p>
            <a:pPr lvl="1"/>
            <a:r>
              <a:rPr lang="en-US">
                <a:latin typeface="+mn-lt"/>
              </a:rPr>
              <a:t>Healthcare</a:t>
            </a:r>
          </a:p>
          <a:p>
            <a:pPr lvl="1"/>
            <a:r>
              <a:rPr lang="en-US">
                <a:latin typeface="+mn-lt"/>
              </a:rPr>
              <a:t>HCBS Settings Rule</a:t>
            </a:r>
          </a:p>
          <a:p>
            <a:pPr lvl="1"/>
            <a:r>
              <a:rPr lang="en-US">
                <a:latin typeface="+mn-lt"/>
              </a:rPr>
              <a:t>Staffing</a:t>
            </a:r>
          </a:p>
          <a:p>
            <a:pPr lvl="0"/>
            <a:r>
              <a:rPr lang="en-US">
                <a:latin typeface="+mn-lt"/>
              </a:rPr>
              <a:t>Implications and future directions</a:t>
            </a:r>
          </a:p>
        </p:txBody>
      </p:sp>
      <p:sp>
        <p:nvSpPr>
          <p:cNvPr id="3" name="Footer Placeholder 2">
            <a:extLst>
              <a:ext uri="{FF2B5EF4-FFF2-40B4-BE49-F238E27FC236}">
                <a16:creationId xmlns:a16="http://schemas.microsoft.com/office/drawing/2014/main" id="{E92254D2-BA44-7410-2747-C5E11740C3B5}"/>
              </a:ext>
            </a:extLst>
          </p:cNvPr>
          <p:cNvSpPr>
            <a:spLocks noGrp="1"/>
          </p:cNvSpPr>
          <p:nvPr>
            <p:ph type="ftr" sz="quarter" idx="3"/>
          </p:nvPr>
        </p:nvSpPr>
        <p:spPr/>
        <p:txBody>
          <a:bodyPr/>
          <a:lstStyle/>
          <a:p>
            <a:r>
              <a:rPr lang="en-US"/>
              <a:t>NATIONAL CORE INDICATORS®</a:t>
            </a:r>
          </a:p>
        </p:txBody>
      </p:sp>
      <p:sp>
        <p:nvSpPr>
          <p:cNvPr id="5" name="Slide Number Placeholder 4">
            <a:extLst>
              <a:ext uri="{FF2B5EF4-FFF2-40B4-BE49-F238E27FC236}">
                <a16:creationId xmlns:a16="http://schemas.microsoft.com/office/drawing/2014/main" id="{D3946AEF-0AA4-80DE-46D6-3307BAEE8C28}"/>
              </a:ext>
            </a:extLst>
          </p:cNvPr>
          <p:cNvSpPr>
            <a:spLocks noGrp="1"/>
          </p:cNvSpPr>
          <p:nvPr>
            <p:ph type="sldNum" sz="quarter" idx="12"/>
          </p:nvPr>
        </p:nvSpPr>
        <p:spPr/>
        <p:txBody>
          <a:bodyPr/>
          <a:lstStyle/>
          <a:p>
            <a:fld id="{56457A89-7E12-42A4-9457-BFD85B9E19BE}" type="slidenum">
              <a:rPr lang="en-US" smtClean="0"/>
              <a:pPr/>
              <a:t>3</a:t>
            </a:fld>
            <a:endParaRPr lang="en-US"/>
          </a:p>
        </p:txBody>
      </p:sp>
    </p:spTree>
    <p:extLst>
      <p:ext uri="{BB962C8B-B14F-4D97-AF65-F5344CB8AC3E}">
        <p14:creationId xmlns:p14="http://schemas.microsoft.com/office/powerpoint/2010/main" val="60243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EE40-C13C-1EA0-DDA9-7C27F1B5EED7}"/>
              </a:ext>
            </a:extLst>
          </p:cNvPr>
          <p:cNvSpPr>
            <a:spLocks noGrp="1"/>
          </p:cNvSpPr>
          <p:nvPr>
            <p:ph type="title"/>
          </p:nvPr>
        </p:nvSpPr>
        <p:spPr>
          <a:xfrm>
            <a:off x="5795281" y="1008062"/>
            <a:ext cx="5181600" cy="1325563"/>
          </a:xfrm>
        </p:spPr>
        <p:txBody>
          <a:bodyPr>
            <a:noAutofit/>
          </a:bodyPr>
          <a:lstStyle/>
          <a:p>
            <a:r>
              <a:rPr lang="en-US" sz="3600">
                <a:latin typeface="+mn-lt"/>
              </a:rPr>
              <a:t>Around two-thirds of IPS and ACS respondents could do things in the community as much as they want to</a:t>
            </a:r>
          </a:p>
        </p:txBody>
      </p:sp>
      <p:sp>
        <p:nvSpPr>
          <p:cNvPr id="3" name="Content Placeholder 2">
            <a:extLst>
              <a:ext uri="{FF2B5EF4-FFF2-40B4-BE49-F238E27FC236}">
                <a16:creationId xmlns:a16="http://schemas.microsoft.com/office/drawing/2014/main" id="{8B13EEF9-C7BE-A459-FA2D-EDFD8300885B}"/>
              </a:ext>
            </a:extLst>
          </p:cNvPr>
          <p:cNvSpPr>
            <a:spLocks noGrp="1"/>
          </p:cNvSpPr>
          <p:nvPr>
            <p:ph sz="half" idx="1"/>
          </p:nvPr>
        </p:nvSpPr>
        <p:spPr>
          <a:xfrm>
            <a:off x="5795281" y="3105148"/>
            <a:ext cx="5181600" cy="3252481"/>
          </a:xfrm>
        </p:spPr>
        <p:txBody>
          <a:bodyPr/>
          <a:lstStyle/>
          <a:p>
            <a:pPr marL="457200" indent="-457200">
              <a:buFont typeface="Arial" panose="020B0604020202020204" pitchFamily="34" charset="0"/>
              <a:buChar char="•"/>
            </a:pPr>
            <a:r>
              <a:rPr lang="en-US">
                <a:latin typeface="+mn-lt"/>
              </a:rPr>
              <a:t>69% IPS</a:t>
            </a:r>
          </a:p>
          <a:p>
            <a:pPr marL="457200" indent="-457200">
              <a:buFont typeface="Arial" panose="020B0604020202020204" pitchFamily="34" charset="0"/>
              <a:buChar char="•"/>
            </a:pPr>
            <a:r>
              <a:rPr lang="en-US">
                <a:latin typeface="+mn-lt"/>
              </a:rPr>
              <a:t>62% ACS</a:t>
            </a:r>
          </a:p>
        </p:txBody>
      </p:sp>
      <p:pic>
        <p:nvPicPr>
          <p:cNvPr id="7" name="Picture 6" descr="A person with a cane walking on a sidewalk&#10;&#10;Description automatically generated">
            <a:extLst>
              <a:ext uri="{FF2B5EF4-FFF2-40B4-BE49-F238E27FC236}">
                <a16:creationId xmlns:a16="http://schemas.microsoft.com/office/drawing/2014/main" id="{1319F649-8321-4A75-271F-D4B5417549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
            <a:ext cx="5019675" cy="6357627"/>
          </a:xfrm>
          <a:prstGeom prst="rect">
            <a:avLst/>
          </a:prstGeom>
        </p:spPr>
      </p:pic>
      <p:sp>
        <p:nvSpPr>
          <p:cNvPr id="4" name="Slide Number Placeholder 3">
            <a:extLst>
              <a:ext uri="{FF2B5EF4-FFF2-40B4-BE49-F238E27FC236}">
                <a16:creationId xmlns:a16="http://schemas.microsoft.com/office/drawing/2014/main" id="{DE850275-E1ED-7C3E-C878-56306EDB24B2}"/>
              </a:ext>
            </a:extLst>
          </p:cNvPr>
          <p:cNvSpPr>
            <a:spLocks noGrp="1"/>
          </p:cNvSpPr>
          <p:nvPr>
            <p:ph type="sldNum" sz="quarter" idx="12"/>
          </p:nvPr>
        </p:nvSpPr>
        <p:spPr/>
        <p:txBody>
          <a:bodyPr/>
          <a:lstStyle/>
          <a:p>
            <a:fld id="{56457A89-7E12-42A4-9457-BFD85B9E19BE}" type="slidenum">
              <a:rPr lang="en-US" smtClean="0"/>
              <a:t>30</a:t>
            </a:fld>
            <a:endParaRPr lang="en-US"/>
          </a:p>
        </p:txBody>
      </p:sp>
      <p:sp>
        <p:nvSpPr>
          <p:cNvPr id="5" name="Footer Placeholder 4">
            <a:extLst>
              <a:ext uri="{FF2B5EF4-FFF2-40B4-BE49-F238E27FC236}">
                <a16:creationId xmlns:a16="http://schemas.microsoft.com/office/drawing/2014/main" id="{E25AD6D2-F77C-239D-8E31-8CA2A5B26876}"/>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80415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EE40-C13C-1EA0-DDA9-7C27F1B5EED7}"/>
              </a:ext>
            </a:extLst>
          </p:cNvPr>
          <p:cNvSpPr>
            <a:spLocks noGrp="1"/>
          </p:cNvSpPr>
          <p:nvPr>
            <p:ph type="title"/>
          </p:nvPr>
        </p:nvSpPr>
        <p:spPr>
          <a:xfrm>
            <a:off x="838200" y="500062"/>
            <a:ext cx="10515600" cy="1325563"/>
          </a:xfrm>
        </p:spPr>
        <p:txBody>
          <a:bodyPr anchor="ctr">
            <a:normAutofit fontScale="90000"/>
          </a:bodyPr>
          <a:lstStyle/>
          <a:p>
            <a:r>
              <a:rPr lang="en-US" sz="3600">
                <a:latin typeface="+mn-lt"/>
              </a:rPr>
              <a:t>About 9 out of every 10 people have </a:t>
            </a:r>
            <a:r>
              <a:rPr lang="en-US" sz="3600" i="1">
                <a:latin typeface="+mn-lt"/>
              </a:rPr>
              <a:t>transportation for work or medical appointments</a:t>
            </a:r>
            <a:r>
              <a:rPr lang="en-US" sz="3600">
                <a:latin typeface="+mn-lt"/>
              </a:rPr>
              <a:t>, but fewer have </a:t>
            </a:r>
            <a:r>
              <a:rPr lang="en-US" sz="3600" i="1">
                <a:latin typeface="+mn-lt"/>
              </a:rPr>
              <a:t>transportation for leisure</a:t>
            </a:r>
            <a:r>
              <a:rPr lang="en-US" sz="3600">
                <a:latin typeface="+mn-lt"/>
              </a:rPr>
              <a:t>. </a:t>
            </a:r>
            <a:br>
              <a:rPr lang="en-US" sz="2100"/>
            </a:br>
            <a:br>
              <a:rPr lang="en-US" sz="2100"/>
            </a:br>
            <a:endParaRPr lang="en-US" sz="2100"/>
          </a:p>
        </p:txBody>
      </p:sp>
      <p:graphicFrame>
        <p:nvGraphicFramePr>
          <p:cNvPr id="6" name="Content Placeholder 2" descr="A diagram showing the percent of people, by survey, who report: &#10;1. They have a way to get places they need to go - IPS: 93%, ACS: 90%&#10;2. They are able to get places when they want to do something outside of the home for fun - IPS: 78%, ACS: 74% &#10;">
            <a:extLst>
              <a:ext uri="{FF2B5EF4-FFF2-40B4-BE49-F238E27FC236}">
                <a16:creationId xmlns:a16="http://schemas.microsoft.com/office/drawing/2014/main" id="{7C17D08A-A332-67A5-F158-F3054C492F1A}"/>
              </a:ext>
            </a:extLst>
          </p:cNvPr>
          <p:cNvGraphicFramePr>
            <a:graphicFrameLocks noGrp="1"/>
          </p:cNvGraphicFramePr>
          <p:nvPr>
            <p:ph idx="1"/>
            <p:extLst>
              <p:ext uri="{D42A27DB-BD31-4B8C-83A1-F6EECF244321}">
                <p14:modId xmlns:p14="http://schemas.microsoft.com/office/powerpoint/2010/main" val="40810553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E850275-E1ED-7C3E-C878-56306EDB24B2}"/>
              </a:ext>
            </a:extLst>
          </p:cNvPr>
          <p:cNvSpPr>
            <a:spLocks noGrp="1"/>
          </p:cNvSpPr>
          <p:nvPr>
            <p:ph type="sldNum" sz="quarter" idx="12"/>
          </p:nvPr>
        </p:nvSpPr>
        <p:spPr>
          <a:xfrm>
            <a:off x="9309415" y="6461011"/>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6457A89-7E12-42A4-9457-BFD85B9E19BE}"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31</a:t>
            </a:fld>
            <a:endParaRPr kumimoji="0" lang="en-US" b="0" i="0" u="none" strike="noStrike" kern="1200" cap="none" spc="0" normalizeH="0" baseline="0" noProof="0">
              <a:ln>
                <a:noFill/>
              </a:ln>
              <a:effectLst/>
              <a:uLnTx/>
              <a:uFillTx/>
            </a:endParaRPr>
          </a:p>
        </p:txBody>
      </p:sp>
      <p:sp>
        <p:nvSpPr>
          <p:cNvPr id="10" name="Footer Placeholder 4">
            <a:extLst>
              <a:ext uri="{FF2B5EF4-FFF2-40B4-BE49-F238E27FC236}">
                <a16:creationId xmlns:a16="http://schemas.microsoft.com/office/drawing/2014/main" id="{3F3274C1-A892-8563-4374-4E236DCF523B}"/>
              </a:ext>
            </a:extLst>
          </p:cNvPr>
          <p:cNvSpPr>
            <a:spLocks noGrp="1"/>
          </p:cNvSpPr>
          <p:nvPr>
            <p:ph type="ftr" sz="quarter" idx="3"/>
          </p:nvPr>
        </p:nvSpPr>
        <p:spPr>
          <a:xfrm>
            <a:off x="4038600" y="6495143"/>
            <a:ext cx="4114800" cy="296862"/>
          </a:xfrm>
        </p:spPr>
        <p:txBody>
          <a:bodyPr/>
          <a:lstStyle/>
          <a:p>
            <a:pPr>
              <a:spcAft>
                <a:spcPts val="600"/>
              </a:spcAft>
            </a:pPr>
            <a:r>
              <a:rPr lang="en-US"/>
              <a:t>NATIONAL CORE INDICATORS®</a:t>
            </a:r>
          </a:p>
        </p:txBody>
      </p:sp>
    </p:spTree>
    <p:extLst>
      <p:ext uri="{BB962C8B-B14F-4D97-AF65-F5344CB8AC3E}">
        <p14:creationId xmlns:p14="http://schemas.microsoft.com/office/powerpoint/2010/main" val="3987970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EE40-C13C-1EA0-DDA9-7C27F1B5EED7}"/>
              </a:ext>
            </a:extLst>
          </p:cNvPr>
          <p:cNvSpPr>
            <a:spLocks noGrp="1"/>
          </p:cNvSpPr>
          <p:nvPr>
            <p:ph type="title"/>
          </p:nvPr>
        </p:nvSpPr>
        <p:spPr>
          <a:xfrm>
            <a:off x="485775" y="457200"/>
            <a:ext cx="4468813" cy="3409950"/>
          </a:xfrm>
          <a:solidFill>
            <a:srgbClr val="284544"/>
          </a:solidFill>
        </p:spPr>
        <p:txBody>
          <a:bodyPr anchor="ctr">
            <a:normAutofit fontScale="90000"/>
          </a:bodyPr>
          <a:lstStyle/>
          <a:p>
            <a:pPr algn="ctr"/>
            <a:r>
              <a:rPr lang="en-US" sz="4000">
                <a:solidFill>
                  <a:schemeClr val="bg1"/>
                </a:solidFill>
                <a:latin typeface="+mn-lt"/>
              </a:rPr>
              <a:t>Around 8 out of 10 people are able to see and/or communicate with their families when they want</a:t>
            </a:r>
            <a:br>
              <a:rPr lang="en-US"/>
            </a:br>
            <a:endParaRPr lang="en-US"/>
          </a:p>
        </p:txBody>
      </p:sp>
      <p:sp>
        <p:nvSpPr>
          <p:cNvPr id="3" name="Content Placeholder 2">
            <a:extLst>
              <a:ext uri="{FF2B5EF4-FFF2-40B4-BE49-F238E27FC236}">
                <a16:creationId xmlns:a16="http://schemas.microsoft.com/office/drawing/2014/main" id="{8B13EEF9-C7BE-A459-FA2D-EDFD8300885B}"/>
              </a:ext>
            </a:extLst>
          </p:cNvPr>
          <p:cNvSpPr>
            <a:spLocks noGrp="1"/>
          </p:cNvSpPr>
          <p:nvPr>
            <p:ph type="body" sz="half" idx="2"/>
          </p:nvPr>
        </p:nvSpPr>
        <p:spPr>
          <a:xfrm>
            <a:off x="839788" y="4048125"/>
            <a:ext cx="3932237" cy="1820863"/>
          </a:xfrm>
        </p:spPr>
        <p:txBody>
          <a:bodyPr>
            <a:normAutofit/>
          </a:bodyPr>
          <a:lstStyle/>
          <a:p>
            <a:pPr marL="457200" indent="-457200">
              <a:buFont typeface="Arial" panose="020B0604020202020204" pitchFamily="34" charset="0"/>
              <a:buChar char="•"/>
            </a:pPr>
            <a:r>
              <a:rPr lang="en-US" sz="3600">
                <a:latin typeface="+mn-lt"/>
              </a:rPr>
              <a:t>IPS: 83%</a:t>
            </a:r>
          </a:p>
          <a:p>
            <a:pPr marL="457200" indent="-457200">
              <a:buFont typeface="Arial" panose="020B0604020202020204" pitchFamily="34" charset="0"/>
              <a:buChar char="•"/>
            </a:pPr>
            <a:r>
              <a:rPr lang="en-US" sz="3600">
                <a:latin typeface="+mn-lt"/>
              </a:rPr>
              <a:t>ACS: 85%</a:t>
            </a:r>
          </a:p>
        </p:txBody>
      </p:sp>
      <p:pic>
        <p:nvPicPr>
          <p:cNvPr id="15" name="Picture Placeholder 14" descr="Old women in hijabs laughing">
            <a:extLst>
              <a:ext uri="{FF2B5EF4-FFF2-40B4-BE49-F238E27FC236}">
                <a16:creationId xmlns:a16="http://schemas.microsoft.com/office/drawing/2014/main" id="{5E6F5AFE-137D-6C3E-0081-071DEDEE9862}"/>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Slide Number Placeholder 3">
            <a:extLst>
              <a:ext uri="{FF2B5EF4-FFF2-40B4-BE49-F238E27FC236}">
                <a16:creationId xmlns:a16="http://schemas.microsoft.com/office/drawing/2014/main" id="{DE850275-E1ED-7C3E-C878-56306EDB24B2}"/>
              </a:ext>
            </a:extLst>
          </p:cNvPr>
          <p:cNvSpPr>
            <a:spLocks noGrp="1"/>
          </p:cNvSpPr>
          <p:nvPr>
            <p:ph type="sldNum" sz="quarter" idx="12"/>
          </p:nvPr>
        </p:nvSpPr>
        <p:spPr>
          <a:xfrm>
            <a:off x="9304562" y="6414781"/>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6457A89-7E12-42A4-9457-BFD85B9E19BE}"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9BC3D236-42BA-B1F2-EA88-5CCC4EBDA7BE}"/>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361823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E2C9-9517-3C67-565C-314C843419D3}"/>
              </a:ext>
            </a:extLst>
          </p:cNvPr>
          <p:cNvSpPr>
            <a:spLocks noGrp="1"/>
          </p:cNvSpPr>
          <p:nvPr>
            <p:ph type="title"/>
          </p:nvPr>
        </p:nvSpPr>
        <p:spPr>
          <a:xfrm>
            <a:off x="838200" y="662781"/>
            <a:ext cx="10515600" cy="1325563"/>
          </a:xfrm>
        </p:spPr>
        <p:txBody>
          <a:bodyPr>
            <a:normAutofit fontScale="90000"/>
          </a:bodyPr>
          <a:lstStyle/>
          <a:p>
            <a:r>
              <a:rPr lang="en-US">
                <a:latin typeface="+mn-lt"/>
              </a:rPr>
              <a:t>The rate of community employment among IPS respondents dropped slightly since COVID, while the rate of people wanting to work increased</a:t>
            </a:r>
          </a:p>
        </p:txBody>
      </p:sp>
      <p:graphicFrame>
        <p:nvGraphicFramePr>
          <p:cNvPr id="6" name="Content Placeholder 5" descr="A diagram showing the percent of people in the IPS samples in 2018 and 2021 who:&#10;1. Have a paid community job. 2018: 19%, 2021: 16%&#10;2. Want a paid community job. 2018: 44%, 2021: 49%">
            <a:extLst>
              <a:ext uri="{FF2B5EF4-FFF2-40B4-BE49-F238E27FC236}">
                <a16:creationId xmlns:a16="http://schemas.microsoft.com/office/drawing/2014/main" id="{B37E0486-77D9-19B2-CE02-73DF2289FFD2}"/>
              </a:ext>
            </a:extLst>
          </p:cNvPr>
          <p:cNvGraphicFramePr>
            <a:graphicFrameLocks noGrp="1"/>
          </p:cNvGraphicFramePr>
          <p:nvPr>
            <p:ph idx="1"/>
            <p:extLst>
              <p:ext uri="{D42A27DB-BD31-4B8C-83A1-F6EECF244321}">
                <p14:modId xmlns:p14="http://schemas.microsoft.com/office/powerpoint/2010/main" val="1117275507"/>
              </p:ext>
            </p:extLst>
          </p:nvPr>
        </p:nvGraphicFramePr>
        <p:xfrm>
          <a:off x="1526178" y="2543742"/>
          <a:ext cx="8854440" cy="3651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B93A278-F4E6-9D9B-ED94-CAB28CCB44B6}"/>
              </a:ext>
            </a:extLst>
          </p:cNvPr>
          <p:cNvSpPr>
            <a:spLocks noGrp="1"/>
          </p:cNvSpPr>
          <p:nvPr>
            <p:ph type="sldNum" sz="quarter" idx="12"/>
          </p:nvPr>
        </p:nvSpPr>
        <p:spPr>
          <a:xfrm>
            <a:off x="9309415" y="6461011"/>
            <a:ext cx="2743200" cy="365125"/>
          </a:xfrm>
        </p:spPr>
        <p:txBody>
          <a:bodyPr/>
          <a:lstStyle/>
          <a:p>
            <a:fld id="{64CE5AA8-4965-43F6-BC80-9AEDF8E085BA}" type="slidenum">
              <a:rPr lang="en-US" smtClean="0"/>
              <a:pPr/>
              <a:t>33</a:t>
            </a:fld>
            <a:endParaRPr lang="en-US"/>
          </a:p>
        </p:txBody>
      </p:sp>
      <p:sp>
        <p:nvSpPr>
          <p:cNvPr id="3" name="Footer Placeholder 2">
            <a:extLst>
              <a:ext uri="{FF2B5EF4-FFF2-40B4-BE49-F238E27FC236}">
                <a16:creationId xmlns:a16="http://schemas.microsoft.com/office/drawing/2014/main" id="{7334A3F6-B006-F282-BB84-E8EEDB07EE39}"/>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339840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C4FB-5285-3505-FC7D-1A4425A6FC2C}"/>
              </a:ext>
            </a:extLst>
          </p:cNvPr>
          <p:cNvSpPr>
            <a:spLocks noGrp="1"/>
          </p:cNvSpPr>
          <p:nvPr>
            <p:ph type="title"/>
          </p:nvPr>
        </p:nvSpPr>
        <p:spPr/>
        <p:txBody>
          <a:bodyPr>
            <a:normAutofit fontScale="90000"/>
          </a:bodyPr>
          <a:lstStyle/>
          <a:p>
            <a:r>
              <a:rPr lang="en-US">
                <a:latin typeface="+mn-lt"/>
              </a:rPr>
              <a:t>Employment among ACS respondents remained at 3% since COVID, interest in working dropped two and a half times</a:t>
            </a:r>
          </a:p>
        </p:txBody>
      </p:sp>
      <p:graphicFrame>
        <p:nvGraphicFramePr>
          <p:cNvPr id="6" name="Content Placeholder 5" descr="A diagram showing the percent of people in the ACS samples in 2018 and 2021 who:&#10;1. Have a paid community job. 2018: 3%, 2021: 3%&#10;2. Want a paid community job. 2018: 23%, 2021: 9%">
            <a:extLst>
              <a:ext uri="{FF2B5EF4-FFF2-40B4-BE49-F238E27FC236}">
                <a16:creationId xmlns:a16="http://schemas.microsoft.com/office/drawing/2014/main" id="{FB5D3B65-767A-5AFC-C07F-A973896AA198}"/>
              </a:ext>
            </a:extLst>
          </p:cNvPr>
          <p:cNvGraphicFramePr>
            <a:graphicFrameLocks noGrp="1"/>
          </p:cNvGraphicFramePr>
          <p:nvPr>
            <p:ph idx="1"/>
            <p:extLst>
              <p:ext uri="{D42A27DB-BD31-4B8C-83A1-F6EECF244321}">
                <p14:modId xmlns:p14="http://schemas.microsoft.com/office/powerpoint/2010/main" val="3969652163"/>
              </p:ext>
            </p:extLst>
          </p:nvPr>
        </p:nvGraphicFramePr>
        <p:xfrm>
          <a:off x="1115785" y="2190750"/>
          <a:ext cx="9960429" cy="3608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Display 6">
            <a:extLst>
              <a:ext uri="{FF2B5EF4-FFF2-40B4-BE49-F238E27FC236}">
                <a16:creationId xmlns:a16="http://schemas.microsoft.com/office/drawing/2014/main" id="{2A70B861-E014-622B-8932-563DC2869ED5}"/>
              </a:ext>
            </a:extLst>
          </p:cNvPr>
          <p:cNvSpPr/>
          <p:nvPr/>
        </p:nvSpPr>
        <p:spPr>
          <a:xfrm>
            <a:off x="8995954" y="4840106"/>
            <a:ext cx="2255519" cy="1190239"/>
          </a:xfrm>
          <a:prstGeom prst="flowChartDisplay">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Increases to </a:t>
            </a:r>
            <a:r>
              <a:rPr lang="en-US" b="1"/>
              <a:t>17%</a:t>
            </a:r>
            <a:r>
              <a:rPr lang="en-US"/>
              <a:t> for people under 60</a:t>
            </a:r>
          </a:p>
        </p:txBody>
      </p:sp>
      <p:sp>
        <p:nvSpPr>
          <p:cNvPr id="4" name="Slide Number Placeholder 3">
            <a:extLst>
              <a:ext uri="{FF2B5EF4-FFF2-40B4-BE49-F238E27FC236}">
                <a16:creationId xmlns:a16="http://schemas.microsoft.com/office/drawing/2014/main" id="{F8F0A3DC-32E5-2A0C-A87F-E56353FA213C}"/>
              </a:ext>
            </a:extLst>
          </p:cNvPr>
          <p:cNvSpPr>
            <a:spLocks noGrp="1"/>
          </p:cNvSpPr>
          <p:nvPr>
            <p:ph type="sldNum" sz="quarter" idx="12"/>
          </p:nvPr>
        </p:nvSpPr>
        <p:spPr/>
        <p:txBody>
          <a:bodyPr/>
          <a:lstStyle/>
          <a:p>
            <a:fld id="{64CE5AA8-4965-43F6-BC80-9AEDF8E085BA}" type="slidenum">
              <a:rPr lang="en-US" smtClean="0"/>
              <a:t>34</a:t>
            </a:fld>
            <a:endParaRPr lang="en-US"/>
          </a:p>
        </p:txBody>
      </p:sp>
      <p:sp>
        <p:nvSpPr>
          <p:cNvPr id="3" name="Footer Placeholder 2">
            <a:extLst>
              <a:ext uri="{FF2B5EF4-FFF2-40B4-BE49-F238E27FC236}">
                <a16:creationId xmlns:a16="http://schemas.microsoft.com/office/drawing/2014/main" id="{A4152CE1-B5ED-20AE-9B25-1633409B3B89}"/>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469073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D8F2-191F-F00F-75DD-CCB9204EDEEE}"/>
              </a:ext>
            </a:extLst>
          </p:cNvPr>
          <p:cNvSpPr>
            <a:spLocks noGrp="1"/>
          </p:cNvSpPr>
          <p:nvPr>
            <p:ph type="title"/>
          </p:nvPr>
        </p:nvSpPr>
        <p:spPr>
          <a:xfrm>
            <a:off x="838200" y="365125"/>
            <a:ext cx="10515600" cy="1325563"/>
          </a:xfrm>
        </p:spPr>
        <p:txBody>
          <a:bodyPr anchor="ctr">
            <a:normAutofit/>
          </a:bodyPr>
          <a:lstStyle/>
          <a:p>
            <a:r>
              <a:rPr lang="en-US" sz="3400">
                <a:latin typeface="+mn-lt"/>
              </a:rPr>
              <a:t>One in five ACS respondents reported they </a:t>
            </a:r>
            <a:r>
              <a:rPr lang="en-US" sz="3400" i="1" u="sng">
                <a:latin typeface="+mn-lt"/>
              </a:rPr>
              <a:t>often</a:t>
            </a:r>
            <a:r>
              <a:rPr lang="en-US" sz="3400">
                <a:latin typeface="+mn-lt"/>
              </a:rPr>
              <a:t> felt lonely. That’s twice as many as IPS respondents.</a:t>
            </a:r>
          </a:p>
        </p:txBody>
      </p:sp>
      <p:pic>
        <p:nvPicPr>
          <p:cNvPr id="11" name="Content Placeholder 10" descr="Two speedometer graphs showing the percent of respondents who often feel lonely.&#10;IDD IPS: 11%&#10;AD ACS: 20%">
            <a:extLst>
              <a:ext uri="{FF2B5EF4-FFF2-40B4-BE49-F238E27FC236}">
                <a16:creationId xmlns:a16="http://schemas.microsoft.com/office/drawing/2014/main" id="{5D0A5DBE-86F8-F973-61CE-D5A7CF07BF43}"/>
              </a:ext>
            </a:extLst>
          </p:cNvPr>
          <p:cNvPicPr>
            <a:picLocks noGrp="1" noChangeAspect="1"/>
          </p:cNvPicPr>
          <p:nvPr>
            <p:ph idx="1"/>
          </p:nvPr>
        </p:nvPicPr>
        <p:blipFill>
          <a:blip r:embed="rId2"/>
          <a:stretch>
            <a:fillRect/>
          </a:stretch>
        </p:blipFill>
        <p:spPr>
          <a:xfrm>
            <a:off x="642140" y="2402902"/>
            <a:ext cx="10907720" cy="2977474"/>
          </a:xfrm>
        </p:spPr>
      </p:pic>
      <p:sp>
        <p:nvSpPr>
          <p:cNvPr id="4" name="Slide Number Placeholder 3">
            <a:extLst>
              <a:ext uri="{FF2B5EF4-FFF2-40B4-BE49-F238E27FC236}">
                <a16:creationId xmlns:a16="http://schemas.microsoft.com/office/drawing/2014/main" id="{C31C9473-4A39-E93D-9F03-E311526CCC9D}"/>
              </a:ext>
            </a:extLst>
          </p:cNvPr>
          <p:cNvSpPr>
            <a:spLocks noGrp="1"/>
          </p:cNvSpPr>
          <p:nvPr>
            <p:ph type="sldNum" sz="quarter" idx="12"/>
          </p:nvPr>
        </p:nvSpPr>
        <p:spPr>
          <a:xfrm>
            <a:off x="9309415" y="6461011"/>
            <a:ext cx="2743200" cy="365125"/>
          </a:xfrm>
        </p:spPr>
        <p:txBody>
          <a:bodyPr>
            <a:normAutofit/>
          </a:bodyPr>
          <a:lstStyle/>
          <a:p>
            <a:pPr>
              <a:spcAft>
                <a:spcPts val="600"/>
              </a:spcAft>
            </a:pPr>
            <a:fld id="{56457A89-7E12-42A4-9457-BFD85B9E19BE}" type="slidenum">
              <a:rPr lang="en-US" smtClean="0"/>
              <a:pPr>
                <a:spcAft>
                  <a:spcPts val="600"/>
                </a:spcAft>
              </a:pPr>
              <a:t>35</a:t>
            </a:fld>
            <a:endParaRPr lang="en-US"/>
          </a:p>
        </p:txBody>
      </p:sp>
      <p:sp>
        <p:nvSpPr>
          <p:cNvPr id="3" name="Footer Placeholder 2">
            <a:extLst>
              <a:ext uri="{FF2B5EF4-FFF2-40B4-BE49-F238E27FC236}">
                <a16:creationId xmlns:a16="http://schemas.microsoft.com/office/drawing/2014/main" id="{6A92AFAC-9310-9048-1201-412B7233255D}"/>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960445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sitting on a couch&#10;&#10;Description automatically generated">
            <a:extLst>
              <a:ext uri="{FF2B5EF4-FFF2-40B4-BE49-F238E27FC236}">
                <a16:creationId xmlns:a16="http://schemas.microsoft.com/office/drawing/2014/main" id="{073D2E00-8CD2-39FE-B56F-EAF1FE8FC67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9B3D7BA-D3CD-49DB-9A6E-1BF6578893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latin typeface="+mn-lt"/>
              </a:rPr>
              <a:t>Healthcare</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6F0029B-C0DC-5863-D560-555F5F638ABF}"/>
              </a:ext>
            </a:extLst>
          </p:cNvPr>
          <p:cNvSpPr>
            <a:spLocks noGrp="1"/>
          </p:cNvSpPr>
          <p:nvPr>
            <p:ph type="sldNum" sz="quarter" idx="12"/>
          </p:nvPr>
        </p:nvSpPr>
        <p:spPr/>
        <p:txBody>
          <a:bodyPr/>
          <a:lstStyle/>
          <a:p>
            <a:fld id="{64CE5AA8-4965-43F6-BC80-9AEDF8E085BA}" type="slidenum">
              <a:rPr lang="en-US" smtClean="0"/>
              <a:t>36</a:t>
            </a:fld>
            <a:endParaRPr lang="en-US"/>
          </a:p>
        </p:txBody>
      </p:sp>
    </p:spTree>
    <p:extLst>
      <p:ext uri="{BB962C8B-B14F-4D97-AF65-F5344CB8AC3E}">
        <p14:creationId xmlns:p14="http://schemas.microsoft.com/office/powerpoint/2010/main" val="1202517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504A-F367-A61C-7936-FE97FBEF85D9}"/>
              </a:ext>
            </a:extLst>
          </p:cNvPr>
          <p:cNvSpPr>
            <a:spLocks noGrp="1"/>
          </p:cNvSpPr>
          <p:nvPr>
            <p:ph type="title"/>
          </p:nvPr>
        </p:nvSpPr>
        <p:spPr>
          <a:xfrm>
            <a:off x="664029" y="4374441"/>
            <a:ext cx="6400800" cy="1325563"/>
          </a:xfrm>
        </p:spPr>
        <p:txBody>
          <a:bodyPr/>
          <a:lstStyle/>
          <a:p>
            <a:r>
              <a:rPr lang="en-US">
                <a:latin typeface="+mn-lt"/>
              </a:rPr>
              <a:t>Has Medicare Coverage</a:t>
            </a:r>
          </a:p>
        </p:txBody>
      </p:sp>
      <p:sp>
        <p:nvSpPr>
          <p:cNvPr id="9" name="Content Placeholder 8">
            <a:extLst>
              <a:ext uri="{FF2B5EF4-FFF2-40B4-BE49-F238E27FC236}">
                <a16:creationId xmlns:a16="http://schemas.microsoft.com/office/drawing/2014/main" id="{632B2CE5-3D36-3E7D-E3B9-96E275F1A3D0}"/>
              </a:ext>
            </a:extLst>
          </p:cNvPr>
          <p:cNvSpPr>
            <a:spLocks noGrp="1"/>
          </p:cNvSpPr>
          <p:nvPr>
            <p:ph idx="1"/>
          </p:nvPr>
        </p:nvSpPr>
        <p:spPr>
          <a:xfrm>
            <a:off x="6857999" y="4452256"/>
            <a:ext cx="5431971" cy="1621972"/>
          </a:xfrm>
        </p:spPr>
        <p:txBody>
          <a:bodyPr>
            <a:normAutofit/>
          </a:bodyPr>
          <a:lstStyle/>
          <a:p>
            <a:r>
              <a:rPr lang="en-US" sz="3600">
                <a:latin typeface="+mn-lt"/>
              </a:rPr>
              <a:t>IPS: 42%</a:t>
            </a:r>
          </a:p>
          <a:p>
            <a:r>
              <a:rPr lang="en-US" sz="3600">
                <a:latin typeface="+mn-lt"/>
              </a:rPr>
              <a:t>ACS: 79%</a:t>
            </a:r>
          </a:p>
        </p:txBody>
      </p:sp>
      <p:sp>
        <p:nvSpPr>
          <p:cNvPr id="14" name="Rectangle 13">
            <a:extLst>
              <a:ext uri="{FF2B5EF4-FFF2-40B4-BE49-F238E27FC236}">
                <a16:creationId xmlns:a16="http://schemas.microsoft.com/office/drawing/2014/main" id="{7CB828E7-4869-E761-DD78-8F70318B3788}"/>
              </a:ext>
              <a:ext uri="{C183D7F6-B498-43B3-948B-1728B52AA6E4}">
                <adec:decorative xmlns:adec="http://schemas.microsoft.com/office/drawing/2017/decorative" val="1"/>
              </a:ext>
            </a:extLst>
          </p:cNvPr>
          <p:cNvSpPr/>
          <p:nvPr/>
        </p:nvSpPr>
        <p:spPr>
          <a:xfrm>
            <a:off x="0" y="-87086"/>
            <a:ext cx="12192000" cy="3788229"/>
          </a:xfrm>
          <a:prstGeom prst="rect">
            <a:avLst/>
          </a:prstGeom>
          <a:solidFill>
            <a:srgbClr val="8EBEBE"/>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Graphic 4" descr="House with solid fill">
            <a:extLst>
              <a:ext uri="{FF2B5EF4-FFF2-40B4-BE49-F238E27FC236}">
                <a16:creationId xmlns:a16="http://schemas.microsoft.com/office/drawing/2014/main" id="{10C175DD-49B6-95DC-D3C6-8FC4612BD34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89866" y="320786"/>
            <a:ext cx="2721429" cy="2721429"/>
          </a:xfrm>
          <a:prstGeom prst="rect">
            <a:avLst/>
          </a:prstGeom>
        </p:spPr>
      </p:pic>
      <p:pic>
        <p:nvPicPr>
          <p:cNvPr id="8" name="Graphic 7" descr="Medicine with solid fill">
            <a:extLst>
              <a:ext uri="{FF2B5EF4-FFF2-40B4-BE49-F238E27FC236}">
                <a16:creationId xmlns:a16="http://schemas.microsoft.com/office/drawing/2014/main" id="{AAE7E8A9-F414-B030-DBF5-75C7D86DC89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60340" y="837763"/>
            <a:ext cx="2213719" cy="2213719"/>
          </a:xfrm>
          <a:prstGeom prst="rect">
            <a:avLst/>
          </a:prstGeom>
        </p:spPr>
      </p:pic>
      <p:pic>
        <p:nvPicPr>
          <p:cNvPr id="11" name="Graphic 10" descr="Needle with solid fill">
            <a:extLst>
              <a:ext uri="{FF2B5EF4-FFF2-40B4-BE49-F238E27FC236}">
                <a16:creationId xmlns:a16="http://schemas.microsoft.com/office/drawing/2014/main" id="{872995DA-2D7F-DFD1-7F6F-44B2BFD3E5C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5850" y="830797"/>
            <a:ext cx="2155372" cy="2155372"/>
          </a:xfrm>
          <a:prstGeom prst="rect">
            <a:avLst/>
          </a:prstGeom>
        </p:spPr>
      </p:pic>
      <p:pic>
        <p:nvPicPr>
          <p:cNvPr id="13" name="Graphic 12" descr="Eye with solid fill">
            <a:extLst>
              <a:ext uri="{FF2B5EF4-FFF2-40B4-BE49-F238E27FC236}">
                <a16:creationId xmlns:a16="http://schemas.microsoft.com/office/drawing/2014/main" id="{74BDBB77-E6A4-8064-AA88-2E87264AE20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47709" y="509103"/>
            <a:ext cx="2620197" cy="2620197"/>
          </a:xfrm>
          <a:prstGeom prst="rect">
            <a:avLst/>
          </a:prstGeom>
        </p:spPr>
      </p:pic>
      <p:sp>
        <p:nvSpPr>
          <p:cNvPr id="4" name="Slide Number Placeholder 3">
            <a:extLst>
              <a:ext uri="{FF2B5EF4-FFF2-40B4-BE49-F238E27FC236}">
                <a16:creationId xmlns:a16="http://schemas.microsoft.com/office/drawing/2014/main" id="{54582222-5353-2346-17EB-22A97B7D6631}"/>
              </a:ext>
            </a:extLst>
          </p:cNvPr>
          <p:cNvSpPr>
            <a:spLocks noGrp="1"/>
          </p:cNvSpPr>
          <p:nvPr>
            <p:ph type="sldNum" sz="quarter" idx="12"/>
          </p:nvPr>
        </p:nvSpPr>
        <p:spPr/>
        <p:txBody>
          <a:bodyPr/>
          <a:lstStyle/>
          <a:p>
            <a:fld id="{56457A89-7E12-42A4-9457-BFD85B9E19BE}" type="slidenum">
              <a:rPr lang="en-US" smtClean="0"/>
              <a:t>37</a:t>
            </a:fld>
            <a:endParaRPr lang="en-US"/>
          </a:p>
        </p:txBody>
      </p:sp>
      <p:sp>
        <p:nvSpPr>
          <p:cNvPr id="3" name="Footer Placeholder 2">
            <a:extLst>
              <a:ext uri="{FF2B5EF4-FFF2-40B4-BE49-F238E27FC236}">
                <a16:creationId xmlns:a16="http://schemas.microsoft.com/office/drawing/2014/main" id="{1E903F02-ABD6-21C8-F54E-F06A65ACC5F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136043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F41A-6714-1A2A-7016-21EB1F0932DD}"/>
              </a:ext>
            </a:extLst>
          </p:cNvPr>
          <p:cNvSpPr>
            <a:spLocks noGrp="1"/>
          </p:cNvSpPr>
          <p:nvPr>
            <p:ph type="title"/>
          </p:nvPr>
        </p:nvSpPr>
        <p:spPr/>
        <p:txBody>
          <a:bodyPr>
            <a:normAutofit fontScale="90000"/>
          </a:bodyPr>
          <a:lstStyle/>
          <a:p>
            <a:r>
              <a:rPr lang="en-US">
                <a:latin typeface="+mn-lt"/>
              </a:rPr>
              <a:t>IPS respondents were more likely than ACS respondents to have had a </a:t>
            </a:r>
            <a:r>
              <a:rPr lang="en-US" i="1">
                <a:latin typeface="+mn-lt"/>
              </a:rPr>
              <a:t>dental exam in the past year</a:t>
            </a:r>
          </a:p>
        </p:txBody>
      </p:sp>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p:txBody>
          <a:bodyPr/>
          <a:lstStyle/>
          <a:p>
            <a:fld id="{56457A89-7E12-42A4-9457-BFD85B9E19BE}" type="slidenum">
              <a:rPr lang="en-US" smtClean="0"/>
              <a:t>38</a:t>
            </a:fld>
            <a:endParaRPr lang="en-US"/>
          </a:p>
        </p:txBody>
      </p:sp>
      <p:sp>
        <p:nvSpPr>
          <p:cNvPr id="5" name="Footer Placeholder 4">
            <a:extLst>
              <a:ext uri="{FF2B5EF4-FFF2-40B4-BE49-F238E27FC236}">
                <a16:creationId xmlns:a16="http://schemas.microsoft.com/office/drawing/2014/main" id="{D323634E-CC51-36F3-AF00-19C407DB8474}"/>
              </a:ext>
            </a:extLst>
          </p:cNvPr>
          <p:cNvSpPr>
            <a:spLocks noGrp="1"/>
          </p:cNvSpPr>
          <p:nvPr>
            <p:ph type="ftr" sz="quarter" idx="3"/>
          </p:nvPr>
        </p:nvSpPr>
        <p:spPr/>
        <p:txBody>
          <a:bodyPr/>
          <a:lstStyle/>
          <a:p>
            <a:r>
              <a:rPr lang="en-US"/>
              <a:t>NATIONAL CORE INDICATORS®</a:t>
            </a:r>
          </a:p>
        </p:txBody>
      </p:sp>
      <p:pic>
        <p:nvPicPr>
          <p:cNvPr id="6" name="Content Placeholder 5" descr="Two speedometer graphs showing percent of respondents who had a dental exam in the past year.&#10;IDD IPS: 75%&#10;AD ACS: 45%">
            <a:extLst>
              <a:ext uri="{FF2B5EF4-FFF2-40B4-BE49-F238E27FC236}">
                <a16:creationId xmlns:a16="http://schemas.microsoft.com/office/drawing/2014/main" id="{F0919BAD-73AD-A356-5693-E3B61147FE59}"/>
              </a:ext>
            </a:extLst>
          </p:cNvPr>
          <p:cNvPicPr>
            <a:picLocks noGrp="1" noChangeAspect="1"/>
          </p:cNvPicPr>
          <p:nvPr>
            <p:ph idx="1"/>
          </p:nvPr>
        </p:nvPicPr>
        <p:blipFill>
          <a:blip r:embed="rId3"/>
          <a:stretch>
            <a:fillRect/>
          </a:stretch>
        </p:blipFill>
        <p:spPr>
          <a:xfrm>
            <a:off x="672029" y="2357610"/>
            <a:ext cx="11223823" cy="3180841"/>
          </a:xfrm>
          <a:prstGeom prst="rect">
            <a:avLst/>
          </a:prstGeom>
        </p:spPr>
      </p:pic>
    </p:spTree>
    <p:extLst>
      <p:ext uri="{BB962C8B-B14F-4D97-AF65-F5344CB8AC3E}">
        <p14:creationId xmlns:p14="http://schemas.microsoft.com/office/powerpoint/2010/main" val="2539401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D8F2-191F-F00F-75DD-CCB9204EDEEE}"/>
              </a:ext>
            </a:extLst>
          </p:cNvPr>
          <p:cNvSpPr>
            <a:spLocks noGrp="1"/>
          </p:cNvSpPr>
          <p:nvPr>
            <p:ph type="title"/>
          </p:nvPr>
        </p:nvSpPr>
        <p:spPr>
          <a:xfrm>
            <a:off x="838200" y="365125"/>
            <a:ext cx="10515600" cy="1325563"/>
          </a:xfrm>
        </p:spPr>
        <p:txBody>
          <a:bodyPr anchor="ctr">
            <a:normAutofit fontScale="90000"/>
          </a:bodyPr>
          <a:lstStyle/>
          <a:p>
            <a:r>
              <a:rPr lang="en-US">
                <a:latin typeface="+mn-lt"/>
              </a:rPr>
              <a:t>1 out of 10 IPS respondents describe their health as poor, while almost 1 out of 5 ACS respondents describe their health as poor</a:t>
            </a:r>
          </a:p>
        </p:txBody>
      </p:sp>
      <p:pic>
        <p:nvPicPr>
          <p:cNvPr id="8" name="Content Placeholder 7" descr="Two speedometer graphs showing the percent of respondents who describe their health as poor.&#10;IDD IPS: 11%&#10;AD ACS: 18%">
            <a:extLst>
              <a:ext uri="{FF2B5EF4-FFF2-40B4-BE49-F238E27FC236}">
                <a16:creationId xmlns:a16="http://schemas.microsoft.com/office/drawing/2014/main" id="{8A542A88-213F-5272-6C09-292F70C6C635}"/>
              </a:ext>
            </a:extLst>
          </p:cNvPr>
          <p:cNvPicPr>
            <a:picLocks noGrp="1" noChangeAspect="1"/>
          </p:cNvPicPr>
          <p:nvPr>
            <p:ph idx="1"/>
          </p:nvPr>
        </p:nvPicPr>
        <p:blipFill>
          <a:blip r:embed="rId2"/>
          <a:stretch>
            <a:fillRect/>
          </a:stretch>
        </p:blipFill>
        <p:spPr>
          <a:xfrm>
            <a:off x="877624" y="2071991"/>
            <a:ext cx="10770354" cy="3560324"/>
          </a:xfrm>
        </p:spPr>
      </p:pic>
      <p:sp>
        <p:nvSpPr>
          <p:cNvPr id="4" name="Slide Number Placeholder 3">
            <a:extLst>
              <a:ext uri="{FF2B5EF4-FFF2-40B4-BE49-F238E27FC236}">
                <a16:creationId xmlns:a16="http://schemas.microsoft.com/office/drawing/2014/main" id="{C31C9473-4A39-E93D-9F03-E311526CCC9D}"/>
              </a:ext>
            </a:extLst>
          </p:cNvPr>
          <p:cNvSpPr>
            <a:spLocks noGrp="1"/>
          </p:cNvSpPr>
          <p:nvPr>
            <p:ph type="sldNum" sz="quarter" idx="12"/>
          </p:nvPr>
        </p:nvSpPr>
        <p:spPr>
          <a:xfrm>
            <a:off x="9309415" y="6461011"/>
            <a:ext cx="2743200" cy="365125"/>
          </a:xfrm>
        </p:spPr>
        <p:txBody>
          <a:bodyPr>
            <a:normAutofit/>
          </a:bodyPr>
          <a:lstStyle/>
          <a:p>
            <a:pPr>
              <a:spcAft>
                <a:spcPts val="600"/>
              </a:spcAft>
            </a:pPr>
            <a:fld id="{56457A89-7E12-42A4-9457-BFD85B9E19BE}" type="slidenum">
              <a:rPr lang="en-US" smtClean="0"/>
              <a:pPr>
                <a:spcAft>
                  <a:spcPts val="600"/>
                </a:spcAft>
              </a:pPr>
              <a:t>39</a:t>
            </a:fld>
            <a:endParaRPr lang="en-US"/>
          </a:p>
        </p:txBody>
      </p:sp>
      <p:sp>
        <p:nvSpPr>
          <p:cNvPr id="3" name="Footer Placeholder 2">
            <a:extLst>
              <a:ext uri="{FF2B5EF4-FFF2-40B4-BE49-F238E27FC236}">
                <a16:creationId xmlns:a16="http://schemas.microsoft.com/office/drawing/2014/main" id="{427C4D20-67FD-6244-246B-D086B06825B3}"/>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14868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D7158-8DB6-4FB4-825F-ACDED46FB99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a:solidFill>
                  <a:srgbClr val="3D6969"/>
                </a:solidFill>
                <a:latin typeface="+mn-lt"/>
              </a:rPr>
              <a:t>Sarah Taub</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3D91118-6B87-4BE7-B0E7-2758419C6927}"/>
              </a:ext>
            </a:extLst>
          </p:cNvPr>
          <p:cNvSpPr>
            <a:spLocks noGrp="1"/>
          </p:cNvSpPr>
          <p:nvPr>
            <p:ph type="body" sz="quarter" idx="10"/>
          </p:nvPr>
        </p:nvSpPr>
        <p:spPr>
          <a:xfrm>
            <a:off x="590719" y="2330505"/>
            <a:ext cx="4559425" cy="3979585"/>
          </a:xfrm>
        </p:spPr>
        <p:txBody>
          <a:bodyPr vert="horz" lIns="91440" tIns="45720" rIns="91440" bIns="45720" rtlCol="0" anchor="ctr">
            <a:normAutofit/>
          </a:bodyPr>
          <a:lstStyle/>
          <a:p>
            <a:pPr marL="0">
              <a:lnSpc>
                <a:spcPct val="90000"/>
              </a:lnSpc>
            </a:pPr>
            <a:r>
              <a:rPr lang="en-US" sz="2000"/>
              <a:t>Sarah Taub was the National Core Indicators Director until 2013 when her life what cut short by an aggressive cancer. </a:t>
            </a:r>
          </a:p>
          <a:p>
            <a:pPr marL="0">
              <a:lnSpc>
                <a:spcPct val="90000"/>
              </a:lnSpc>
            </a:pPr>
            <a:r>
              <a:rPr lang="en-US" sz="2000"/>
              <a:t>Her sense of mission and purpose was an essential part of the growth of NCI to the prominence it has today.  </a:t>
            </a:r>
          </a:p>
          <a:p>
            <a:pPr marL="0">
              <a:lnSpc>
                <a:spcPct val="90000"/>
              </a:lnSpc>
            </a:pPr>
            <a:r>
              <a:rPr lang="en-US" sz="2000"/>
              <a:t>She was a fierce advocate for people with disabilities, and for their representation at all levels in the work we do. She never let us forget the people behind the numbers. </a:t>
            </a:r>
          </a:p>
          <a:p>
            <a:pPr marL="0">
              <a:lnSpc>
                <a:spcPct val="90000"/>
              </a:lnSpc>
            </a:pPr>
            <a:endParaRPr lang="en-US" sz="200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rah Taub">
            <a:extLst>
              <a:ext uri="{FF2B5EF4-FFF2-40B4-BE49-F238E27FC236}">
                <a16:creationId xmlns:a16="http://schemas.microsoft.com/office/drawing/2014/main" id="{8272033A-03D9-4600-BE77-F685E373497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EC591D-A18A-28A0-749E-26BA71180259}"/>
              </a:ext>
            </a:extLst>
          </p:cNvPr>
          <p:cNvSpPr>
            <a:spLocks noGrp="1"/>
          </p:cNvSpPr>
          <p:nvPr>
            <p:ph type="sldNum" sz="quarter" idx="13"/>
          </p:nvPr>
        </p:nvSpPr>
        <p:spPr/>
        <p:txBody>
          <a:bodyPr/>
          <a:lstStyle/>
          <a:p>
            <a:fld id="{A39E18A1-5388-48D7-9BA0-F6425AA8662B}" type="slidenum">
              <a:rPr lang="en-US" smtClean="0"/>
              <a:t>4</a:t>
            </a:fld>
            <a:endParaRPr lang="en-US"/>
          </a:p>
        </p:txBody>
      </p:sp>
    </p:spTree>
    <p:extLst>
      <p:ext uri="{BB962C8B-B14F-4D97-AF65-F5344CB8AC3E}">
        <p14:creationId xmlns:p14="http://schemas.microsoft.com/office/powerpoint/2010/main" val="461159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D8F2-191F-F00F-75DD-CCB9204EDEEE}"/>
              </a:ext>
            </a:extLst>
          </p:cNvPr>
          <p:cNvSpPr>
            <a:spLocks noGrp="1"/>
          </p:cNvSpPr>
          <p:nvPr>
            <p:ph type="title"/>
          </p:nvPr>
        </p:nvSpPr>
        <p:spPr>
          <a:xfrm>
            <a:off x="838200" y="365125"/>
            <a:ext cx="10515600" cy="1559928"/>
          </a:xfrm>
        </p:spPr>
        <p:txBody>
          <a:bodyPr anchor="ctr">
            <a:normAutofit/>
          </a:bodyPr>
          <a:lstStyle/>
          <a:p>
            <a:r>
              <a:rPr lang="en-US" sz="3200">
                <a:latin typeface="+mn-lt"/>
              </a:rPr>
              <a:t>A quarter of IPS respondents went to the ER to get care for themselves in the past twelve months. A higher rate of NCI-AD respondents went to the ER.</a:t>
            </a:r>
          </a:p>
        </p:txBody>
      </p:sp>
      <p:pic>
        <p:nvPicPr>
          <p:cNvPr id="9" name="Content Placeholder 8" descr="Two speedometer graphs showing the percent of respondents who have gone to the emergency room in the past 12 months. &#10;IDD IPS: 26%&#10;AD ACS: 39%">
            <a:extLst>
              <a:ext uri="{FF2B5EF4-FFF2-40B4-BE49-F238E27FC236}">
                <a16:creationId xmlns:a16="http://schemas.microsoft.com/office/drawing/2014/main" id="{4EA01B33-CE73-50DE-88BE-6DD55AB61758}"/>
              </a:ext>
            </a:extLst>
          </p:cNvPr>
          <p:cNvPicPr>
            <a:picLocks noGrp="1" noChangeAspect="1"/>
          </p:cNvPicPr>
          <p:nvPr>
            <p:ph idx="1"/>
          </p:nvPr>
        </p:nvPicPr>
        <p:blipFill>
          <a:blip r:embed="rId2"/>
          <a:stretch>
            <a:fillRect/>
          </a:stretch>
        </p:blipFill>
        <p:spPr>
          <a:xfrm>
            <a:off x="499073" y="2311681"/>
            <a:ext cx="11193853" cy="3365770"/>
          </a:xfrm>
        </p:spPr>
      </p:pic>
      <p:sp>
        <p:nvSpPr>
          <p:cNvPr id="4" name="Slide Number Placeholder 3">
            <a:extLst>
              <a:ext uri="{FF2B5EF4-FFF2-40B4-BE49-F238E27FC236}">
                <a16:creationId xmlns:a16="http://schemas.microsoft.com/office/drawing/2014/main" id="{C31C9473-4A39-E93D-9F03-E311526CCC9D}"/>
              </a:ext>
            </a:extLst>
          </p:cNvPr>
          <p:cNvSpPr>
            <a:spLocks noGrp="1"/>
          </p:cNvSpPr>
          <p:nvPr>
            <p:ph type="sldNum" sz="quarter" idx="12"/>
          </p:nvPr>
        </p:nvSpPr>
        <p:spPr>
          <a:xfrm>
            <a:off x="9309415" y="6461011"/>
            <a:ext cx="2743200" cy="365125"/>
          </a:xfrm>
        </p:spPr>
        <p:txBody>
          <a:bodyPr>
            <a:normAutofit/>
          </a:bodyPr>
          <a:lstStyle/>
          <a:p>
            <a:pPr>
              <a:spcAft>
                <a:spcPts val="600"/>
              </a:spcAft>
            </a:pPr>
            <a:fld id="{56457A89-7E12-42A4-9457-BFD85B9E19BE}" type="slidenum">
              <a:rPr lang="en-US" smtClean="0"/>
              <a:pPr>
                <a:spcAft>
                  <a:spcPts val="600"/>
                </a:spcAft>
              </a:pPr>
              <a:t>40</a:t>
            </a:fld>
            <a:endParaRPr lang="en-US"/>
          </a:p>
        </p:txBody>
      </p:sp>
      <p:sp>
        <p:nvSpPr>
          <p:cNvPr id="3" name="Footer Placeholder 2">
            <a:extLst>
              <a:ext uri="{FF2B5EF4-FFF2-40B4-BE49-F238E27FC236}">
                <a16:creationId xmlns:a16="http://schemas.microsoft.com/office/drawing/2014/main" id="{A04F3DF2-3C49-D6CD-D7A8-6391FC00CA8A}"/>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489512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01F2DF-32D5-B5D1-2AF2-321F6E6F6EE2}"/>
              </a:ext>
              <a:ext uri="{C183D7F6-B498-43B3-948B-1728B52AA6E4}">
                <adec:decorative xmlns:adec="http://schemas.microsoft.com/office/drawing/2017/decorative" val="1"/>
              </a:ext>
            </a:extLst>
          </p:cNvPr>
          <p:cNvSpPr/>
          <p:nvPr/>
        </p:nvSpPr>
        <p:spPr>
          <a:xfrm>
            <a:off x="0" y="0"/>
            <a:ext cx="5015345" cy="6345382"/>
          </a:xfrm>
          <a:prstGeom prst="rect">
            <a:avLst/>
          </a:prstGeom>
          <a:solidFill>
            <a:srgbClr val="8EBEBE"/>
          </a:solidFill>
          <a:ln>
            <a:solidFill>
              <a:srgbClr val="8EB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5067861-F573-08C1-C003-46C9E7C36A87}"/>
              </a:ext>
            </a:extLst>
          </p:cNvPr>
          <p:cNvSpPr>
            <a:spLocks noGrp="1"/>
          </p:cNvSpPr>
          <p:nvPr>
            <p:ph type="title"/>
          </p:nvPr>
        </p:nvSpPr>
        <p:spPr>
          <a:xfrm>
            <a:off x="450273" y="2103437"/>
            <a:ext cx="4315691" cy="1325563"/>
          </a:xfrm>
        </p:spPr>
        <p:txBody>
          <a:bodyPr>
            <a:noAutofit/>
          </a:bodyPr>
          <a:lstStyle/>
          <a:p>
            <a:r>
              <a:rPr lang="en-US" sz="3200">
                <a:solidFill>
                  <a:schemeClr val="bg1"/>
                </a:solidFill>
                <a:latin typeface="+mn-lt"/>
              </a:rPr>
              <a:t>NCI-AD respondents under 60 were more likely to have access to mental health services, but less likely to feel in control of their life and more likely to often feel lonely*</a:t>
            </a:r>
          </a:p>
        </p:txBody>
      </p:sp>
      <p:graphicFrame>
        <p:nvGraphicFramePr>
          <p:cNvPr id="9" name="Content Placeholder 8" descr="A graph showing NCI-AD outcomes by age.&#10;1. Has access to mental health services: Under 60 - 91%, 60 and older - 87%&#10;2. Feels in control of their life: Under 60 - 66%, 60 and older - 71%&#10;3. Often feels lonely: Under 60 - 24%, 60 and older - 18%">
            <a:extLst>
              <a:ext uri="{FF2B5EF4-FFF2-40B4-BE49-F238E27FC236}">
                <a16:creationId xmlns:a16="http://schemas.microsoft.com/office/drawing/2014/main" id="{F5315DA6-9D70-8C69-3C4B-42FE4F449FE9}"/>
              </a:ext>
            </a:extLst>
          </p:cNvPr>
          <p:cNvGraphicFramePr>
            <a:graphicFrameLocks noGrp="1"/>
          </p:cNvGraphicFramePr>
          <p:nvPr>
            <p:ph idx="1"/>
            <p:extLst>
              <p:ext uri="{D42A27DB-BD31-4B8C-83A1-F6EECF244321}">
                <p14:modId xmlns:p14="http://schemas.microsoft.com/office/powerpoint/2010/main" val="3912335741"/>
              </p:ext>
            </p:extLst>
          </p:nvPr>
        </p:nvGraphicFramePr>
        <p:xfrm>
          <a:off x="5273964" y="114991"/>
          <a:ext cx="6079836" cy="614509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ADA299E-2D29-6676-6D67-DA788AEB8594}"/>
              </a:ext>
            </a:extLst>
          </p:cNvPr>
          <p:cNvSpPr txBox="1"/>
          <p:nvPr/>
        </p:nvSpPr>
        <p:spPr>
          <a:xfrm>
            <a:off x="1544237" y="5807631"/>
            <a:ext cx="2127762" cy="369332"/>
          </a:xfrm>
          <a:prstGeom prst="rect">
            <a:avLst/>
          </a:prstGeom>
          <a:noFill/>
        </p:spPr>
        <p:txBody>
          <a:bodyPr wrap="none" rtlCol="0">
            <a:spAutoFit/>
          </a:bodyPr>
          <a:lstStyle/>
          <a:p>
            <a:pPr algn="ctr"/>
            <a:r>
              <a:rPr lang="en-US">
                <a:solidFill>
                  <a:schemeClr val="bg1"/>
                </a:solidFill>
              </a:rPr>
              <a:t>*All significant at .01</a:t>
            </a:r>
          </a:p>
        </p:txBody>
      </p:sp>
      <p:sp>
        <p:nvSpPr>
          <p:cNvPr id="4" name="Slide Number Placeholder 3">
            <a:extLst>
              <a:ext uri="{FF2B5EF4-FFF2-40B4-BE49-F238E27FC236}">
                <a16:creationId xmlns:a16="http://schemas.microsoft.com/office/drawing/2014/main" id="{BF8CBD6B-60E3-4D2B-44E6-AAADDE075DDB}"/>
              </a:ext>
            </a:extLst>
          </p:cNvPr>
          <p:cNvSpPr>
            <a:spLocks noGrp="1"/>
          </p:cNvSpPr>
          <p:nvPr>
            <p:ph type="sldNum" sz="quarter" idx="12"/>
          </p:nvPr>
        </p:nvSpPr>
        <p:spPr/>
        <p:txBody>
          <a:bodyPr/>
          <a:lstStyle/>
          <a:p>
            <a:fld id="{56457A89-7E12-42A4-9457-BFD85B9E19BE}" type="slidenum">
              <a:rPr lang="en-US" smtClean="0"/>
              <a:t>41</a:t>
            </a:fld>
            <a:endParaRPr lang="en-US"/>
          </a:p>
        </p:txBody>
      </p:sp>
      <p:sp>
        <p:nvSpPr>
          <p:cNvPr id="2" name="Footer Placeholder 1">
            <a:extLst>
              <a:ext uri="{FF2B5EF4-FFF2-40B4-BE49-F238E27FC236}">
                <a16:creationId xmlns:a16="http://schemas.microsoft.com/office/drawing/2014/main" id="{79018DC9-63CC-CABC-4A14-666AAAB0259E}"/>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063626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1203-4D64-F5BD-5170-A95BBFC5AF48}"/>
              </a:ext>
            </a:extLst>
          </p:cNvPr>
          <p:cNvSpPr>
            <a:spLocks noGrp="1"/>
          </p:cNvSpPr>
          <p:nvPr>
            <p:ph type="title"/>
          </p:nvPr>
        </p:nvSpPr>
        <p:spPr>
          <a:xfrm>
            <a:off x="838200" y="500062"/>
            <a:ext cx="10515600" cy="1325563"/>
          </a:xfrm>
        </p:spPr>
        <p:txBody>
          <a:bodyPr>
            <a:noAutofit/>
          </a:bodyPr>
          <a:lstStyle/>
          <a:p>
            <a:r>
              <a:rPr lang="en-US" sz="3600">
                <a:latin typeface="+mn-lt"/>
              </a:rPr>
              <a:t>Only half or fewer of Family Survey respondents reported their family member with DD can always get mental or behavioral health supports when needed</a:t>
            </a:r>
          </a:p>
        </p:txBody>
      </p:sp>
      <p:graphicFrame>
        <p:nvGraphicFramePr>
          <p:cNvPr id="3" name="Content Placeholder 6" descr="A diagram showing the percent of family members with DD who can always get mental or behavioral health supports when needed by survey.&#10;AFS: 46%&#10;FGS: 52%&#10;CFS: 39%">
            <a:extLst>
              <a:ext uri="{FF2B5EF4-FFF2-40B4-BE49-F238E27FC236}">
                <a16:creationId xmlns:a16="http://schemas.microsoft.com/office/drawing/2014/main" id="{77566ADF-9A14-7C7F-D046-0EECCA6B8B24}"/>
              </a:ext>
            </a:extLst>
          </p:cNvPr>
          <p:cNvGraphicFramePr>
            <a:graphicFrameLocks/>
          </p:cNvGraphicFramePr>
          <p:nvPr>
            <p:extLst>
              <p:ext uri="{D42A27DB-BD31-4B8C-83A1-F6EECF244321}">
                <p14:modId xmlns:p14="http://schemas.microsoft.com/office/powerpoint/2010/main" val="14638320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FFA0189-E044-E0C1-005D-626AED04025E}"/>
              </a:ext>
            </a:extLst>
          </p:cNvPr>
          <p:cNvSpPr>
            <a:spLocks noGrp="1"/>
          </p:cNvSpPr>
          <p:nvPr>
            <p:ph type="sldNum" sz="quarter" idx="12"/>
          </p:nvPr>
        </p:nvSpPr>
        <p:spPr/>
        <p:txBody>
          <a:bodyPr/>
          <a:lstStyle/>
          <a:p>
            <a:fld id="{56457A89-7E12-42A4-9457-BFD85B9E19BE}" type="slidenum">
              <a:rPr lang="en-US" smtClean="0"/>
              <a:t>42</a:t>
            </a:fld>
            <a:endParaRPr lang="en-US"/>
          </a:p>
        </p:txBody>
      </p:sp>
      <p:sp>
        <p:nvSpPr>
          <p:cNvPr id="5" name="Footer Placeholder 4">
            <a:extLst>
              <a:ext uri="{FF2B5EF4-FFF2-40B4-BE49-F238E27FC236}">
                <a16:creationId xmlns:a16="http://schemas.microsoft.com/office/drawing/2014/main" id="{3FF0050B-3A46-4076-67C0-09D520961EE7}"/>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816362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People having sign language conversation">
            <a:extLst>
              <a:ext uri="{FF2B5EF4-FFF2-40B4-BE49-F238E27FC236}">
                <a16:creationId xmlns:a16="http://schemas.microsoft.com/office/drawing/2014/main" id="{251E4C88-EC4C-66A2-F9DB-3D3A6C2458F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1283"/>
          <a:stretch/>
        </p:blipFill>
        <p:spPr>
          <a:xfrm>
            <a:off x="-130628" y="-119742"/>
            <a:ext cx="12400322" cy="8277407"/>
          </a:xfrm>
        </p:spPr>
      </p:pic>
      <p:sp>
        <p:nvSpPr>
          <p:cNvPr id="22" name="Rectangle 2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9B3D7BA-D3CD-49DB-9A6E-1BF6578893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solidFill>
                  <a:schemeClr val="tx1">
                    <a:lumMod val="85000"/>
                    <a:lumOff val="15000"/>
                  </a:schemeClr>
                </a:solidFill>
                <a:latin typeface="+mn-lt"/>
                <a:cs typeface="Arial" panose="020B0604020202020204" pitchFamily="34" charset="0"/>
              </a:rPr>
              <a:t>Measuring HCBS Settings Rule</a:t>
            </a:r>
          </a:p>
        </p:txBody>
      </p:sp>
      <p:cxnSp>
        <p:nvCxnSpPr>
          <p:cNvPr id="24" name="Straight Connector 2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AE16202-6601-7002-1300-1FAF55F45A9D}"/>
              </a:ext>
            </a:extLst>
          </p:cNvPr>
          <p:cNvSpPr>
            <a:spLocks noGrp="1"/>
          </p:cNvSpPr>
          <p:nvPr>
            <p:ph type="sldNum" sz="quarter" idx="12"/>
          </p:nvPr>
        </p:nvSpPr>
        <p:spPr/>
        <p:txBody>
          <a:bodyPr/>
          <a:lstStyle/>
          <a:p>
            <a:fld id="{64CE5AA8-4965-43F6-BC80-9AEDF8E085BA}" type="slidenum">
              <a:rPr lang="en-US" smtClean="0"/>
              <a:t>43</a:t>
            </a:fld>
            <a:endParaRPr lang="en-US"/>
          </a:p>
        </p:txBody>
      </p:sp>
    </p:spTree>
    <p:extLst>
      <p:ext uri="{BB962C8B-B14F-4D97-AF65-F5344CB8AC3E}">
        <p14:creationId xmlns:p14="http://schemas.microsoft.com/office/powerpoint/2010/main" val="1011237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F41A-6714-1A2A-7016-21EB1F0932DD}"/>
              </a:ext>
            </a:extLst>
          </p:cNvPr>
          <p:cNvSpPr>
            <a:spLocks noGrp="1"/>
          </p:cNvSpPr>
          <p:nvPr>
            <p:ph type="title"/>
          </p:nvPr>
        </p:nvSpPr>
        <p:spPr/>
        <p:txBody>
          <a:bodyPr>
            <a:normAutofit/>
          </a:bodyPr>
          <a:lstStyle/>
          <a:p>
            <a:r>
              <a:rPr lang="en-US">
                <a:latin typeface="+mn-lt"/>
              </a:rPr>
              <a:t>A higher rate of IPS respondents reported that others ask before entering their home</a:t>
            </a:r>
          </a:p>
        </p:txBody>
      </p:sp>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p:txBody>
          <a:bodyPr/>
          <a:lstStyle/>
          <a:p>
            <a:fld id="{56457A89-7E12-42A4-9457-BFD85B9E19BE}" type="slidenum">
              <a:rPr lang="en-US" smtClean="0"/>
              <a:t>44</a:t>
            </a:fld>
            <a:endParaRPr lang="en-US"/>
          </a:p>
        </p:txBody>
      </p:sp>
      <p:sp>
        <p:nvSpPr>
          <p:cNvPr id="5" name="Footer Placeholder 4">
            <a:extLst>
              <a:ext uri="{FF2B5EF4-FFF2-40B4-BE49-F238E27FC236}">
                <a16:creationId xmlns:a16="http://schemas.microsoft.com/office/drawing/2014/main" id="{9C1E3C6F-58E9-0029-B2FF-0828A42AC4E3}"/>
              </a:ext>
            </a:extLst>
          </p:cNvPr>
          <p:cNvSpPr>
            <a:spLocks noGrp="1"/>
          </p:cNvSpPr>
          <p:nvPr>
            <p:ph type="ftr" sz="quarter" idx="3"/>
          </p:nvPr>
        </p:nvSpPr>
        <p:spPr/>
        <p:txBody>
          <a:bodyPr/>
          <a:lstStyle/>
          <a:p>
            <a:r>
              <a:rPr lang="en-US"/>
              <a:t>NATIONAL CORE INDICATORS®</a:t>
            </a:r>
          </a:p>
        </p:txBody>
      </p:sp>
      <p:pic>
        <p:nvPicPr>
          <p:cNvPr id="6" name="Content Placeholder 5" descr="Two speedometer graphs showing percent of respondent who say that others ask before entering their home.&#10;IDD IPS: 82%&#10;AD ACS: 70%">
            <a:extLst>
              <a:ext uri="{FF2B5EF4-FFF2-40B4-BE49-F238E27FC236}">
                <a16:creationId xmlns:a16="http://schemas.microsoft.com/office/drawing/2014/main" id="{3F33A3E8-3E4A-40FF-A58B-7F112A1194FA}"/>
              </a:ext>
            </a:extLst>
          </p:cNvPr>
          <p:cNvPicPr>
            <a:picLocks noGrp="1" noChangeAspect="1"/>
          </p:cNvPicPr>
          <p:nvPr>
            <p:ph idx="1"/>
          </p:nvPr>
        </p:nvPicPr>
        <p:blipFill>
          <a:blip r:embed="rId3"/>
          <a:stretch>
            <a:fillRect/>
          </a:stretch>
        </p:blipFill>
        <p:spPr>
          <a:xfrm>
            <a:off x="576333" y="2456760"/>
            <a:ext cx="10814470" cy="3106757"/>
          </a:xfrm>
          <a:prstGeom prst="rect">
            <a:avLst/>
          </a:prstGeom>
        </p:spPr>
      </p:pic>
    </p:spTree>
    <p:extLst>
      <p:ext uri="{BB962C8B-B14F-4D97-AF65-F5344CB8AC3E}">
        <p14:creationId xmlns:p14="http://schemas.microsoft.com/office/powerpoint/2010/main" val="2091250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F41A-6714-1A2A-7016-21EB1F0932DD}"/>
              </a:ext>
            </a:extLst>
          </p:cNvPr>
          <p:cNvSpPr>
            <a:spLocks noGrp="1"/>
          </p:cNvSpPr>
          <p:nvPr>
            <p:ph type="title"/>
          </p:nvPr>
        </p:nvSpPr>
        <p:spPr/>
        <p:txBody>
          <a:bodyPr>
            <a:normAutofit/>
          </a:bodyPr>
          <a:lstStyle/>
          <a:p>
            <a:r>
              <a:rPr lang="en-US">
                <a:latin typeface="+mn-lt"/>
              </a:rPr>
              <a:t>Twice as many IPS respondents compared to ACS </a:t>
            </a:r>
            <a:r>
              <a:rPr lang="en-US" i="1">
                <a:latin typeface="+mn-lt"/>
              </a:rPr>
              <a:t>chose or could change their roommate</a:t>
            </a:r>
          </a:p>
        </p:txBody>
      </p:sp>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p:txBody>
          <a:bodyPr/>
          <a:lstStyle/>
          <a:p>
            <a:fld id="{56457A89-7E12-42A4-9457-BFD85B9E19BE}" type="slidenum">
              <a:rPr lang="en-US" smtClean="0"/>
              <a:t>45</a:t>
            </a:fld>
            <a:endParaRPr lang="en-US"/>
          </a:p>
        </p:txBody>
      </p:sp>
      <p:sp>
        <p:nvSpPr>
          <p:cNvPr id="5" name="Footer Placeholder 4">
            <a:extLst>
              <a:ext uri="{FF2B5EF4-FFF2-40B4-BE49-F238E27FC236}">
                <a16:creationId xmlns:a16="http://schemas.microsoft.com/office/drawing/2014/main" id="{FEE085F7-F808-1211-B4D1-655DC5F7892E}"/>
              </a:ext>
            </a:extLst>
          </p:cNvPr>
          <p:cNvSpPr>
            <a:spLocks noGrp="1"/>
          </p:cNvSpPr>
          <p:nvPr>
            <p:ph type="ftr" sz="quarter" idx="3"/>
          </p:nvPr>
        </p:nvSpPr>
        <p:spPr/>
        <p:txBody>
          <a:bodyPr/>
          <a:lstStyle/>
          <a:p>
            <a:r>
              <a:rPr lang="en-US"/>
              <a:t>NATIONAL CORE INDICATORS®</a:t>
            </a:r>
          </a:p>
        </p:txBody>
      </p:sp>
      <p:sp>
        <p:nvSpPr>
          <p:cNvPr id="8" name="TextBox 7">
            <a:extLst>
              <a:ext uri="{FF2B5EF4-FFF2-40B4-BE49-F238E27FC236}">
                <a16:creationId xmlns:a16="http://schemas.microsoft.com/office/drawing/2014/main" id="{E5605EC3-08ED-0D71-B4B3-415E472BECFD}"/>
              </a:ext>
            </a:extLst>
          </p:cNvPr>
          <p:cNvSpPr txBox="1"/>
          <p:nvPr/>
        </p:nvSpPr>
        <p:spPr>
          <a:xfrm>
            <a:off x="2640330" y="5566410"/>
            <a:ext cx="6320790" cy="646331"/>
          </a:xfrm>
          <a:prstGeom prst="rect">
            <a:avLst/>
          </a:prstGeom>
          <a:noFill/>
        </p:spPr>
        <p:txBody>
          <a:bodyPr wrap="square" rtlCol="0">
            <a:spAutoFit/>
          </a:bodyPr>
          <a:lstStyle/>
          <a:p>
            <a:r>
              <a:rPr lang="en-US" i="1"/>
              <a:t>*IPS percent is out of those who do not live with family</a:t>
            </a:r>
          </a:p>
          <a:p>
            <a:r>
              <a:rPr lang="en-US" i="1"/>
              <a:t>*ACS percent is out of those who live in group residential settings</a:t>
            </a:r>
          </a:p>
        </p:txBody>
      </p:sp>
      <p:pic>
        <p:nvPicPr>
          <p:cNvPr id="6" name="Content Placeholder 5" descr="Two speedometer graphs showing the percent of respondents who can choose or change their roommate.&#10;IDD IPS: 44%&#10;AD ACS: 22%">
            <a:extLst>
              <a:ext uri="{FF2B5EF4-FFF2-40B4-BE49-F238E27FC236}">
                <a16:creationId xmlns:a16="http://schemas.microsoft.com/office/drawing/2014/main" id="{6085A7EC-5989-90B8-3A55-C3017DA8C3F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85552" y="2104221"/>
            <a:ext cx="10606737" cy="2966611"/>
          </a:xfrm>
          <a:prstGeom prst="rect">
            <a:avLst/>
          </a:prstGeom>
        </p:spPr>
      </p:pic>
    </p:spTree>
    <p:extLst>
      <p:ext uri="{BB962C8B-B14F-4D97-AF65-F5344CB8AC3E}">
        <p14:creationId xmlns:p14="http://schemas.microsoft.com/office/powerpoint/2010/main" val="2794712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B069C4-712B-3168-006A-1B0C5EF897A7}"/>
              </a:ext>
            </a:extLst>
          </p:cNvPr>
          <p:cNvSpPr>
            <a:spLocks noGrp="1"/>
          </p:cNvSpPr>
          <p:nvPr>
            <p:ph type="title"/>
          </p:nvPr>
        </p:nvSpPr>
        <p:spPr/>
        <p:txBody>
          <a:bodyPr>
            <a:normAutofit/>
          </a:bodyPr>
          <a:lstStyle/>
          <a:p>
            <a:r>
              <a:rPr lang="en-US">
                <a:latin typeface="+mn-lt"/>
              </a:rPr>
              <a:t>NCI-IDD Outcomes by Provider-Owned Settings</a:t>
            </a:r>
          </a:p>
        </p:txBody>
      </p:sp>
      <p:graphicFrame>
        <p:nvGraphicFramePr>
          <p:cNvPr id="5" name="Content Placeholder 6" descr="Graph showing NCI-IDD Outcomes by Provider-owned settings. &#10;1. Has key to home: 40% provider-owned home, 60% not provider-owned&#10;2. Can lock bedroom: 63% provider-owned home, 57% not provider-owned&#10;3. Chose roommates: 37% provider-owned home, 67% non provider-owned&#10;4. Can use phone and internet when wants: 32% provider-owned home, 20% not provider-owned">
            <a:extLst>
              <a:ext uri="{FF2B5EF4-FFF2-40B4-BE49-F238E27FC236}">
                <a16:creationId xmlns:a16="http://schemas.microsoft.com/office/drawing/2014/main" id="{8FD36400-C8DD-E849-E7DE-6C00A65E37AF}"/>
              </a:ext>
            </a:extLst>
          </p:cNvPr>
          <p:cNvGraphicFramePr>
            <a:graphicFrameLocks noGrp="1"/>
          </p:cNvGraphicFramePr>
          <p:nvPr>
            <p:ph idx="1"/>
            <p:extLst>
              <p:ext uri="{D42A27DB-BD31-4B8C-83A1-F6EECF244321}">
                <p14:modId xmlns:p14="http://schemas.microsoft.com/office/powerpoint/2010/main" val="85684794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75B749A-2210-CC33-38FF-B2F00D2DF53C}"/>
              </a:ext>
            </a:extLst>
          </p:cNvPr>
          <p:cNvSpPr txBox="1"/>
          <p:nvPr/>
        </p:nvSpPr>
        <p:spPr>
          <a:xfrm>
            <a:off x="749030" y="5765046"/>
            <a:ext cx="212776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73724"/>
                </a:solidFill>
                <a:effectLst/>
                <a:uLnTx/>
                <a:uFillTx/>
                <a:latin typeface="Calibri" panose="020F0502020204030204"/>
                <a:ea typeface="+mn-ea"/>
                <a:cs typeface="+mn-cs"/>
              </a:rPr>
              <a:t>*All significant at .01</a:t>
            </a:r>
          </a:p>
        </p:txBody>
      </p:sp>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57A89-7E12-42A4-9457-BFD85B9E19BE}" type="slidenum">
              <a:rPr kumimoji="0" lang="en-US" sz="11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1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2" name="Footer Placeholder 1">
            <a:extLst>
              <a:ext uri="{FF2B5EF4-FFF2-40B4-BE49-F238E27FC236}">
                <a16:creationId xmlns:a16="http://schemas.microsoft.com/office/drawing/2014/main" id="{6017AD0B-10DE-57BA-DE36-12A3A259FA9F}"/>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218462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01ED32-7729-DA0D-1E7E-AB36DA5BFDD0}"/>
              </a:ext>
            </a:extLst>
          </p:cNvPr>
          <p:cNvSpPr>
            <a:spLocks noGrp="1"/>
          </p:cNvSpPr>
          <p:nvPr>
            <p:ph type="title"/>
          </p:nvPr>
        </p:nvSpPr>
        <p:spPr/>
        <p:txBody>
          <a:bodyPr>
            <a:normAutofit/>
          </a:bodyPr>
          <a:lstStyle/>
          <a:p>
            <a:r>
              <a:rPr lang="en-US">
                <a:latin typeface="+mn-lt"/>
              </a:rPr>
              <a:t>NCI-AD Outcomes Among People Living in Group Settings</a:t>
            </a:r>
          </a:p>
        </p:txBody>
      </p:sp>
      <p:graphicFrame>
        <p:nvGraphicFramePr>
          <p:cNvPr id="7" name="Content Placeholder 6" descr="Graph showing NCI-AD outcomes among people living in group settings.&#10;1. Can lock doors to room: 59%&#10;2. Has enough privacy where they live: 74%&#10;3. Can have visitors at any time: 71%&#10;4. Can get something to eat or grab a snack anytime they want: 86%&#10;5. Can furnish and decorate their room however they want: 87%">
            <a:extLst>
              <a:ext uri="{FF2B5EF4-FFF2-40B4-BE49-F238E27FC236}">
                <a16:creationId xmlns:a16="http://schemas.microsoft.com/office/drawing/2014/main" id="{33A77EC0-53E6-1278-53FC-6793059F9428}"/>
              </a:ext>
            </a:extLst>
          </p:cNvPr>
          <p:cNvGraphicFramePr>
            <a:graphicFrameLocks noGrp="1"/>
          </p:cNvGraphicFramePr>
          <p:nvPr>
            <p:ph idx="1"/>
            <p:extLst>
              <p:ext uri="{D42A27DB-BD31-4B8C-83A1-F6EECF244321}">
                <p14:modId xmlns:p14="http://schemas.microsoft.com/office/powerpoint/2010/main" val="313074541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57A89-7E12-42A4-9457-BFD85B9E19BE}" type="slidenum">
              <a:rPr kumimoji="0" lang="en-US" sz="11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1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2" name="Footer Placeholder 1">
            <a:extLst>
              <a:ext uri="{FF2B5EF4-FFF2-40B4-BE49-F238E27FC236}">
                <a16:creationId xmlns:a16="http://schemas.microsoft.com/office/drawing/2014/main" id="{289B73C1-A43A-F544-E67F-BFF91A99C883}"/>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208729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olleagues gathered together for a group photo">
            <a:extLst>
              <a:ext uri="{FF2B5EF4-FFF2-40B4-BE49-F238E27FC236}">
                <a16:creationId xmlns:a16="http://schemas.microsoft.com/office/drawing/2014/main" id="{F53DE34C-518E-E46F-C84F-FC5CACC560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939"/>
          <a:stretch/>
        </p:blipFill>
        <p:spPr>
          <a:xfrm>
            <a:off x="0" y="-1207265"/>
            <a:ext cx="12212906" cy="8065263"/>
          </a:xfrm>
          <a:prstGeom prst="rect">
            <a:avLst/>
          </a:prstGeom>
          <a:noFill/>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9B3D7BA-D3CD-49DB-9A6E-1BF6578893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solidFill>
                  <a:schemeClr val="tx1">
                    <a:lumMod val="85000"/>
                    <a:lumOff val="15000"/>
                  </a:schemeClr>
                </a:solidFill>
                <a:latin typeface="+mn-lt"/>
                <a:cs typeface="Arial" panose="020B0604020202020204" pitchFamily="34" charset="0"/>
              </a:rPr>
              <a:t>Staffing</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8DA6308-3AE5-974E-AFA7-00BC4C6FB8D1}"/>
              </a:ext>
            </a:extLst>
          </p:cNvPr>
          <p:cNvSpPr>
            <a:spLocks noGrp="1"/>
          </p:cNvSpPr>
          <p:nvPr>
            <p:ph type="sldNum" sz="quarter" idx="12"/>
          </p:nvPr>
        </p:nvSpPr>
        <p:spPr/>
        <p:txBody>
          <a:bodyPr/>
          <a:lstStyle/>
          <a:p>
            <a:fld id="{64CE5AA8-4965-43F6-BC80-9AEDF8E085BA}" type="slidenum">
              <a:rPr lang="en-US" smtClean="0"/>
              <a:t>48</a:t>
            </a:fld>
            <a:endParaRPr lang="en-US"/>
          </a:p>
        </p:txBody>
      </p:sp>
    </p:spTree>
    <p:extLst>
      <p:ext uri="{BB962C8B-B14F-4D97-AF65-F5344CB8AC3E}">
        <p14:creationId xmlns:p14="http://schemas.microsoft.com/office/powerpoint/2010/main" val="2058696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BA9645-2830-B4C3-7186-1D34969EFC18}"/>
              </a:ext>
              <a:ext uri="{C183D7F6-B498-43B3-948B-1728B52AA6E4}">
                <adec:decorative xmlns:adec="http://schemas.microsoft.com/office/drawing/2017/decorative" val="1"/>
              </a:ext>
            </a:extLst>
          </p:cNvPr>
          <p:cNvSpPr/>
          <p:nvPr/>
        </p:nvSpPr>
        <p:spPr>
          <a:xfrm>
            <a:off x="5638801" y="1"/>
            <a:ext cx="6553200" cy="636016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3D6969"/>
              </a:solidFill>
            </a:endParaRPr>
          </a:p>
        </p:txBody>
      </p:sp>
      <p:sp>
        <p:nvSpPr>
          <p:cNvPr id="2" name="Title 1">
            <a:extLst>
              <a:ext uri="{FF2B5EF4-FFF2-40B4-BE49-F238E27FC236}">
                <a16:creationId xmlns:a16="http://schemas.microsoft.com/office/drawing/2014/main" id="{BB6786C7-3153-37C7-FC09-62013D90530C}"/>
              </a:ext>
            </a:extLst>
          </p:cNvPr>
          <p:cNvSpPr>
            <a:spLocks noGrp="1"/>
          </p:cNvSpPr>
          <p:nvPr>
            <p:ph type="title"/>
          </p:nvPr>
        </p:nvSpPr>
        <p:spPr>
          <a:xfrm>
            <a:off x="346843" y="1160394"/>
            <a:ext cx="5131676" cy="1325563"/>
          </a:xfrm>
        </p:spPr>
        <p:txBody>
          <a:bodyPr>
            <a:normAutofit fontScale="90000"/>
          </a:bodyPr>
          <a:lstStyle/>
          <a:p>
            <a:r>
              <a:rPr lang="en-US">
                <a:latin typeface="+mn-lt"/>
              </a:rPr>
              <a:t>Nearly all IPS and ACS respondents reported </a:t>
            </a:r>
            <a:r>
              <a:rPr lang="en-US" i="1">
                <a:latin typeface="+mn-lt"/>
              </a:rPr>
              <a:t>staff are respectful of their culture</a:t>
            </a:r>
          </a:p>
        </p:txBody>
      </p:sp>
      <p:sp>
        <p:nvSpPr>
          <p:cNvPr id="8" name="Text Placeholder 7">
            <a:extLst>
              <a:ext uri="{FF2B5EF4-FFF2-40B4-BE49-F238E27FC236}">
                <a16:creationId xmlns:a16="http://schemas.microsoft.com/office/drawing/2014/main" id="{2B40AE80-6BE8-EAF4-E5B5-B29457560A80}"/>
              </a:ext>
            </a:extLst>
          </p:cNvPr>
          <p:cNvSpPr>
            <a:spLocks noGrp="1"/>
          </p:cNvSpPr>
          <p:nvPr>
            <p:ph idx="1"/>
          </p:nvPr>
        </p:nvSpPr>
        <p:spPr>
          <a:xfrm>
            <a:off x="346843" y="3094251"/>
            <a:ext cx="4627179" cy="2933959"/>
          </a:xfrm>
        </p:spPr>
        <p:txBody>
          <a:bodyPr/>
          <a:lstStyle/>
          <a:p>
            <a:pPr marL="457200" indent="-457200">
              <a:buFont typeface="Arial" panose="020B0604020202020204" pitchFamily="34" charset="0"/>
              <a:buChar char="•"/>
            </a:pPr>
            <a:r>
              <a:rPr lang="en-US">
                <a:latin typeface="+mn-lt"/>
              </a:rPr>
              <a:t>95% IPS</a:t>
            </a:r>
          </a:p>
          <a:p>
            <a:pPr marL="457200" indent="-457200">
              <a:buFont typeface="Arial" panose="020B0604020202020204" pitchFamily="34" charset="0"/>
              <a:buChar char="•"/>
            </a:pPr>
            <a:r>
              <a:rPr lang="en-US">
                <a:latin typeface="+mn-lt"/>
              </a:rPr>
              <a:t>92% ACS</a:t>
            </a:r>
          </a:p>
          <a:p>
            <a:endParaRPr lang="en-US"/>
          </a:p>
        </p:txBody>
      </p:sp>
      <p:pic>
        <p:nvPicPr>
          <p:cNvPr id="10" name="Picture 9" descr="A group of people standing together&#10;&#10;Description automatically generated">
            <a:extLst>
              <a:ext uri="{FF2B5EF4-FFF2-40B4-BE49-F238E27FC236}">
                <a16:creationId xmlns:a16="http://schemas.microsoft.com/office/drawing/2014/main" id="{160B564A-15BA-A453-D245-F23A4A004C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53921" y="1563236"/>
            <a:ext cx="6110170" cy="358473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F3C4C6B-6FCC-B3ED-2E34-D1CC1F1779FB}"/>
              </a:ext>
            </a:extLst>
          </p:cNvPr>
          <p:cNvSpPr>
            <a:spLocks noGrp="1"/>
          </p:cNvSpPr>
          <p:nvPr>
            <p:ph type="sldNum" sz="quarter" idx="12"/>
          </p:nvPr>
        </p:nvSpPr>
        <p:spPr/>
        <p:txBody>
          <a:bodyPr/>
          <a:lstStyle/>
          <a:p>
            <a:fld id="{56457A89-7E12-42A4-9457-BFD85B9E19BE}" type="slidenum">
              <a:rPr lang="en-US" smtClean="0"/>
              <a:t>49</a:t>
            </a:fld>
            <a:endParaRPr lang="en-US"/>
          </a:p>
        </p:txBody>
      </p:sp>
      <p:sp>
        <p:nvSpPr>
          <p:cNvPr id="3" name="Footer Placeholder 2">
            <a:extLst>
              <a:ext uri="{FF2B5EF4-FFF2-40B4-BE49-F238E27FC236}">
                <a16:creationId xmlns:a16="http://schemas.microsoft.com/office/drawing/2014/main" id="{52A86A24-3EB5-F7D0-471B-7419639D0DA4}"/>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18601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030C-A902-65D2-683D-6F21793F8587}"/>
              </a:ext>
            </a:extLst>
          </p:cNvPr>
          <p:cNvSpPr>
            <a:spLocks noGrp="1"/>
          </p:cNvSpPr>
          <p:nvPr>
            <p:ph type="title"/>
          </p:nvPr>
        </p:nvSpPr>
        <p:spPr/>
        <p:txBody>
          <a:bodyPr vert="horz" lIns="91440" tIns="45720" rIns="91440" bIns="45720" rtlCol="0" anchor="b">
            <a:normAutofit/>
          </a:bodyPr>
          <a:lstStyle/>
          <a:p>
            <a:pPr algn="ctr"/>
            <a:r>
              <a:rPr lang="en-US" kern="1200">
                <a:solidFill>
                  <a:srgbClr val="3D6969"/>
                </a:solidFill>
                <a:latin typeface="+mn-lt"/>
                <a:ea typeface="+mj-ea"/>
                <a:cs typeface="+mj-cs"/>
              </a:rPr>
              <a:t>Presenters</a:t>
            </a:r>
          </a:p>
        </p:txBody>
      </p:sp>
      <p:pic>
        <p:nvPicPr>
          <p:cNvPr id="1026" name="Picture 2" descr="Valerie Bradley photo">
            <a:extLst>
              <a:ext uri="{FF2B5EF4-FFF2-40B4-BE49-F238E27FC236}">
                <a16:creationId xmlns:a16="http://schemas.microsoft.com/office/drawing/2014/main" id="{496B2C6A-F27D-A240-4529-C768615B4A26}"/>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67894" y="2186175"/>
            <a:ext cx="2395524" cy="239552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Photos of Stephanie Giordano, Dorothy Hiersteiner, Rosa Plasencia, and Laura Vegas.">
            <a:extLst>
              <a:ext uri="{FF2B5EF4-FFF2-40B4-BE49-F238E27FC236}">
                <a16:creationId xmlns:a16="http://schemas.microsoft.com/office/drawing/2014/main" id="{CBD73A7D-F770-AC6B-2AC7-C709D7798F65}"/>
              </a:ext>
            </a:extLst>
          </p:cNvPr>
          <p:cNvPicPr>
            <a:picLocks noGrp="1" noChangeAspect="1"/>
          </p:cNvPicPr>
          <p:nvPr>
            <p:ph idx="1"/>
          </p:nvPr>
        </p:nvPicPr>
        <p:blipFill>
          <a:blip r:embed="rId4"/>
          <a:stretch>
            <a:fillRect/>
          </a:stretch>
        </p:blipFill>
        <p:spPr>
          <a:xfrm>
            <a:off x="2563418" y="2186175"/>
            <a:ext cx="9450697" cy="2395524"/>
          </a:xfrm>
          <a:prstGeom prst="rect">
            <a:avLst/>
          </a:prstGeom>
        </p:spPr>
      </p:pic>
      <p:sp>
        <p:nvSpPr>
          <p:cNvPr id="3" name="TextBox 2">
            <a:extLst>
              <a:ext uri="{FF2B5EF4-FFF2-40B4-BE49-F238E27FC236}">
                <a16:creationId xmlns:a16="http://schemas.microsoft.com/office/drawing/2014/main" id="{CDB0007B-46A3-721E-B7BB-90FCB77B3780}"/>
              </a:ext>
            </a:extLst>
          </p:cNvPr>
          <p:cNvSpPr txBox="1"/>
          <p:nvPr/>
        </p:nvSpPr>
        <p:spPr>
          <a:xfrm>
            <a:off x="596767" y="4707854"/>
            <a:ext cx="11003653" cy="369332"/>
          </a:xfrm>
          <a:prstGeom prst="rect">
            <a:avLst/>
          </a:prstGeom>
          <a:noFill/>
        </p:spPr>
        <p:txBody>
          <a:bodyPr wrap="none" rtlCol="0">
            <a:spAutoFit/>
          </a:bodyPr>
          <a:lstStyle/>
          <a:p>
            <a:r>
              <a:rPr lang="en-US"/>
              <a:t>   Val Bradley	     Stephanie Giordano	Dorothy Hiersteiner               Rosa Plasencia	          Laura Vegas</a:t>
            </a:r>
          </a:p>
        </p:txBody>
      </p:sp>
      <p:sp>
        <p:nvSpPr>
          <p:cNvPr id="6" name="TextBox 5">
            <a:extLst>
              <a:ext uri="{FF2B5EF4-FFF2-40B4-BE49-F238E27FC236}">
                <a16:creationId xmlns:a16="http://schemas.microsoft.com/office/drawing/2014/main" id="{0BD1E168-24B7-DD9E-2FF2-B37F63B632FF}"/>
              </a:ext>
            </a:extLst>
          </p:cNvPr>
          <p:cNvSpPr txBox="1"/>
          <p:nvPr/>
        </p:nvSpPr>
        <p:spPr>
          <a:xfrm>
            <a:off x="1080508" y="5616887"/>
            <a:ext cx="11300707" cy="338554"/>
          </a:xfrm>
          <a:prstGeom prst="rect">
            <a:avLst/>
          </a:prstGeom>
          <a:noFill/>
        </p:spPr>
        <p:txBody>
          <a:bodyPr wrap="square" rtlCol="0">
            <a:spAutoFit/>
          </a:bodyPr>
          <a:lstStyle/>
          <a:p>
            <a:r>
              <a:rPr lang="en-US" sz="1600"/>
              <a:t>Special thanks to Lindsay DuBois, the driving force behind this webinar and to Saska Rajcevic for assisting with logistics. </a:t>
            </a:r>
          </a:p>
        </p:txBody>
      </p:sp>
      <p:sp>
        <p:nvSpPr>
          <p:cNvPr id="5" name="Slide Number Placeholder 4">
            <a:extLst>
              <a:ext uri="{FF2B5EF4-FFF2-40B4-BE49-F238E27FC236}">
                <a16:creationId xmlns:a16="http://schemas.microsoft.com/office/drawing/2014/main" id="{37C91A1D-A95C-7209-DC24-9075BF8CB2B6}"/>
              </a:ext>
            </a:extLst>
          </p:cNvPr>
          <p:cNvSpPr>
            <a:spLocks noGrp="1"/>
          </p:cNvSpPr>
          <p:nvPr>
            <p:ph type="sldNum" sz="quarter" idx="12"/>
          </p:nvPr>
        </p:nvSpPr>
        <p:spPr/>
        <p:txBody>
          <a:bodyPr vert="horz" lIns="91440" tIns="45720" rIns="91440" bIns="45720" rtlCol="0" anchor="ctr">
            <a:normAutofit/>
          </a:bodyPr>
          <a:lstStyle/>
          <a:p>
            <a:pPr>
              <a:spcAft>
                <a:spcPts val="600"/>
              </a:spcAft>
            </a:pPr>
            <a:fld id="{56457A89-7E12-42A4-9457-BFD85B9E19BE}" type="slidenum">
              <a:rPr lang="en-US" sz="1000"/>
              <a:pPr>
                <a:spcAft>
                  <a:spcPts val="600"/>
                </a:spcAft>
              </a:pPr>
              <a:t>5</a:t>
            </a:fld>
            <a:endParaRPr lang="en-US" sz="1000"/>
          </a:p>
        </p:txBody>
      </p:sp>
      <p:sp>
        <p:nvSpPr>
          <p:cNvPr id="4" name="Footer Placeholder 3">
            <a:extLst>
              <a:ext uri="{FF2B5EF4-FFF2-40B4-BE49-F238E27FC236}">
                <a16:creationId xmlns:a16="http://schemas.microsoft.com/office/drawing/2014/main" id="{762D4A39-9B7A-3B65-3842-7FA157E4905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307871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86C7-3153-37C7-FC09-62013D90530C}"/>
              </a:ext>
            </a:extLst>
          </p:cNvPr>
          <p:cNvSpPr>
            <a:spLocks noGrp="1"/>
          </p:cNvSpPr>
          <p:nvPr>
            <p:ph type="title"/>
          </p:nvPr>
        </p:nvSpPr>
        <p:spPr>
          <a:xfrm>
            <a:off x="838200" y="365125"/>
            <a:ext cx="10515600" cy="1325563"/>
          </a:xfrm>
        </p:spPr>
        <p:txBody>
          <a:bodyPr>
            <a:normAutofit fontScale="90000"/>
          </a:bodyPr>
          <a:lstStyle/>
          <a:p>
            <a:r>
              <a:rPr lang="en-US">
                <a:latin typeface="+mn-lt"/>
              </a:rPr>
              <a:t>Fewer respondents to the NCI-IDD Family Surveys report staff are respectful of their family’s culture</a:t>
            </a:r>
          </a:p>
        </p:txBody>
      </p:sp>
      <p:graphicFrame>
        <p:nvGraphicFramePr>
          <p:cNvPr id="7" name="Content Placeholder 6" descr="A diagram showing the percent of family survey respondents who say staff are respectful of their family's culture by survey.&#10;AFS: 80%&#10;CFS: 80%&#10;FGS: 77%">
            <a:extLst>
              <a:ext uri="{FF2B5EF4-FFF2-40B4-BE49-F238E27FC236}">
                <a16:creationId xmlns:a16="http://schemas.microsoft.com/office/drawing/2014/main" id="{90DB643F-9F65-C0C5-3240-E66428F32843}"/>
              </a:ext>
            </a:extLst>
          </p:cNvPr>
          <p:cNvGraphicFramePr>
            <a:graphicFrameLocks noGrp="1"/>
          </p:cNvGraphicFramePr>
          <p:nvPr>
            <p:ph idx="1"/>
            <p:extLst>
              <p:ext uri="{D42A27DB-BD31-4B8C-83A1-F6EECF244321}">
                <p14:modId xmlns:p14="http://schemas.microsoft.com/office/powerpoint/2010/main" val="35017819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F3C4C6B-6FCC-B3ED-2E34-D1CC1F1779FB}"/>
              </a:ext>
            </a:extLst>
          </p:cNvPr>
          <p:cNvSpPr>
            <a:spLocks noGrp="1"/>
          </p:cNvSpPr>
          <p:nvPr>
            <p:ph type="sldNum" sz="quarter" idx="12"/>
          </p:nvPr>
        </p:nvSpPr>
        <p:spPr>
          <a:xfrm>
            <a:off x="9309415" y="6461011"/>
            <a:ext cx="2743200" cy="365125"/>
          </a:xfrm>
        </p:spPr>
        <p:txBody>
          <a:bodyPr/>
          <a:lstStyle/>
          <a:p>
            <a:fld id="{56457A89-7E12-42A4-9457-BFD85B9E19BE}" type="slidenum">
              <a:rPr lang="en-US" smtClean="0"/>
              <a:pPr/>
              <a:t>50</a:t>
            </a:fld>
            <a:endParaRPr lang="en-US"/>
          </a:p>
        </p:txBody>
      </p:sp>
      <p:sp>
        <p:nvSpPr>
          <p:cNvPr id="3" name="Footer Placeholder 2">
            <a:extLst>
              <a:ext uri="{FF2B5EF4-FFF2-40B4-BE49-F238E27FC236}">
                <a16:creationId xmlns:a16="http://schemas.microsoft.com/office/drawing/2014/main" id="{5BA4CD52-2398-8357-3A5D-1F2155C96D0D}"/>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124909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DD16-2E43-4DE4-2115-E22EF101769D}"/>
              </a:ext>
            </a:extLst>
          </p:cNvPr>
          <p:cNvSpPr>
            <a:spLocks noGrp="1"/>
          </p:cNvSpPr>
          <p:nvPr>
            <p:ph type="title"/>
          </p:nvPr>
        </p:nvSpPr>
        <p:spPr>
          <a:xfrm>
            <a:off x="838200" y="365125"/>
            <a:ext cx="10515600" cy="1325563"/>
          </a:xfrm>
        </p:spPr>
        <p:txBody>
          <a:bodyPr>
            <a:normAutofit fontScale="90000"/>
          </a:bodyPr>
          <a:lstStyle/>
          <a:p>
            <a:r>
              <a:rPr lang="en-US">
                <a:latin typeface="+mn-lt"/>
              </a:rPr>
              <a:t>A higher rate of N</a:t>
            </a:r>
            <a:r>
              <a:rPr lang="en-US">
                <a:solidFill>
                  <a:srgbClr val="3D6969"/>
                </a:solidFill>
                <a:latin typeface="+mn-lt"/>
              </a:rPr>
              <a:t>CI</a:t>
            </a:r>
            <a:r>
              <a:rPr lang="en-US">
                <a:latin typeface="+mn-lt"/>
              </a:rPr>
              <a:t>-AD ACS respondents could </a:t>
            </a:r>
            <a:r>
              <a:rPr lang="en-US" i="1">
                <a:latin typeface="+mn-lt"/>
              </a:rPr>
              <a:t>choose or change their staff </a:t>
            </a:r>
            <a:r>
              <a:rPr lang="en-US">
                <a:latin typeface="+mn-lt"/>
              </a:rPr>
              <a:t>if they wanted</a:t>
            </a:r>
          </a:p>
        </p:txBody>
      </p:sp>
      <p:graphicFrame>
        <p:nvGraphicFramePr>
          <p:cNvPr id="5" name="Content Placeholder 4" descr="A diagram showing the percent of respondents who can choose or change their staff if they want by survey.&#10;ACS: 79%&#10;IPS: 63%">
            <a:extLst>
              <a:ext uri="{FF2B5EF4-FFF2-40B4-BE49-F238E27FC236}">
                <a16:creationId xmlns:a16="http://schemas.microsoft.com/office/drawing/2014/main" id="{54BC02A6-7CFA-5F4E-4D95-002A98FB8BE0}"/>
              </a:ext>
            </a:extLst>
          </p:cNvPr>
          <p:cNvGraphicFramePr>
            <a:graphicFrameLocks noGrp="1"/>
          </p:cNvGraphicFramePr>
          <p:nvPr>
            <p:ph idx="1"/>
            <p:extLst>
              <p:ext uri="{D42A27DB-BD31-4B8C-83A1-F6EECF244321}">
                <p14:modId xmlns:p14="http://schemas.microsoft.com/office/powerpoint/2010/main" val="1885028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0B0FFD8-C7E5-E620-1736-D7C7D6ACD272}"/>
              </a:ext>
            </a:extLst>
          </p:cNvPr>
          <p:cNvSpPr>
            <a:spLocks noGrp="1"/>
          </p:cNvSpPr>
          <p:nvPr>
            <p:ph type="sldNum" sz="quarter" idx="12"/>
          </p:nvPr>
        </p:nvSpPr>
        <p:spPr>
          <a:xfrm>
            <a:off x="9309415" y="6461011"/>
            <a:ext cx="2743200" cy="365125"/>
          </a:xfrm>
        </p:spPr>
        <p:txBody>
          <a:bodyPr/>
          <a:lstStyle/>
          <a:p>
            <a:fld id="{56457A89-7E12-42A4-9457-BFD85B9E19BE}" type="slidenum">
              <a:rPr lang="en-US" smtClean="0"/>
              <a:pPr/>
              <a:t>51</a:t>
            </a:fld>
            <a:endParaRPr lang="en-US"/>
          </a:p>
        </p:txBody>
      </p:sp>
      <p:sp>
        <p:nvSpPr>
          <p:cNvPr id="3" name="Footer Placeholder 2">
            <a:extLst>
              <a:ext uri="{FF2B5EF4-FFF2-40B4-BE49-F238E27FC236}">
                <a16:creationId xmlns:a16="http://schemas.microsoft.com/office/drawing/2014/main" id="{A7EE50D2-9C97-57E5-EDFC-64C7FBD28A9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639850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DD16-2E43-4DE4-2115-E22EF101769D}"/>
              </a:ext>
            </a:extLst>
          </p:cNvPr>
          <p:cNvSpPr>
            <a:spLocks noGrp="1"/>
          </p:cNvSpPr>
          <p:nvPr>
            <p:ph type="title"/>
          </p:nvPr>
        </p:nvSpPr>
        <p:spPr>
          <a:xfrm>
            <a:off x="838200" y="365125"/>
            <a:ext cx="10515600" cy="1325563"/>
          </a:xfrm>
        </p:spPr>
        <p:txBody>
          <a:bodyPr>
            <a:normAutofit/>
          </a:bodyPr>
          <a:lstStyle/>
          <a:p>
            <a:r>
              <a:rPr lang="en-US">
                <a:latin typeface="+mn-lt"/>
              </a:rPr>
              <a:t>NCI-IDD IPS respondents were more likely to report staff change too often</a:t>
            </a:r>
          </a:p>
        </p:txBody>
      </p:sp>
      <p:graphicFrame>
        <p:nvGraphicFramePr>
          <p:cNvPr id="5" name="Content Placeholder 4" descr="A diagram showing the percent of respondents who report their staff change too often by survey.&#10;IPS: 40%&#10;ACS: 25%">
            <a:extLst>
              <a:ext uri="{FF2B5EF4-FFF2-40B4-BE49-F238E27FC236}">
                <a16:creationId xmlns:a16="http://schemas.microsoft.com/office/drawing/2014/main" id="{54BC02A6-7CFA-5F4E-4D95-002A98FB8BE0}"/>
              </a:ext>
            </a:extLst>
          </p:cNvPr>
          <p:cNvGraphicFramePr>
            <a:graphicFrameLocks noGrp="1"/>
          </p:cNvGraphicFramePr>
          <p:nvPr>
            <p:ph idx="1"/>
            <p:extLst>
              <p:ext uri="{D42A27DB-BD31-4B8C-83A1-F6EECF244321}">
                <p14:modId xmlns:p14="http://schemas.microsoft.com/office/powerpoint/2010/main" val="2575006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0B0FFD8-C7E5-E620-1736-D7C7D6ACD272}"/>
              </a:ext>
            </a:extLst>
          </p:cNvPr>
          <p:cNvSpPr>
            <a:spLocks noGrp="1"/>
          </p:cNvSpPr>
          <p:nvPr>
            <p:ph type="sldNum" sz="quarter" idx="12"/>
          </p:nvPr>
        </p:nvSpPr>
        <p:spPr>
          <a:xfrm>
            <a:off x="9309415" y="6461011"/>
            <a:ext cx="2743200" cy="365125"/>
          </a:xfrm>
        </p:spPr>
        <p:txBody>
          <a:bodyPr/>
          <a:lstStyle/>
          <a:p>
            <a:fld id="{56457A89-7E12-42A4-9457-BFD85B9E19BE}" type="slidenum">
              <a:rPr lang="en-US" smtClean="0"/>
              <a:pPr/>
              <a:t>52</a:t>
            </a:fld>
            <a:endParaRPr lang="en-US"/>
          </a:p>
        </p:txBody>
      </p:sp>
      <p:sp>
        <p:nvSpPr>
          <p:cNvPr id="3" name="Footer Placeholder 2">
            <a:extLst>
              <a:ext uri="{FF2B5EF4-FFF2-40B4-BE49-F238E27FC236}">
                <a16:creationId xmlns:a16="http://schemas.microsoft.com/office/drawing/2014/main" id="{C7F8A741-5545-98F3-FC71-170D708422F1}"/>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271600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86C7-3153-37C7-FC09-62013D90530C}"/>
              </a:ext>
            </a:extLst>
          </p:cNvPr>
          <p:cNvSpPr>
            <a:spLocks noGrp="1"/>
          </p:cNvSpPr>
          <p:nvPr>
            <p:ph type="title"/>
          </p:nvPr>
        </p:nvSpPr>
        <p:spPr>
          <a:xfrm>
            <a:off x="838200" y="365125"/>
            <a:ext cx="10515600" cy="1325563"/>
          </a:xfrm>
        </p:spPr>
        <p:txBody>
          <a:bodyPr>
            <a:normAutofit fontScale="90000"/>
          </a:bodyPr>
          <a:lstStyle/>
          <a:p>
            <a:r>
              <a:rPr lang="en-US">
                <a:latin typeface="+mn-lt"/>
              </a:rPr>
              <a:t>Family Survey respondents whose family member </a:t>
            </a:r>
            <a:r>
              <a:rPr lang="en-US" i="1">
                <a:latin typeface="+mn-lt"/>
              </a:rPr>
              <a:t>did not live in the family home </a:t>
            </a:r>
            <a:r>
              <a:rPr lang="en-US">
                <a:latin typeface="+mn-lt"/>
              </a:rPr>
              <a:t>were most likely to report </a:t>
            </a:r>
            <a:r>
              <a:rPr lang="en-US" i="1">
                <a:latin typeface="+mn-lt"/>
              </a:rPr>
              <a:t>staff change too often</a:t>
            </a:r>
          </a:p>
        </p:txBody>
      </p:sp>
      <p:graphicFrame>
        <p:nvGraphicFramePr>
          <p:cNvPr id="7" name="Content Placeholder 6" descr="A diagram showing the percent of family survey respondents who report their family member's staff change too often, by survey.&#10;AFS: 33%&#10;CFS: 37%&#10;FGS: 43%">
            <a:extLst>
              <a:ext uri="{FF2B5EF4-FFF2-40B4-BE49-F238E27FC236}">
                <a16:creationId xmlns:a16="http://schemas.microsoft.com/office/drawing/2014/main" id="{90DB643F-9F65-C0C5-3240-E66428F32843}"/>
              </a:ext>
            </a:extLst>
          </p:cNvPr>
          <p:cNvGraphicFramePr>
            <a:graphicFrameLocks noGrp="1"/>
          </p:cNvGraphicFramePr>
          <p:nvPr>
            <p:ph idx="1"/>
            <p:extLst>
              <p:ext uri="{D42A27DB-BD31-4B8C-83A1-F6EECF244321}">
                <p14:modId xmlns:p14="http://schemas.microsoft.com/office/powerpoint/2010/main" val="35948343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F3C4C6B-6FCC-B3ED-2E34-D1CC1F1779FB}"/>
              </a:ext>
            </a:extLst>
          </p:cNvPr>
          <p:cNvSpPr>
            <a:spLocks noGrp="1"/>
          </p:cNvSpPr>
          <p:nvPr>
            <p:ph type="sldNum" sz="quarter" idx="12"/>
          </p:nvPr>
        </p:nvSpPr>
        <p:spPr>
          <a:xfrm>
            <a:off x="9309415" y="6461011"/>
            <a:ext cx="2743200" cy="365125"/>
          </a:xfrm>
        </p:spPr>
        <p:txBody>
          <a:bodyPr/>
          <a:lstStyle/>
          <a:p>
            <a:fld id="{56457A89-7E12-42A4-9457-BFD85B9E19BE}" type="slidenum">
              <a:rPr lang="en-US" smtClean="0"/>
              <a:pPr/>
              <a:t>53</a:t>
            </a:fld>
            <a:endParaRPr lang="en-US"/>
          </a:p>
        </p:txBody>
      </p:sp>
      <p:sp>
        <p:nvSpPr>
          <p:cNvPr id="3" name="Footer Placeholder 2">
            <a:extLst>
              <a:ext uri="{FF2B5EF4-FFF2-40B4-BE49-F238E27FC236}">
                <a16:creationId xmlns:a16="http://schemas.microsoft.com/office/drawing/2014/main" id="{46247ECB-8B14-3C93-30E0-552D33A5B014}"/>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016019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4346-F179-5EF3-9BF2-4FB5903B9281}"/>
              </a:ext>
            </a:extLst>
          </p:cNvPr>
          <p:cNvSpPr>
            <a:spLocks noGrp="1"/>
          </p:cNvSpPr>
          <p:nvPr>
            <p:ph type="title"/>
          </p:nvPr>
        </p:nvSpPr>
        <p:spPr/>
        <p:txBody>
          <a:bodyPr/>
          <a:lstStyle/>
          <a:p>
            <a:r>
              <a:rPr lang="en-US">
                <a:latin typeface="+mn-lt"/>
              </a:rPr>
              <a:t>Impact of Staff Turnover</a:t>
            </a:r>
          </a:p>
        </p:txBody>
      </p:sp>
      <p:sp>
        <p:nvSpPr>
          <p:cNvPr id="3" name="Content Placeholder 2">
            <a:extLst>
              <a:ext uri="{FF2B5EF4-FFF2-40B4-BE49-F238E27FC236}">
                <a16:creationId xmlns:a16="http://schemas.microsoft.com/office/drawing/2014/main" id="{E36A9C8E-8611-FDE5-AE0C-D7418B3765FC}"/>
              </a:ext>
            </a:extLst>
          </p:cNvPr>
          <p:cNvSpPr>
            <a:spLocks noGrp="1"/>
          </p:cNvSpPr>
          <p:nvPr>
            <p:ph idx="1"/>
          </p:nvPr>
        </p:nvSpPr>
        <p:spPr/>
        <p:txBody>
          <a:bodyPr/>
          <a:lstStyle/>
          <a:p>
            <a:r>
              <a:rPr lang="en-US">
                <a:latin typeface="+mn-lt"/>
              </a:rPr>
              <a:t>Those who reported staff change too often tended to report lower outcomes in several areas. Some examples include:</a:t>
            </a:r>
          </a:p>
          <a:p>
            <a:endParaRPr lang="en-US"/>
          </a:p>
        </p:txBody>
      </p:sp>
      <p:graphicFrame>
        <p:nvGraphicFramePr>
          <p:cNvPr id="6" name="Content Placeholder 7" descr="A diagram showing examples of outcomes that are poorer for people who report higher levels of staff turnover: Always having enough help with self-care and everyday activities, satisfaction with staff, community inclusion, and transportation.">
            <a:extLst>
              <a:ext uri="{FF2B5EF4-FFF2-40B4-BE49-F238E27FC236}">
                <a16:creationId xmlns:a16="http://schemas.microsoft.com/office/drawing/2014/main" id="{F99E905B-A0BB-3362-7699-F8376176CCB0}"/>
              </a:ext>
            </a:extLst>
          </p:cNvPr>
          <p:cNvGraphicFramePr>
            <a:graphicFrameLocks/>
          </p:cNvGraphicFramePr>
          <p:nvPr>
            <p:extLst>
              <p:ext uri="{D42A27DB-BD31-4B8C-83A1-F6EECF244321}">
                <p14:modId xmlns:p14="http://schemas.microsoft.com/office/powerpoint/2010/main" val="52568130"/>
              </p:ext>
            </p:extLst>
          </p:nvPr>
        </p:nvGraphicFramePr>
        <p:xfrm>
          <a:off x="1330960" y="2672080"/>
          <a:ext cx="10022840" cy="350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565D8CB-8CCF-EBFA-B700-BF73A5E023F0}"/>
              </a:ext>
            </a:extLst>
          </p:cNvPr>
          <p:cNvSpPr>
            <a:spLocks noGrp="1"/>
          </p:cNvSpPr>
          <p:nvPr>
            <p:ph type="sldNum" sz="quarter" idx="12"/>
          </p:nvPr>
        </p:nvSpPr>
        <p:spPr/>
        <p:txBody>
          <a:bodyPr/>
          <a:lstStyle/>
          <a:p>
            <a:fld id="{56457A89-7E12-42A4-9457-BFD85B9E19BE}" type="slidenum">
              <a:rPr lang="en-US" smtClean="0"/>
              <a:pPr/>
              <a:t>54</a:t>
            </a:fld>
            <a:endParaRPr lang="en-US"/>
          </a:p>
        </p:txBody>
      </p:sp>
      <p:sp>
        <p:nvSpPr>
          <p:cNvPr id="5" name="Footer Placeholder 4">
            <a:extLst>
              <a:ext uri="{FF2B5EF4-FFF2-40B4-BE49-F238E27FC236}">
                <a16:creationId xmlns:a16="http://schemas.microsoft.com/office/drawing/2014/main" id="{DF474ED4-EC92-DA5C-89B1-AC8DCCAB3A7D}"/>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96517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8EBE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AD63-EEB4-739B-6EBB-A856F9D1A1AD}"/>
              </a:ext>
            </a:extLst>
          </p:cNvPr>
          <p:cNvSpPr>
            <a:spLocks noGrp="1"/>
          </p:cNvSpPr>
          <p:nvPr>
            <p:ph type="title"/>
          </p:nvPr>
        </p:nvSpPr>
        <p:spPr>
          <a:xfrm>
            <a:off x="831850" y="1600881"/>
            <a:ext cx="4616451" cy="2852737"/>
          </a:xfrm>
        </p:spPr>
        <p:txBody>
          <a:bodyPr vert="horz" lIns="91440" tIns="45720" rIns="91440" bIns="45720" rtlCol="0" anchor="ctr">
            <a:noAutofit/>
          </a:bodyPr>
          <a:lstStyle/>
          <a:p>
            <a:r>
              <a:rPr lang="en-US" sz="5400">
                <a:solidFill>
                  <a:schemeClr val="bg1"/>
                </a:solidFill>
                <a:latin typeface="+mn-lt"/>
              </a:rPr>
              <a:t>What are the takeaways and what do we do next?</a:t>
            </a:r>
          </a:p>
        </p:txBody>
      </p:sp>
      <p:sp>
        <p:nvSpPr>
          <p:cNvPr id="10" name="TextBox 9">
            <a:extLst>
              <a:ext uri="{FF2B5EF4-FFF2-40B4-BE49-F238E27FC236}">
                <a16:creationId xmlns:a16="http://schemas.microsoft.com/office/drawing/2014/main" id="{5416D83A-455B-0C15-5471-0505673F16D5}"/>
              </a:ext>
            </a:extLst>
          </p:cNvPr>
          <p:cNvSpPr txBox="1"/>
          <p:nvPr/>
        </p:nvSpPr>
        <p:spPr>
          <a:xfrm>
            <a:off x="831850" y="4931641"/>
            <a:ext cx="4926517" cy="954107"/>
          </a:xfrm>
          <a:prstGeom prst="rect">
            <a:avLst/>
          </a:prstGeom>
          <a:noFill/>
        </p:spPr>
        <p:txBody>
          <a:bodyPr wrap="square" rtlCol="0">
            <a:spAutoFit/>
          </a:bodyPr>
          <a:lstStyle/>
          <a:p>
            <a:r>
              <a:rPr lang="en-US" sz="2800">
                <a:solidFill>
                  <a:srgbClr val="525252"/>
                </a:solidFill>
              </a:rPr>
              <a:t>Recapping themes across NCI Surveys</a:t>
            </a:r>
          </a:p>
        </p:txBody>
      </p:sp>
      <p:pic>
        <p:nvPicPr>
          <p:cNvPr id="6" name="Content Placeholder 5" descr="Two women sitting at dinner table">
            <a:extLst>
              <a:ext uri="{FF2B5EF4-FFF2-40B4-BE49-F238E27FC236}">
                <a16:creationId xmlns:a16="http://schemas.microsoft.com/office/drawing/2014/main" id="{6EF6C163-9E20-F796-1DA1-37416278ADC8}"/>
              </a:ext>
            </a:extLst>
          </p:cNvPr>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6330043" y="192088"/>
            <a:ext cx="5448300" cy="3035300"/>
          </a:xfrm>
          <a:prstGeom prst="rect">
            <a:avLst/>
          </a:prstGeom>
        </p:spPr>
      </p:pic>
      <p:pic>
        <p:nvPicPr>
          <p:cNvPr id="8" name="Picture 7" descr="Senior woman sitting on porch">
            <a:extLst>
              <a:ext uri="{FF2B5EF4-FFF2-40B4-BE49-F238E27FC236}">
                <a16:creationId xmlns:a16="http://schemas.microsoft.com/office/drawing/2014/main" id="{021641C4-511B-CD49-71F6-A7E14CF9B7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0043" y="3583628"/>
            <a:ext cx="3752850" cy="2474913"/>
          </a:xfrm>
          <a:prstGeom prst="rect">
            <a:avLst/>
          </a:prstGeom>
        </p:spPr>
      </p:pic>
      <p:pic>
        <p:nvPicPr>
          <p:cNvPr id="5" name="Picture 4" descr="A person sitting in a wheelchair&#10;&#10;Description automatically generated with medium confidence">
            <a:extLst>
              <a:ext uri="{FF2B5EF4-FFF2-40B4-BE49-F238E27FC236}">
                <a16:creationId xmlns:a16="http://schemas.microsoft.com/office/drawing/2014/main" id="{B67C0D5D-997E-15A9-B5F3-611A2DA25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1155" y="3583627"/>
            <a:ext cx="1627188" cy="2474913"/>
          </a:xfrm>
          <a:prstGeom prst="rect">
            <a:avLst/>
          </a:prstGeom>
        </p:spPr>
      </p:pic>
      <p:sp>
        <p:nvSpPr>
          <p:cNvPr id="4" name="Slide Number Placeholder 3">
            <a:extLst>
              <a:ext uri="{FF2B5EF4-FFF2-40B4-BE49-F238E27FC236}">
                <a16:creationId xmlns:a16="http://schemas.microsoft.com/office/drawing/2014/main" id="{9313A12C-C52F-84C0-8384-7C9D239DDDD2}"/>
              </a:ext>
            </a:extLst>
          </p:cNvPr>
          <p:cNvSpPr>
            <a:spLocks noGrp="1"/>
          </p:cNvSpPr>
          <p:nvPr>
            <p:ph type="sldNum" sz="quarter" idx="12"/>
          </p:nvPr>
        </p:nvSpPr>
        <p:spPr/>
        <p:txBody>
          <a:bodyPr vert="horz" lIns="91440" tIns="45720" rIns="91440" bIns="45720" rtlCol="0" anchor="ctr">
            <a:normAutofit/>
          </a:bodyPr>
          <a:lstStyle/>
          <a:p>
            <a:pPr>
              <a:spcAft>
                <a:spcPts val="600"/>
              </a:spcAft>
            </a:pPr>
            <a:fld id="{56457A89-7E12-42A4-9457-BFD85B9E19BE}" type="slidenum">
              <a:rPr lang="en-US" smtClean="0"/>
              <a:pPr>
                <a:spcAft>
                  <a:spcPts val="600"/>
                </a:spcAft>
              </a:pPr>
              <a:t>55</a:t>
            </a:fld>
            <a:endParaRPr lang="en-US"/>
          </a:p>
        </p:txBody>
      </p:sp>
      <p:sp>
        <p:nvSpPr>
          <p:cNvPr id="3" name="Footer Placeholder 2">
            <a:extLst>
              <a:ext uri="{FF2B5EF4-FFF2-40B4-BE49-F238E27FC236}">
                <a16:creationId xmlns:a16="http://schemas.microsoft.com/office/drawing/2014/main" id="{CF8DB110-E3BE-1CC5-64F4-2BB442415885}"/>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061771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53E1-1439-543D-BC35-D545E85D5905}"/>
              </a:ext>
            </a:extLst>
          </p:cNvPr>
          <p:cNvSpPr>
            <a:spLocks noGrp="1"/>
          </p:cNvSpPr>
          <p:nvPr>
            <p:ph type="title"/>
          </p:nvPr>
        </p:nvSpPr>
        <p:spPr/>
        <p:txBody>
          <a:bodyPr/>
          <a:lstStyle/>
          <a:p>
            <a:r>
              <a:rPr lang="en-US">
                <a:latin typeface="+mn-lt"/>
              </a:rPr>
              <a:t>What’s going well and where is the room for improvement?</a:t>
            </a:r>
          </a:p>
        </p:txBody>
      </p:sp>
      <p:sp>
        <p:nvSpPr>
          <p:cNvPr id="3" name="Content Placeholder 2">
            <a:extLst>
              <a:ext uri="{FF2B5EF4-FFF2-40B4-BE49-F238E27FC236}">
                <a16:creationId xmlns:a16="http://schemas.microsoft.com/office/drawing/2014/main" id="{5EBA8F51-643C-8433-703C-86BC655F55ED}"/>
              </a:ext>
            </a:extLst>
          </p:cNvPr>
          <p:cNvSpPr>
            <a:spLocks noGrp="1"/>
          </p:cNvSpPr>
          <p:nvPr>
            <p:ph idx="1"/>
          </p:nvPr>
        </p:nvSpPr>
        <p:spPr/>
        <p:txBody>
          <a:bodyPr>
            <a:normAutofit fontScale="92500"/>
          </a:bodyPr>
          <a:lstStyle/>
          <a:p>
            <a:pPr marL="457200" indent="-457200"/>
            <a:r>
              <a:rPr lang="en-US" sz="2400">
                <a:latin typeface="+mn-lt"/>
              </a:rPr>
              <a:t>Staffing: </a:t>
            </a:r>
            <a:r>
              <a:rPr lang="en-US" sz="2400" b="0">
                <a:latin typeface="+mn-lt"/>
              </a:rPr>
              <a:t>High rates of feeling respected by staff, but turnover is related to poorer outcomes</a:t>
            </a:r>
          </a:p>
          <a:p>
            <a:pPr marL="457200" indent="-457200"/>
            <a:r>
              <a:rPr lang="en-US" sz="2400">
                <a:latin typeface="+mn-lt"/>
              </a:rPr>
              <a:t>Person-centered planning: </a:t>
            </a:r>
            <a:r>
              <a:rPr lang="en-US" sz="2400" b="0">
                <a:latin typeface="+mn-lt"/>
              </a:rPr>
              <a:t>High rates of service plans including what matters to people, but improvements needed to ensure person-centered process of developing plans </a:t>
            </a:r>
          </a:p>
          <a:p>
            <a:pPr marL="457200" indent="-457200"/>
            <a:r>
              <a:rPr lang="en-US" sz="2400">
                <a:latin typeface="+mn-lt"/>
              </a:rPr>
              <a:t>Community inclusion and employment: </a:t>
            </a:r>
            <a:r>
              <a:rPr lang="en-US" sz="2400" b="0">
                <a:latin typeface="+mn-lt"/>
              </a:rPr>
              <a:t>Impacts of COVID on lower community participation may be persisting, more supports for people who desire employment are needed</a:t>
            </a:r>
          </a:p>
          <a:p>
            <a:pPr marL="457200" indent="-457200"/>
            <a:r>
              <a:rPr lang="en-US" sz="2400">
                <a:latin typeface="+mn-lt"/>
              </a:rPr>
              <a:t>Healthcare: </a:t>
            </a:r>
            <a:r>
              <a:rPr lang="en-US" sz="2400" b="0">
                <a:latin typeface="+mn-lt"/>
              </a:rPr>
              <a:t>Access to some preventive health services, but access to mental health and dental is lacking for some populations and ER utilization is high</a:t>
            </a:r>
          </a:p>
          <a:p>
            <a:pPr marL="457200" indent="-457200"/>
            <a:r>
              <a:rPr lang="en-US" sz="2400">
                <a:latin typeface="+mn-lt"/>
              </a:rPr>
              <a:t>HCBS Settings Rule: </a:t>
            </a:r>
            <a:r>
              <a:rPr lang="en-US" sz="2400" b="0">
                <a:latin typeface="+mn-lt"/>
              </a:rPr>
              <a:t>Privacy, visitors, and rules show good progress towards compliance, but choosing roommates, locking doors show significant room for improvement in supporting choices</a:t>
            </a:r>
            <a:endParaRPr lang="en-US" sz="2400">
              <a:latin typeface="+mn-lt"/>
            </a:endParaRPr>
          </a:p>
          <a:p>
            <a:pPr marL="457200" indent="-457200"/>
            <a:endParaRPr lang="en-US">
              <a:latin typeface="+mn-lt"/>
            </a:endParaRPr>
          </a:p>
          <a:p>
            <a:pPr marL="457200" indent="-457200"/>
            <a:endParaRPr lang="en-US">
              <a:latin typeface="+mn-lt"/>
            </a:endParaRPr>
          </a:p>
          <a:p>
            <a:pPr marL="1143000" lvl="1" indent="-457200"/>
            <a:endParaRPr lang="en-US">
              <a:latin typeface="+mn-lt"/>
            </a:endParaRPr>
          </a:p>
        </p:txBody>
      </p:sp>
      <p:sp>
        <p:nvSpPr>
          <p:cNvPr id="4" name="Slide Number Placeholder 3">
            <a:extLst>
              <a:ext uri="{FF2B5EF4-FFF2-40B4-BE49-F238E27FC236}">
                <a16:creationId xmlns:a16="http://schemas.microsoft.com/office/drawing/2014/main" id="{CC9F31D2-6E0A-C6AE-FA91-19EC09D9D8D8}"/>
              </a:ext>
            </a:extLst>
          </p:cNvPr>
          <p:cNvSpPr>
            <a:spLocks noGrp="1"/>
          </p:cNvSpPr>
          <p:nvPr>
            <p:ph type="sldNum" sz="quarter" idx="12"/>
          </p:nvPr>
        </p:nvSpPr>
        <p:spPr/>
        <p:txBody>
          <a:bodyPr/>
          <a:lstStyle/>
          <a:p>
            <a:fld id="{56457A89-7E12-42A4-9457-BFD85B9E19BE}" type="slidenum">
              <a:rPr lang="en-US" smtClean="0"/>
              <a:pPr/>
              <a:t>56</a:t>
            </a:fld>
            <a:endParaRPr lang="en-US"/>
          </a:p>
        </p:txBody>
      </p:sp>
      <p:sp>
        <p:nvSpPr>
          <p:cNvPr id="5" name="Footer Placeholder 4">
            <a:extLst>
              <a:ext uri="{FF2B5EF4-FFF2-40B4-BE49-F238E27FC236}">
                <a16:creationId xmlns:a16="http://schemas.microsoft.com/office/drawing/2014/main" id="{CB5BAA2E-2E26-3D31-904A-D9F52588AB55}"/>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35307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775B5C-1D5E-3E82-A16E-A60A0F612540}"/>
              </a:ext>
            </a:extLst>
          </p:cNvPr>
          <p:cNvSpPr>
            <a:spLocks noGrp="1"/>
          </p:cNvSpPr>
          <p:nvPr>
            <p:ph type="title"/>
          </p:nvPr>
        </p:nvSpPr>
        <p:spPr>
          <a:xfrm>
            <a:off x="838200" y="365125"/>
            <a:ext cx="10515600" cy="1325563"/>
          </a:xfrm>
        </p:spPr>
        <p:txBody>
          <a:bodyPr anchor="ctr">
            <a:normAutofit/>
          </a:bodyPr>
          <a:lstStyle/>
          <a:p>
            <a:r>
              <a:rPr lang="en-US"/>
              <a:t>Implications and Future Directions</a:t>
            </a:r>
            <a:endParaRPr lang="en-US" b="0"/>
          </a:p>
        </p:txBody>
      </p:sp>
      <p:sp>
        <p:nvSpPr>
          <p:cNvPr id="9" name="Content Placeholder 8">
            <a:extLst>
              <a:ext uri="{FF2B5EF4-FFF2-40B4-BE49-F238E27FC236}">
                <a16:creationId xmlns:a16="http://schemas.microsoft.com/office/drawing/2014/main" id="{2F60BD0E-4D6C-FAEB-F891-84BF07070732}"/>
              </a:ext>
            </a:extLst>
          </p:cNvPr>
          <p:cNvSpPr>
            <a:spLocks noGrp="1"/>
          </p:cNvSpPr>
          <p:nvPr>
            <p:ph sz="half" idx="1"/>
          </p:nvPr>
        </p:nvSpPr>
        <p:spPr>
          <a:xfrm>
            <a:off x="838199" y="1825625"/>
            <a:ext cx="5533417" cy="4351338"/>
          </a:xfrm>
        </p:spPr>
        <p:txBody>
          <a:bodyPr>
            <a:normAutofit/>
          </a:bodyPr>
          <a:lstStyle/>
          <a:p>
            <a:r>
              <a:rPr lang="en-US" sz="2400" b="0"/>
              <a:t>In some cases, we see </a:t>
            </a:r>
            <a:r>
              <a:rPr lang="en-US" sz="2400" i="1"/>
              <a:t>stark differences across the populations </a:t>
            </a:r>
            <a:r>
              <a:rPr lang="en-US" sz="2400" b="0"/>
              <a:t>that suggest further research is needed to understand what contributes to differences and how to </a:t>
            </a:r>
            <a:r>
              <a:rPr lang="en-US" sz="2400" i="1"/>
              <a:t>ensure all populations have equitable and positive outcomes.</a:t>
            </a:r>
          </a:p>
          <a:p>
            <a:endParaRPr lang="en-US" sz="2400" i="1"/>
          </a:p>
          <a:p>
            <a:r>
              <a:rPr lang="en-US" sz="2400" b="0"/>
              <a:t>We encourage states to </a:t>
            </a:r>
            <a:r>
              <a:rPr lang="en-US" sz="2400" i="1"/>
              <a:t>collaborate with partners</a:t>
            </a:r>
            <a:r>
              <a:rPr lang="en-US" sz="2400" b="0"/>
              <a:t> to look at </a:t>
            </a:r>
            <a:r>
              <a:rPr lang="en-US" sz="2400" i="1"/>
              <a:t>who is included in their samples </a:t>
            </a:r>
            <a:r>
              <a:rPr lang="en-US" sz="2400" b="0"/>
              <a:t>and who they are not hearing from.</a:t>
            </a:r>
          </a:p>
          <a:p>
            <a:endParaRPr lang="en-US" b="0"/>
          </a:p>
        </p:txBody>
      </p:sp>
      <p:pic>
        <p:nvPicPr>
          <p:cNvPr id="3" name="Content Placeholder 2" descr="Person on a race track">
            <a:extLst>
              <a:ext uri="{FF2B5EF4-FFF2-40B4-BE49-F238E27FC236}">
                <a16:creationId xmlns:a16="http://schemas.microsoft.com/office/drawing/2014/main" id="{03F295B6-A1D5-72F9-ADC4-8BC2070C980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23535" y="2302280"/>
            <a:ext cx="4630265" cy="3086843"/>
          </a:xfrm>
        </p:spPr>
      </p:pic>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a:xfrm>
            <a:off x="9304562" y="6414781"/>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6457A89-7E12-42A4-9457-BFD85B9E19BE}"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57</a:t>
            </a:fld>
            <a:endParaRPr kumimoji="0" lang="en-US" b="0" i="0" u="none" strike="noStrike" kern="1200" cap="none" spc="0" normalizeH="0" baseline="0" noProof="0">
              <a:ln>
                <a:noFill/>
              </a:ln>
              <a:effectLst/>
              <a:uLnTx/>
              <a:uFillTx/>
            </a:endParaRPr>
          </a:p>
        </p:txBody>
      </p:sp>
      <p:sp>
        <p:nvSpPr>
          <p:cNvPr id="19" name="Footer Placeholder 5">
            <a:extLst>
              <a:ext uri="{FF2B5EF4-FFF2-40B4-BE49-F238E27FC236}">
                <a16:creationId xmlns:a16="http://schemas.microsoft.com/office/drawing/2014/main" id="{995576CA-D7FA-81B3-F301-588DF3C3132A}"/>
              </a:ext>
            </a:extLst>
          </p:cNvPr>
          <p:cNvSpPr>
            <a:spLocks noGrp="1"/>
          </p:cNvSpPr>
          <p:nvPr>
            <p:ph type="ftr" sz="quarter" idx="3"/>
          </p:nvPr>
        </p:nvSpPr>
        <p:spPr>
          <a:xfrm>
            <a:off x="4038600" y="6495143"/>
            <a:ext cx="4114800" cy="296862"/>
          </a:xfrm>
        </p:spPr>
        <p:txBody>
          <a:bodyPr/>
          <a:lstStyle/>
          <a:p>
            <a:pPr>
              <a:spcAft>
                <a:spcPts val="600"/>
              </a:spcAft>
            </a:pPr>
            <a:r>
              <a:rPr lang="en-US"/>
              <a:t>NATIONAL CORE INDICATORS®</a:t>
            </a:r>
          </a:p>
        </p:txBody>
      </p:sp>
    </p:spTree>
    <p:extLst>
      <p:ext uri="{BB962C8B-B14F-4D97-AF65-F5344CB8AC3E}">
        <p14:creationId xmlns:p14="http://schemas.microsoft.com/office/powerpoint/2010/main" val="648392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C9F-4CE2-0205-72D1-A3338CACCCCE}"/>
              </a:ext>
            </a:extLst>
          </p:cNvPr>
          <p:cNvSpPr>
            <a:spLocks noGrp="1"/>
          </p:cNvSpPr>
          <p:nvPr>
            <p:ph type="title"/>
          </p:nvPr>
        </p:nvSpPr>
        <p:spPr>
          <a:xfrm>
            <a:off x="838200" y="365125"/>
            <a:ext cx="10515600" cy="1109345"/>
          </a:xfrm>
        </p:spPr>
        <p:txBody>
          <a:bodyPr/>
          <a:lstStyle/>
          <a:p>
            <a:r>
              <a:rPr lang="en-US">
                <a:latin typeface="+mn-lt"/>
              </a:rPr>
              <a:t>What Next?</a:t>
            </a:r>
          </a:p>
        </p:txBody>
      </p:sp>
      <p:graphicFrame>
        <p:nvGraphicFramePr>
          <p:cNvPr id="6" name="Content Placeholder 5" descr="Diagram showing what's next for:&#10;1. State administrators: &#10;Look at where your state is compared to the national norm and other similarly situated states&#10;Have conversations with communities about their experiences and barriers to access&#10;&#10;2. Providers: &#10;Have conversations with staff and people being served about their experiences&#10;Use data to inform areas for improvements&#10;&#10;3. Advocates and quality councils:&#10;Use reports to support conversations with states and policy makers about needed changes&#10;Reach out to us with any additional suggestions for how we can look at data&#10;&#10;4. Policy makers:&#10;Look at national and state trends to identify how policies may be impacting outcomes&#10;Work with community members to develop innovative approaches to improve quality&#10;">
            <a:extLst>
              <a:ext uri="{FF2B5EF4-FFF2-40B4-BE49-F238E27FC236}">
                <a16:creationId xmlns:a16="http://schemas.microsoft.com/office/drawing/2014/main" id="{7A539AF4-3AE0-365F-F7C0-E5826D3B81BD}"/>
              </a:ext>
            </a:extLst>
          </p:cNvPr>
          <p:cNvGraphicFramePr>
            <a:graphicFrameLocks noGrp="1"/>
          </p:cNvGraphicFramePr>
          <p:nvPr>
            <p:ph idx="1"/>
            <p:extLst>
              <p:ext uri="{D42A27DB-BD31-4B8C-83A1-F6EECF244321}">
                <p14:modId xmlns:p14="http://schemas.microsoft.com/office/powerpoint/2010/main" val="156436137"/>
              </p:ext>
            </p:extLst>
          </p:nvPr>
        </p:nvGraphicFramePr>
        <p:xfrm>
          <a:off x="537210" y="1234440"/>
          <a:ext cx="10816590" cy="4942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AC5737E-487E-5613-24E7-29711DD06164}"/>
              </a:ext>
            </a:extLst>
          </p:cNvPr>
          <p:cNvSpPr>
            <a:spLocks noGrp="1"/>
          </p:cNvSpPr>
          <p:nvPr>
            <p:ph type="sldNum" sz="quarter" idx="12"/>
          </p:nvPr>
        </p:nvSpPr>
        <p:spPr/>
        <p:txBody>
          <a:bodyPr/>
          <a:lstStyle/>
          <a:p>
            <a:fld id="{56457A89-7E12-42A4-9457-BFD85B9E19BE}" type="slidenum">
              <a:rPr lang="en-US" smtClean="0"/>
              <a:pPr/>
              <a:t>58</a:t>
            </a:fld>
            <a:endParaRPr lang="en-US"/>
          </a:p>
        </p:txBody>
      </p:sp>
      <p:sp>
        <p:nvSpPr>
          <p:cNvPr id="3" name="Footer Placeholder 2">
            <a:extLst>
              <a:ext uri="{FF2B5EF4-FFF2-40B4-BE49-F238E27FC236}">
                <a16:creationId xmlns:a16="http://schemas.microsoft.com/office/drawing/2014/main" id="{40121BCB-8882-2FD5-3D0F-F6F731E95D32}"/>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544185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2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5EEE976-9172-74B7-3228-A14477D1BDF8}"/>
              </a:ext>
            </a:extLst>
          </p:cNvPr>
          <p:cNvSpPr>
            <a:spLocks noGrp="1"/>
          </p:cNvSpPr>
          <p:nvPr>
            <p:ph type="title"/>
          </p:nvPr>
        </p:nvSpPr>
        <p:spPr>
          <a:xfrm>
            <a:off x="786385" y="841248"/>
            <a:ext cx="3515244" cy="5340097"/>
          </a:xfrm>
        </p:spPr>
        <p:txBody>
          <a:bodyPr anchor="ctr">
            <a:normAutofit/>
          </a:bodyPr>
          <a:lstStyle/>
          <a:p>
            <a:r>
              <a:rPr lang="en-US" sz="4800" b="1">
                <a:solidFill>
                  <a:schemeClr val="bg1"/>
                </a:solidFill>
                <a:latin typeface="+mn-lt"/>
              </a:rPr>
              <a:t>Ways to get involved with NCI</a:t>
            </a:r>
          </a:p>
        </p:txBody>
      </p:sp>
      <p:graphicFrame>
        <p:nvGraphicFramePr>
          <p:cNvPr id="11" name="Content Placeholder 2" descr="Diagram listing ways to get involved with NCI.&#10;1. Want to help us improve our surveys? Contact us about participating in a survey revisions workgroup&#10;2. Want to help collect the data? Contact us about how to become a surveyor or find out whether your state uses peer surveyors&#10;3. Have a burning research question or hypothesis you want to test? Contact us to learn about how to request access to de-identified data&#10;">
            <a:extLst>
              <a:ext uri="{FF2B5EF4-FFF2-40B4-BE49-F238E27FC236}">
                <a16:creationId xmlns:a16="http://schemas.microsoft.com/office/drawing/2014/main" id="{BBA8B9C4-82F3-D72D-FFFB-E0D11ED2D14C}"/>
              </a:ext>
            </a:extLst>
          </p:cNvPr>
          <p:cNvGraphicFramePr/>
          <p:nvPr>
            <p:extLst>
              <p:ext uri="{D42A27DB-BD31-4B8C-83A1-F6EECF244321}">
                <p14:modId xmlns:p14="http://schemas.microsoft.com/office/powerpoint/2010/main" val="188736425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0C01A39-8155-B7E4-E839-CC242105AD47}"/>
              </a:ext>
            </a:extLst>
          </p:cNvPr>
          <p:cNvSpPr>
            <a:spLocks noGrp="1"/>
          </p:cNvSpPr>
          <p:nvPr>
            <p:ph type="sldNum" sz="quarter" idx="12"/>
          </p:nvPr>
        </p:nvSpPr>
        <p:spPr>
          <a:xfrm>
            <a:off x="11548872" y="6217920"/>
            <a:ext cx="640080" cy="640080"/>
          </a:xfrm>
        </p:spPr>
        <p:txBody>
          <a:bodyPr>
            <a:normAutofit/>
          </a:bodyPr>
          <a:lstStyle/>
          <a:p>
            <a:pPr algn="ctr">
              <a:spcAft>
                <a:spcPts val="600"/>
              </a:spcAft>
            </a:pPr>
            <a:fld id="{56457A89-7E12-42A4-9457-BFD85B9E19BE}" type="slidenum">
              <a:rPr lang="en-US" sz="1600">
                <a:solidFill>
                  <a:schemeClr val="tx2"/>
                </a:solidFill>
              </a:rPr>
              <a:pPr algn="ctr">
                <a:spcAft>
                  <a:spcPts val="600"/>
                </a:spcAft>
              </a:pPr>
              <a:t>59</a:t>
            </a:fld>
            <a:endParaRPr lang="en-US" sz="1600">
              <a:solidFill>
                <a:schemeClr val="tx2"/>
              </a:solidFill>
            </a:endParaRPr>
          </a:p>
        </p:txBody>
      </p:sp>
      <p:sp>
        <p:nvSpPr>
          <p:cNvPr id="3" name="Footer Placeholder 2">
            <a:extLst>
              <a:ext uri="{FF2B5EF4-FFF2-40B4-BE49-F238E27FC236}">
                <a16:creationId xmlns:a16="http://schemas.microsoft.com/office/drawing/2014/main" id="{3FA51EBE-BC62-0CD8-4CC7-C850E14659F7}"/>
              </a:ext>
            </a:extLst>
          </p:cNvPr>
          <p:cNvSpPr>
            <a:spLocks noGrp="1"/>
          </p:cNvSpPr>
          <p:nvPr>
            <p:ph type="ftr" sz="quarter" idx="11"/>
          </p:nvPr>
        </p:nvSpPr>
        <p:spPr>
          <a:xfrm>
            <a:off x="4027714" y="6584949"/>
            <a:ext cx="4114800" cy="365125"/>
          </a:xfrm>
        </p:spPr>
        <p:txBody>
          <a:bodyPr/>
          <a:lstStyle/>
          <a:p>
            <a:r>
              <a:rPr lang="en-US"/>
              <a:t>NATIONAL CORE INDICATORS®</a:t>
            </a:r>
          </a:p>
        </p:txBody>
      </p:sp>
    </p:spTree>
    <p:extLst>
      <p:ext uri="{BB962C8B-B14F-4D97-AF65-F5344CB8AC3E}">
        <p14:creationId xmlns:p14="http://schemas.microsoft.com/office/powerpoint/2010/main" val="375284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6B67-085F-4F7D-AC55-D327D1428293}"/>
              </a:ext>
            </a:extLst>
          </p:cNvPr>
          <p:cNvSpPr>
            <a:spLocks noGrp="1"/>
          </p:cNvSpPr>
          <p:nvPr>
            <p:ph type="title"/>
          </p:nvPr>
        </p:nvSpPr>
        <p:spPr>
          <a:xfrm>
            <a:off x="668564" y="576263"/>
            <a:ext cx="5427436" cy="2852737"/>
          </a:xfrm>
        </p:spPr>
        <p:txBody>
          <a:bodyPr vert="horz" lIns="91440" tIns="45720" rIns="91440" bIns="45720" rtlCol="0" anchor="b">
            <a:normAutofit/>
          </a:bodyPr>
          <a:lstStyle/>
          <a:p>
            <a:r>
              <a:rPr lang="en-US">
                <a:solidFill>
                  <a:srgbClr val="3D6969"/>
                </a:solidFill>
                <a:latin typeface="+mn-lt"/>
              </a:rPr>
              <a:t>National Core Indicators®</a:t>
            </a:r>
          </a:p>
        </p:txBody>
      </p:sp>
      <p:sp>
        <p:nvSpPr>
          <p:cNvPr id="3" name="Content Placeholder 2">
            <a:extLst>
              <a:ext uri="{FF2B5EF4-FFF2-40B4-BE49-F238E27FC236}">
                <a16:creationId xmlns:a16="http://schemas.microsoft.com/office/drawing/2014/main" id="{3B50055B-4861-4E3E-9C6A-B52A87FC3589}"/>
              </a:ext>
            </a:extLst>
          </p:cNvPr>
          <p:cNvSpPr>
            <a:spLocks noGrp="1"/>
          </p:cNvSpPr>
          <p:nvPr>
            <p:ph type="body" idx="1"/>
          </p:nvPr>
        </p:nvSpPr>
        <p:spPr>
          <a:xfrm>
            <a:off x="668564" y="3657527"/>
            <a:ext cx="4926693" cy="1500187"/>
          </a:xfrm>
        </p:spPr>
        <p:txBody>
          <a:bodyPr vert="horz" lIns="91440" tIns="45720" rIns="91440" bIns="45720" rtlCol="0">
            <a:normAutofit/>
          </a:bodyPr>
          <a:lstStyle/>
          <a:p>
            <a:r>
              <a:rPr lang="en-US">
                <a:latin typeface="+mn-lt"/>
              </a:rPr>
              <a:t>H</a:t>
            </a:r>
            <a:r>
              <a:rPr lang="en-US">
                <a:effectLst/>
                <a:latin typeface="+mn-lt"/>
              </a:rPr>
              <a:t>elping states examine the outcomes of human service systems since 1997</a:t>
            </a:r>
            <a:endParaRPr lang="en-US" sz="3200">
              <a:latin typeface="+mn-lt"/>
            </a:endParaRPr>
          </a:p>
        </p:txBody>
      </p:sp>
      <p:pic>
        <p:nvPicPr>
          <p:cNvPr id="4" name="Picture 4" descr="National Core Indicators logo">
            <a:extLst>
              <a:ext uri="{FF2B5EF4-FFF2-40B4-BE49-F238E27FC236}">
                <a16:creationId xmlns:a16="http://schemas.microsoft.com/office/drawing/2014/main" id="{184BA4BE-709C-E893-A219-A7612618A5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0502" y="1582604"/>
            <a:ext cx="4067671" cy="2680851"/>
          </a:xfrm>
          <a:prstGeom prst="rect">
            <a:avLst/>
          </a:prstGeom>
        </p:spPr>
      </p:pic>
      <p:sp>
        <p:nvSpPr>
          <p:cNvPr id="10" name="Slide Number Placeholder 9">
            <a:extLst>
              <a:ext uri="{FF2B5EF4-FFF2-40B4-BE49-F238E27FC236}">
                <a16:creationId xmlns:a16="http://schemas.microsoft.com/office/drawing/2014/main" id="{76F50385-3DE3-4D46-B697-2B5B8FDB5A90}"/>
              </a:ext>
            </a:extLst>
          </p:cNvPr>
          <p:cNvSpPr>
            <a:spLocks noGrp="1"/>
          </p:cNvSpPr>
          <p:nvPr>
            <p:ph type="sldNum" sz="quarter" idx="12"/>
          </p:nvPr>
        </p:nvSpPr>
        <p:spPr>
          <a:xfrm>
            <a:off x="9304562" y="6414781"/>
            <a:ext cx="2743200" cy="365125"/>
          </a:xfrm>
        </p:spPr>
        <p:txBody>
          <a:bodyPr vert="horz" lIns="91440" tIns="45720" rIns="91440" bIns="45720" rtlCol="0" anchor="ctr">
            <a:normAutofit/>
          </a:bodyPr>
          <a:lstStyle/>
          <a:p>
            <a:fld id="{56457A89-7E12-42A4-9457-BFD85B9E19BE}" type="slidenum">
              <a:rPr lang="en-US"/>
              <a:pPr/>
              <a:t>6</a:t>
            </a:fld>
            <a:endParaRPr lang="en-US"/>
          </a:p>
        </p:txBody>
      </p:sp>
      <p:sp>
        <p:nvSpPr>
          <p:cNvPr id="5" name="Footer Placeholder 4">
            <a:extLst>
              <a:ext uri="{FF2B5EF4-FFF2-40B4-BE49-F238E27FC236}">
                <a16:creationId xmlns:a16="http://schemas.microsoft.com/office/drawing/2014/main" id="{01E26C07-A1F2-86DF-1B8D-4374B902F836}"/>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318070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AE15-5682-4083-B5D6-9097AD8EE061}"/>
              </a:ext>
            </a:extLst>
          </p:cNvPr>
          <p:cNvSpPr>
            <a:spLocks noGrp="1"/>
          </p:cNvSpPr>
          <p:nvPr>
            <p:ph type="title"/>
          </p:nvPr>
        </p:nvSpPr>
        <p:spPr>
          <a:xfrm>
            <a:off x="332234" y="109421"/>
            <a:ext cx="10515600" cy="1325563"/>
          </a:xfrm>
        </p:spPr>
        <p:txBody>
          <a:bodyPr>
            <a:normAutofit/>
          </a:bodyPr>
          <a:lstStyle/>
          <a:p>
            <a:r>
              <a:rPr lang="en-US" b="1">
                <a:solidFill>
                  <a:schemeClr val="accent1"/>
                </a:solidFill>
                <a:latin typeface="+mn-lt"/>
              </a:rPr>
              <a:t>Results At-A-Glance</a:t>
            </a:r>
          </a:p>
        </p:txBody>
      </p:sp>
      <p:pic>
        <p:nvPicPr>
          <p:cNvPr id="9" name="Content Placeholder 8" descr="Screenshot of the AD At A Glance">
            <a:extLst>
              <a:ext uri="{FF2B5EF4-FFF2-40B4-BE49-F238E27FC236}">
                <a16:creationId xmlns:a16="http://schemas.microsoft.com/office/drawing/2014/main" id="{EE43B903-4703-0DD6-1335-8532D29E1F6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6017" y="1091818"/>
            <a:ext cx="3829050" cy="4972144"/>
          </a:xfrm>
        </p:spPr>
      </p:pic>
      <p:pic>
        <p:nvPicPr>
          <p:cNvPr id="11" name="Content Placeholder 10" descr="Screenshot of the IDD At A Glance">
            <a:extLst>
              <a:ext uri="{FF2B5EF4-FFF2-40B4-BE49-F238E27FC236}">
                <a16:creationId xmlns:a16="http://schemas.microsoft.com/office/drawing/2014/main" id="{1A6BFDB7-69F2-0E48-0020-A693E1139705}"/>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317179" y="216028"/>
            <a:ext cx="4413203" cy="5598628"/>
          </a:xfrm>
        </p:spPr>
      </p:pic>
      <p:sp>
        <p:nvSpPr>
          <p:cNvPr id="5" name="TextBox 4">
            <a:extLst>
              <a:ext uri="{FF2B5EF4-FFF2-40B4-BE49-F238E27FC236}">
                <a16:creationId xmlns:a16="http://schemas.microsoft.com/office/drawing/2014/main" id="{CB3D4EA1-B494-3605-CB32-201C629F14F9}"/>
              </a:ext>
            </a:extLst>
          </p:cNvPr>
          <p:cNvSpPr txBox="1"/>
          <p:nvPr/>
        </p:nvSpPr>
        <p:spPr>
          <a:xfrm>
            <a:off x="5994233" y="5929887"/>
            <a:ext cx="6097904" cy="584775"/>
          </a:xfrm>
          <a:prstGeom prst="rect">
            <a:avLst/>
          </a:prstGeom>
          <a:noFill/>
        </p:spPr>
        <p:txBody>
          <a:bodyPr wrap="square">
            <a:spAutoFit/>
          </a:bodyPr>
          <a:lstStyle/>
          <a:p>
            <a:pPr lvl="0"/>
            <a:r>
              <a:rPr lang="en-US" sz="1600"/>
              <a:t>NCI-IDD IPS and Family Survey reports, and IDD State of the Workforce: </a:t>
            </a:r>
            <a:r>
              <a:rPr lang="en-US" sz="1600">
                <a:hlinkClick r:id="rId5"/>
              </a:rPr>
              <a:t>https://idd.nationalcoreindicators.org/survey-reports-insights/</a:t>
            </a:r>
            <a:endParaRPr lang="en-US" sz="1600"/>
          </a:p>
        </p:txBody>
      </p:sp>
      <p:sp>
        <p:nvSpPr>
          <p:cNvPr id="7" name="TextBox 6">
            <a:extLst>
              <a:ext uri="{FF2B5EF4-FFF2-40B4-BE49-F238E27FC236}">
                <a16:creationId xmlns:a16="http://schemas.microsoft.com/office/drawing/2014/main" id="{680AE0F5-7446-F8AE-4909-25716549A531}"/>
              </a:ext>
            </a:extLst>
          </p:cNvPr>
          <p:cNvSpPr txBox="1"/>
          <p:nvPr/>
        </p:nvSpPr>
        <p:spPr>
          <a:xfrm>
            <a:off x="497754" y="6063962"/>
            <a:ext cx="5419727" cy="584775"/>
          </a:xfrm>
          <a:prstGeom prst="rect">
            <a:avLst/>
          </a:prstGeom>
          <a:noFill/>
        </p:spPr>
        <p:txBody>
          <a:bodyPr wrap="square">
            <a:spAutoFit/>
          </a:bodyPr>
          <a:lstStyle/>
          <a:p>
            <a:pPr lvl="0"/>
            <a:r>
              <a:rPr lang="en-US" sz="1600"/>
              <a:t>NCI-AD reports, and AD </a:t>
            </a:r>
            <a:r>
              <a:rPr lang="en-US" sz="1600" err="1"/>
              <a:t>SoTW</a:t>
            </a:r>
            <a:r>
              <a:rPr lang="en-US" sz="1600"/>
              <a:t> Pilot Technical Report: </a:t>
            </a:r>
            <a:r>
              <a:rPr lang="en-US" sz="1600">
                <a:hlinkClick r:id="rId6"/>
              </a:rPr>
              <a:t>https://nci-ad.org/reports/</a:t>
            </a:r>
            <a:endParaRPr lang="en-US" sz="1600"/>
          </a:p>
        </p:txBody>
      </p:sp>
      <p:sp>
        <p:nvSpPr>
          <p:cNvPr id="4" name="Slide Number Placeholder 3">
            <a:extLst>
              <a:ext uri="{FF2B5EF4-FFF2-40B4-BE49-F238E27FC236}">
                <a16:creationId xmlns:a16="http://schemas.microsoft.com/office/drawing/2014/main" id="{A400A34C-1287-4A68-9C9E-2213B47D00C4}"/>
              </a:ext>
            </a:extLst>
          </p:cNvPr>
          <p:cNvSpPr>
            <a:spLocks noGrp="1"/>
          </p:cNvSpPr>
          <p:nvPr>
            <p:ph type="sldNum" sz="quarter" idx="12"/>
          </p:nvPr>
        </p:nvSpPr>
        <p:spPr/>
        <p:txBody>
          <a:bodyPr/>
          <a:lstStyle/>
          <a:p>
            <a:fld id="{56457A89-7E12-42A4-9457-BFD85B9E19BE}" type="slidenum">
              <a:rPr lang="en-US" smtClean="0"/>
              <a:t>60</a:t>
            </a:fld>
            <a:endParaRPr lang="en-US"/>
          </a:p>
        </p:txBody>
      </p:sp>
      <p:sp>
        <p:nvSpPr>
          <p:cNvPr id="3" name="Footer Placeholder 2">
            <a:extLst>
              <a:ext uri="{FF2B5EF4-FFF2-40B4-BE49-F238E27FC236}">
                <a16:creationId xmlns:a16="http://schemas.microsoft.com/office/drawing/2014/main" id="{570BE4F9-8559-AB45-0F9C-2FFB24D63E0B}"/>
              </a:ext>
            </a:extLst>
          </p:cNvPr>
          <p:cNvSpPr>
            <a:spLocks noGrp="1"/>
          </p:cNvSpPr>
          <p:nvPr>
            <p:ph type="ftr" sz="quarter" idx="11"/>
          </p:nvPr>
        </p:nvSpPr>
        <p:spPr/>
        <p:txBody>
          <a:bodyPr/>
          <a:lstStyle/>
          <a:p>
            <a:r>
              <a:rPr lang="en-US"/>
              <a:t>NATIONAL CORE INDICATORS®</a:t>
            </a:r>
          </a:p>
        </p:txBody>
      </p:sp>
    </p:spTree>
    <p:extLst>
      <p:ext uri="{BB962C8B-B14F-4D97-AF65-F5344CB8AC3E}">
        <p14:creationId xmlns:p14="http://schemas.microsoft.com/office/powerpoint/2010/main" val="3200580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3775B5C-1D5E-3E82-A16E-A60A0F612540}"/>
              </a:ext>
            </a:extLst>
          </p:cNvPr>
          <p:cNvSpPr>
            <a:spLocks noGrp="1"/>
          </p:cNvSpPr>
          <p:nvPr>
            <p:ph type="title"/>
          </p:nvPr>
        </p:nvSpPr>
        <p:spPr/>
        <p:txBody>
          <a:bodyPr>
            <a:normAutofit/>
          </a:bodyPr>
          <a:lstStyle/>
          <a:p>
            <a:r>
              <a:rPr lang="en-US" sz="4400">
                <a:solidFill>
                  <a:srgbClr val="3D6969"/>
                </a:solidFill>
                <a:latin typeface="+mn-lt"/>
              </a:rPr>
              <a:t>Recent NCI presentations and publications</a:t>
            </a:r>
            <a:endParaRPr lang="en-US" b="0">
              <a:solidFill>
                <a:srgbClr val="3D6969"/>
              </a:solidFill>
            </a:endParaRPr>
          </a:p>
        </p:txBody>
      </p:sp>
      <p:sp>
        <p:nvSpPr>
          <p:cNvPr id="9" name="Content Placeholder 8">
            <a:extLst>
              <a:ext uri="{FF2B5EF4-FFF2-40B4-BE49-F238E27FC236}">
                <a16:creationId xmlns:a16="http://schemas.microsoft.com/office/drawing/2014/main" id="{2F60BD0E-4D6C-FAEB-F891-84BF07070732}"/>
              </a:ext>
            </a:extLst>
          </p:cNvPr>
          <p:cNvSpPr>
            <a:spLocks noGrp="1"/>
          </p:cNvSpPr>
          <p:nvPr>
            <p:ph idx="1"/>
          </p:nvPr>
        </p:nvSpPr>
        <p:spPr/>
        <p:txBody>
          <a:bodyPr>
            <a:normAutofit/>
          </a:bodyPr>
          <a:lstStyle/>
          <a:p>
            <a:r>
              <a:rPr lang="en-US" sz="2400">
                <a:solidFill>
                  <a:schemeClr val="tx2">
                    <a:alpha val="80000"/>
                  </a:schemeClr>
                </a:solidFill>
                <a:latin typeface="+mn-lt"/>
              </a:rPr>
              <a:t>IDD Data briefs and highlights: </a:t>
            </a:r>
          </a:p>
          <a:p>
            <a:pPr lvl="1"/>
            <a:r>
              <a:rPr lang="en-US" sz="1800">
                <a:solidFill>
                  <a:schemeClr val="tx2">
                    <a:alpha val="80000"/>
                  </a:schemeClr>
                </a:solidFill>
                <a:latin typeface="+mn-lt"/>
              </a:rPr>
              <a:t>Person-centered practices and outcomes of people with I/DD</a:t>
            </a:r>
          </a:p>
          <a:p>
            <a:pPr lvl="1"/>
            <a:r>
              <a:rPr lang="en-US" sz="1800">
                <a:solidFill>
                  <a:schemeClr val="tx2">
                    <a:alpha val="80000"/>
                  </a:schemeClr>
                </a:solidFill>
                <a:latin typeface="+mn-lt"/>
              </a:rPr>
              <a:t>Paid Family Caregivers</a:t>
            </a:r>
          </a:p>
          <a:p>
            <a:pPr lvl="1"/>
            <a:r>
              <a:rPr lang="en-US" sz="1800">
                <a:solidFill>
                  <a:schemeClr val="tx2">
                    <a:alpha val="80000"/>
                  </a:schemeClr>
                </a:solidFill>
                <a:latin typeface="+mn-lt"/>
              </a:rPr>
              <a:t>College and university enrollment</a:t>
            </a:r>
          </a:p>
          <a:p>
            <a:r>
              <a:rPr lang="en-US" sz="2400">
                <a:solidFill>
                  <a:schemeClr val="tx2">
                    <a:alpha val="80000"/>
                  </a:schemeClr>
                </a:solidFill>
                <a:latin typeface="+mn-lt"/>
              </a:rPr>
              <a:t>AD Spotlights on Facebook and LinkedIn: </a:t>
            </a:r>
          </a:p>
          <a:p>
            <a:pPr lvl="1"/>
            <a:r>
              <a:rPr lang="en-US" sz="1800">
                <a:solidFill>
                  <a:schemeClr val="tx2">
                    <a:alpha val="80000"/>
                  </a:schemeClr>
                </a:solidFill>
                <a:latin typeface="+mn-lt"/>
              </a:rPr>
              <a:t>Older Americans and Mental Health</a:t>
            </a:r>
          </a:p>
          <a:p>
            <a:pPr lvl="1"/>
            <a:r>
              <a:rPr lang="en-US" sz="1800">
                <a:solidFill>
                  <a:schemeClr val="tx2">
                    <a:alpha val="80000"/>
                  </a:schemeClr>
                </a:solidFill>
                <a:latin typeface="+mn-lt"/>
              </a:rPr>
              <a:t>Americans with Disabilities Act</a:t>
            </a:r>
          </a:p>
          <a:p>
            <a:r>
              <a:rPr lang="en-US" sz="2400">
                <a:solidFill>
                  <a:schemeClr val="tx2">
                    <a:alpha val="80000"/>
                  </a:schemeClr>
                </a:solidFill>
                <a:latin typeface="+mn-lt"/>
              </a:rPr>
              <a:t>Subscribe to the </a:t>
            </a:r>
            <a:r>
              <a:rPr lang="en-US" sz="2400">
                <a:solidFill>
                  <a:schemeClr val="tx2">
                    <a:alpha val="80000"/>
                  </a:schemeClr>
                </a:solidFill>
                <a:latin typeface="+mn-lt"/>
                <a:hlinkClick r:id="rId3">
                  <a:extLst>
                    <a:ext uri="{A12FA001-AC4F-418D-AE19-62706E023703}">
                      <ahyp:hlinkClr xmlns:ahyp="http://schemas.microsoft.com/office/drawing/2018/hyperlinkcolor" val="tx"/>
                    </a:ext>
                  </a:extLst>
                </a:hlinkClick>
              </a:rPr>
              <a:t>NCI Updates newsletter </a:t>
            </a:r>
            <a:r>
              <a:rPr lang="en-US" sz="2400">
                <a:solidFill>
                  <a:schemeClr val="tx2">
                    <a:alpha val="80000"/>
                  </a:schemeClr>
                </a:solidFill>
                <a:latin typeface="+mn-lt"/>
              </a:rPr>
              <a:t>and check out our website to stay up to date: nationalcoreindicators.org</a:t>
            </a:r>
          </a:p>
          <a:p>
            <a:endParaRPr lang="en-US" b="0"/>
          </a:p>
        </p:txBody>
      </p:sp>
      <p:sp>
        <p:nvSpPr>
          <p:cNvPr id="4" name="Slide Number Placeholder 3">
            <a:extLst>
              <a:ext uri="{FF2B5EF4-FFF2-40B4-BE49-F238E27FC236}">
                <a16:creationId xmlns:a16="http://schemas.microsoft.com/office/drawing/2014/main" id="{45A2289A-99A4-5124-64AC-1F14271BCE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57A89-7E12-42A4-9457-BFD85B9E19BE}" type="slidenum">
              <a:rPr kumimoji="0" lang="en-US" sz="1100" b="0" i="0" u="none" strike="noStrike" kern="1200" cap="none" spc="0" normalizeH="0" baseline="0" noProof="0" smtClean="0">
                <a:ln>
                  <a:noFill/>
                </a:ln>
                <a:solidFill>
                  <a:srgbClr val="FFFFF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1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2" name="Footer Placeholder 1">
            <a:extLst>
              <a:ext uri="{FF2B5EF4-FFF2-40B4-BE49-F238E27FC236}">
                <a16:creationId xmlns:a16="http://schemas.microsoft.com/office/drawing/2014/main" id="{BFF6EECA-5154-9E6A-D5D4-BAD7DAA79043}"/>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342381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C4E5-F91D-6484-898A-AD01806C5808}"/>
              </a:ext>
            </a:extLst>
          </p:cNvPr>
          <p:cNvSpPr>
            <a:spLocks noGrp="1"/>
          </p:cNvSpPr>
          <p:nvPr>
            <p:ph type="title"/>
          </p:nvPr>
        </p:nvSpPr>
        <p:spPr/>
        <p:txBody>
          <a:bodyPr/>
          <a:lstStyle/>
          <a:p>
            <a:r>
              <a:rPr lang="en-US">
                <a:latin typeface="+mn-lt"/>
              </a:rPr>
              <a:t>More Info: Person-Centered Planning</a:t>
            </a:r>
          </a:p>
        </p:txBody>
      </p:sp>
      <p:sp>
        <p:nvSpPr>
          <p:cNvPr id="4" name="Slide Number Placeholder 3">
            <a:extLst>
              <a:ext uri="{FF2B5EF4-FFF2-40B4-BE49-F238E27FC236}">
                <a16:creationId xmlns:a16="http://schemas.microsoft.com/office/drawing/2014/main" id="{71DC41B6-D761-6625-FC2B-DA0691500C17}"/>
              </a:ext>
            </a:extLst>
          </p:cNvPr>
          <p:cNvSpPr>
            <a:spLocks noGrp="1"/>
          </p:cNvSpPr>
          <p:nvPr>
            <p:ph type="sldNum" sz="quarter" idx="12"/>
          </p:nvPr>
        </p:nvSpPr>
        <p:spPr/>
        <p:txBody>
          <a:bodyPr/>
          <a:lstStyle/>
          <a:p>
            <a:fld id="{56457A89-7E12-42A4-9457-BFD85B9E19BE}" type="slidenum">
              <a:rPr lang="en-US" smtClean="0"/>
              <a:pPr/>
              <a:t>62</a:t>
            </a:fld>
            <a:endParaRPr lang="en-US"/>
          </a:p>
        </p:txBody>
      </p:sp>
      <p:pic>
        <p:nvPicPr>
          <p:cNvPr id="5" name="Content Placeholder 4" descr="Banner from landing page of NCAPPS website">
            <a:extLst>
              <a:ext uri="{FF2B5EF4-FFF2-40B4-BE49-F238E27FC236}">
                <a16:creationId xmlns:a16="http://schemas.microsoft.com/office/drawing/2014/main" id="{5BEF7B81-6129-E30F-96EB-10697961D5C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045868"/>
            <a:ext cx="10515600" cy="3910851"/>
          </a:xfrm>
          <a:prstGeom prst="rect">
            <a:avLst/>
          </a:prstGeom>
        </p:spPr>
      </p:pic>
      <p:sp>
        <p:nvSpPr>
          <p:cNvPr id="3" name="Footer Placeholder 2">
            <a:extLst>
              <a:ext uri="{FF2B5EF4-FFF2-40B4-BE49-F238E27FC236}">
                <a16:creationId xmlns:a16="http://schemas.microsoft.com/office/drawing/2014/main" id="{C9666B8C-7DB6-6B6B-65F5-0A42109CAF08}"/>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149496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944752" y="730757"/>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a:latin typeface="+mn-lt"/>
              </a:rPr>
              <a:t>National Core Indicators</a:t>
            </a:r>
            <a:endParaRPr>
              <a:latin typeface="+mn-lt"/>
            </a:endParaRPr>
          </a:p>
        </p:txBody>
      </p:sp>
      <p:grpSp>
        <p:nvGrpSpPr>
          <p:cNvPr id="100" name="Google Shape;100;p2" descr="A diagram listing key information about NCI. &#10;Established in 1997 for NCI-IDD and 2015 for NCI-AD. Currently, 48 states participate in NCI-IDD and 23 in NCI-AD. Populations addressed include people with IDD, older adults, people with physical disabilities, and workforce.  NCI surveys cover multiple domains and allow us to hear directly from people receiving services. We also have the State of the Workforce surveys to hear from agencies that provide services.&#10;">
            <a:extLst>
              <a:ext uri="{C183D7F6-B498-43B3-948B-1728B52AA6E4}">
                <adec:decorative xmlns:adec="http://schemas.microsoft.com/office/drawing/2017/decorative" val="0"/>
              </a:ext>
            </a:extLst>
          </p:cNvPr>
          <p:cNvGrpSpPr/>
          <p:nvPr/>
        </p:nvGrpSpPr>
        <p:grpSpPr>
          <a:xfrm>
            <a:off x="683294" y="2144728"/>
            <a:ext cx="10669232" cy="3713131"/>
            <a:chOff x="-154906" y="319103"/>
            <a:chExt cx="10669232" cy="3713131"/>
          </a:xfrm>
        </p:grpSpPr>
        <p:sp>
          <p:nvSpPr>
            <p:cNvPr id="101" name="Google Shape;101;p2"/>
            <p:cNvSpPr/>
            <p:nvPr/>
          </p:nvSpPr>
          <p:spPr>
            <a:xfrm>
              <a:off x="207272" y="542268"/>
              <a:ext cx="4943975" cy="1544992"/>
            </a:xfrm>
            <a:prstGeom prst="rect">
              <a:avLst/>
            </a:prstGeom>
            <a:solidFill>
              <a:schemeClr val="lt1">
                <a:alpha val="54901"/>
              </a:schemeClr>
            </a:solidFill>
            <a:ln w="9525" cap="flat" cmpd="sng">
              <a:solidFill>
                <a:srgbClr val="8EBE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2" name="Google Shape;102;p2"/>
            <p:cNvSpPr txBox="1"/>
            <p:nvPr/>
          </p:nvSpPr>
          <p:spPr>
            <a:xfrm>
              <a:off x="297873" y="542268"/>
              <a:ext cx="4853374" cy="1544992"/>
            </a:xfrm>
            <a:prstGeom prst="rect">
              <a:avLst/>
            </a:prstGeom>
            <a:noFill/>
            <a:ln>
              <a:noFill/>
            </a:ln>
          </p:spPr>
          <p:txBody>
            <a:bodyPr spcFirstLastPara="1" wrap="square" lIns="1046475" tIns="99050" rIns="99050" bIns="9905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316234"/>
                  </a:solidFill>
                  <a:effectLst/>
                  <a:uLnTx/>
                  <a:uFillTx/>
                  <a:latin typeface="Calibri"/>
                  <a:ea typeface="Calibri"/>
                  <a:cs typeface="Calibri"/>
                  <a:sym typeface="Calibri"/>
                </a:rPr>
                <a:t>Established</a:t>
              </a: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a:p>
              <a:pPr marL="228600" marR="0" lvl="1" indent="-228600" algn="l" defTabSz="914400" rtl="0" eaLnBrk="1" fontAlgn="auto" latinLnBrk="0" hangingPunct="1">
                <a:lnSpc>
                  <a:spcPct val="90000"/>
                </a:lnSpc>
                <a:spcBef>
                  <a:spcPts val="910"/>
                </a:spcBef>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1997 NCI-IDD</a:t>
              </a:r>
            </a:p>
            <a:p>
              <a:pPr marL="228600" marR="0" lvl="1" indent="-228600" algn="l" defTabSz="914400" rtl="0" eaLnBrk="1" fontAlgn="auto" latinLnBrk="0" hangingPunct="1">
                <a:lnSpc>
                  <a:spcPct val="90000"/>
                </a:lnSpc>
                <a:spcBef>
                  <a:spcPts val="910"/>
                </a:spcBef>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2015 NCI-AD</a:t>
              </a:r>
              <a:endParaRPr kumimoji="0" sz="2000" b="0" i="0" u="none" strike="noStrike" kern="1200" cap="none" spc="0" normalizeH="0" baseline="0" noProof="0">
                <a:ln>
                  <a:noFill/>
                </a:ln>
                <a:solidFill>
                  <a:srgbClr val="316234"/>
                </a:solidFill>
                <a:effectLst/>
                <a:uLnTx/>
                <a:uFillTx/>
                <a:latin typeface="Calibri"/>
                <a:ea typeface="Calibri"/>
                <a:cs typeface="Calibri"/>
                <a:sym typeface="Calibri"/>
              </a:endParaRPr>
            </a:p>
          </p:txBody>
        </p:sp>
        <p:sp>
          <p:nvSpPr>
            <p:cNvPr id="103" name="Google Shape;103;p2"/>
            <p:cNvSpPr/>
            <p:nvPr/>
          </p:nvSpPr>
          <p:spPr>
            <a:xfrm>
              <a:off x="-71582" y="319103"/>
              <a:ext cx="1237673" cy="1622241"/>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4" name="Google Shape;104;p2"/>
            <p:cNvSpPr/>
            <p:nvPr/>
          </p:nvSpPr>
          <p:spPr>
            <a:xfrm>
              <a:off x="5570351" y="542268"/>
              <a:ext cx="4943975" cy="1544992"/>
            </a:xfrm>
            <a:prstGeom prst="rect">
              <a:avLst/>
            </a:prstGeom>
            <a:solidFill>
              <a:schemeClr val="lt1">
                <a:alpha val="54901"/>
              </a:schemeClr>
            </a:solidFill>
            <a:ln w="9525" cap="flat" cmpd="sng">
              <a:solidFill>
                <a:srgbClr val="8EBE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5" name="Google Shape;105;p2"/>
            <p:cNvSpPr txBox="1"/>
            <p:nvPr/>
          </p:nvSpPr>
          <p:spPr>
            <a:xfrm>
              <a:off x="5673436" y="542268"/>
              <a:ext cx="4840890" cy="1544992"/>
            </a:xfrm>
            <a:prstGeom prst="rect">
              <a:avLst/>
            </a:prstGeom>
            <a:noFill/>
            <a:ln>
              <a:noFill/>
            </a:ln>
          </p:spPr>
          <p:txBody>
            <a:bodyPr spcFirstLastPara="1" wrap="square" lIns="1046475" tIns="99050" rIns="99050" bIns="9905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316234"/>
                  </a:solidFill>
                  <a:effectLst/>
                  <a:uLnTx/>
                  <a:uFillTx/>
                  <a:latin typeface="Calibri"/>
                  <a:ea typeface="Calibri"/>
                  <a:cs typeface="Calibri"/>
                  <a:sym typeface="Calibri"/>
                </a:rPr>
                <a:t>Participating states</a:t>
              </a: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a:p>
              <a:pPr marL="228600" marR="0" lvl="1" indent="-228600" algn="l" defTabSz="914400" rtl="0" eaLnBrk="1" fontAlgn="auto" latinLnBrk="0" hangingPunct="1">
                <a:lnSpc>
                  <a:spcPct val="90000"/>
                </a:lnSpc>
                <a:spcBef>
                  <a:spcPts val="910"/>
                </a:spcBef>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48 NCI-IDD</a:t>
              </a:r>
            </a:p>
            <a:p>
              <a:pPr marL="228600" marR="0" lvl="1" indent="-228600" algn="l" defTabSz="914400" rtl="0" eaLnBrk="1" fontAlgn="auto" latinLnBrk="0" hangingPunct="1">
                <a:lnSpc>
                  <a:spcPct val="90000"/>
                </a:lnSpc>
                <a:spcBef>
                  <a:spcPts val="910"/>
                </a:spcBef>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mn-ea"/>
                  <a:cs typeface="Calibri"/>
                  <a:sym typeface="Calibri"/>
                </a:rPr>
                <a:t>23 NCI-AD</a:t>
              </a: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6" name="Google Shape;106;p2"/>
            <p:cNvSpPr/>
            <p:nvPr/>
          </p:nvSpPr>
          <p:spPr>
            <a:xfrm>
              <a:off x="5208173" y="319103"/>
              <a:ext cx="1472027" cy="1622241"/>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7" name="Google Shape;107;p2"/>
            <p:cNvSpPr/>
            <p:nvPr/>
          </p:nvSpPr>
          <p:spPr>
            <a:xfrm>
              <a:off x="207272" y="2487242"/>
              <a:ext cx="4943975" cy="1544992"/>
            </a:xfrm>
            <a:prstGeom prst="rect">
              <a:avLst/>
            </a:prstGeom>
            <a:solidFill>
              <a:schemeClr val="lt1">
                <a:alpha val="54901"/>
              </a:schemeClr>
            </a:solidFill>
            <a:ln w="9525" cap="flat" cmpd="sng">
              <a:solidFill>
                <a:srgbClr val="8EBE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8" name="Google Shape;108;p2"/>
            <p:cNvSpPr txBox="1"/>
            <p:nvPr/>
          </p:nvSpPr>
          <p:spPr>
            <a:xfrm>
              <a:off x="297873" y="2487242"/>
              <a:ext cx="4853374" cy="1544992"/>
            </a:xfrm>
            <a:prstGeom prst="rect">
              <a:avLst/>
            </a:prstGeom>
            <a:noFill/>
            <a:ln>
              <a:noFill/>
            </a:ln>
          </p:spPr>
          <p:txBody>
            <a:bodyPr spcFirstLastPara="1" wrap="square" lIns="1046475" tIns="99050" rIns="99050" bIns="9905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316234"/>
                  </a:solidFill>
                  <a:effectLst/>
                  <a:uLnTx/>
                  <a:uFillTx/>
                  <a:latin typeface="Calibri"/>
                  <a:ea typeface="Calibri"/>
                  <a:cs typeface="Calibri"/>
                  <a:sym typeface="Calibri"/>
                </a:rPr>
                <a:t>Population addressed</a:t>
              </a:r>
              <a:endParaRPr kumimoji="0" sz="2600" b="1" i="0" u="none" strike="noStrike" kern="1200" cap="none" spc="0" normalizeH="0" baseline="0" noProof="0">
                <a:ln>
                  <a:noFill/>
                </a:ln>
                <a:solidFill>
                  <a:srgbClr val="316234"/>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People with IDD</a:t>
              </a:r>
            </a:p>
            <a:p>
              <a:pPr marL="228600" marR="0" lvl="1" indent="-228600" algn="l" defTabSz="914400" rtl="0" eaLnBrk="1" fontAlgn="auto" latinLnBrk="0" hangingPunct="1">
                <a:lnSpc>
                  <a:spcPct val="90000"/>
                </a:lnSpc>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Older adults</a:t>
              </a:r>
            </a:p>
            <a:p>
              <a:pPr marL="228600" marR="0" lvl="1" indent="-228600" algn="l" defTabSz="914400" rtl="0" eaLnBrk="1" fontAlgn="auto" latinLnBrk="0" hangingPunct="1">
                <a:lnSpc>
                  <a:spcPct val="90000"/>
                </a:lnSpc>
                <a:spcAft>
                  <a:spcPts val="0"/>
                </a:spcAft>
                <a:buClr>
                  <a:srgbClr val="316234"/>
                </a:buClr>
                <a:buSzPts val="2000"/>
                <a:buFont typeface="Calibri"/>
                <a:buChar char="•"/>
                <a:tabLst/>
                <a:defRPr/>
              </a:pPr>
              <a:r>
                <a:rPr lang="en-US" sz="2000">
                  <a:solidFill>
                    <a:srgbClr val="316234"/>
                  </a:solidFill>
                  <a:latin typeface="Calibri"/>
                  <a:ea typeface="Calibri"/>
                  <a:cs typeface="Calibri"/>
                  <a:sym typeface="Calibri"/>
                </a:rPr>
                <a:t>People</a:t>
              </a: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 with physical disabilities</a:t>
              </a:r>
            </a:p>
            <a:p>
              <a:pPr marL="228600" marR="0" lvl="1" indent="-228600" algn="l" defTabSz="914400" rtl="0" eaLnBrk="1" fontAlgn="auto" latinLnBrk="0" hangingPunct="1">
                <a:lnSpc>
                  <a:spcPct val="90000"/>
                </a:lnSpc>
                <a:spcAft>
                  <a:spcPts val="0"/>
                </a:spcAft>
                <a:buClr>
                  <a:srgbClr val="316234"/>
                </a:buClr>
                <a:buSzPts val="2000"/>
                <a:buFont typeface="Calibri"/>
                <a:buChar char="•"/>
                <a:tabLst/>
                <a:defRPr/>
              </a:pPr>
              <a:r>
                <a:rPr lang="en-US" sz="2000">
                  <a:solidFill>
                    <a:srgbClr val="316234"/>
                  </a:solidFill>
                  <a:latin typeface="Calibri"/>
                  <a:cs typeface="Calibri"/>
                  <a:sym typeface="Calibri"/>
                </a:rPr>
                <a:t>Workforce</a:t>
              </a:r>
              <a:endParaRPr kumimoji="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09" name="Google Shape;109;p2"/>
            <p:cNvSpPr/>
            <p:nvPr/>
          </p:nvSpPr>
          <p:spPr>
            <a:xfrm>
              <a:off x="-154906" y="2328728"/>
              <a:ext cx="1427353" cy="1622241"/>
            </a:xfrm>
            <a:prstGeom prst="rect">
              <a:avLst/>
            </a:prstGeom>
            <a:blipFill rotWithShape="1">
              <a:blip r:embed="rId5" cstate="email">
                <a:alphaModFix/>
                <a:extLst>
                  <a:ext uri="{28A0092B-C50C-407E-A947-70E740481C1C}">
                    <a14:useLocalDpi xmlns:a14="http://schemas.microsoft.com/office/drawing/2010/main"/>
                  </a:ext>
                </a:extLst>
              </a:blip>
              <a:stretch>
                <a:fillRect b="4972"/>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10" name="Google Shape;110;p2"/>
            <p:cNvSpPr/>
            <p:nvPr/>
          </p:nvSpPr>
          <p:spPr>
            <a:xfrm>
              <a:off x="5570351" y="2487242"/>
              <a:ext cx="4943975" cy="1544992"/>
            </a:xfrm>
            <a:prstGeom prst="rect">
              <a:avLst/>
            </a:prstGeom>
            <a:solidFill>
              <a:schemeClr val="lt1">
                <a:alpha val="54901"/>
              </a:schemeClr>
            </a:solidFill>
            <a:ln w="9525" cap="flat" cmpd="sng">
              <a:solidFill>
                <a:srgbClr val="8EBEB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sp>
          <p:nvSpPr>
            <p:cNvPr id="111" name="Google Shape;111;p2"/>
            <p:cNvSpPr txBox="1"/>
            <p:nvPr/>
          </p:nvSpPr>
          <p:spPr>
            <a:xfrm>
              <a:off x="5673436" y="2487242"/>
              <a:ext cx="4840890" cy="1544992"/>
            </a:xfrm>
            <a:prstGeom prst="rect">
              <a:avLst/>
            </a:prstGeom>
            <a:noFill/>
            <a:ln>
              <a:noFill/>
            </a:ln>
          </p:spPr>
          <p:txBody>
            <a:bodyPr spcFirstLastPara="1" wrap="square" lIns="1046475" tIns="99050" rIns="99050" bIns="99050" anchor="t"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0" i="0" u="none" strike="noStrike" kern="1200" cap="none" spc="0" normalizeH="0" baseline="0" noProof="0">
                  <a:ln>
                    <a:noFill/>
                  </a:ln>
                  <a:solidFill>
                    <a:srgbClr val="316234"/>
                  </a:solidFill>
                  <a:effectLst/>
                  <a:uLnTx/>
                  <a:uFillTx/>
                  <a:latin typeface="Calibri"/>
                  <a:ea typeface="Calibri"/>
                  <a:cs typeface="Calibri"/>
                  <a:sym typeface="Calibri"/>
                </a:rPr>
                <a:t>Covers multiple domains</a:t>
              </a:r>
              <a:endPar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endParaRPr>
            </a:p>
            <a:p>
              <a:pPr marL="228600" marR="0" lvl="1" indent="-228600" algn="l" defTabSz="914400" rtl="0" eaLnBrk="1" fontAlgn="auto" latinLnBrk="0" hangingPunct="1">
                <a:lnSpc>
                  <a:spcPct val="90000"/>
                </a:lnSpc>
                <a:spcBef>
                  <a:spcPts val="910"/>
                </a:spcBef>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Hears directly from people receiving services</a:t>
              </a:r>
            </a:p>
            <a:p>
              <a:pPr marL="228600" marR="0" lvl="1" indent="-228600" algn="l" defTabSz="914400" rtl="0" eaLnBrk="1" fontAlgn="auto" latinLnBrk="0" hangingPunct="1">
                <a:lnSpc>
                  <a:spcPct val="90000"/>
                </a:lnSpc>
                <a:spcBef>
                  <a:spcPts val="910"/>
                </a:spcBef>
                <a:spcAft>
                  <a:spcPts val="0"/>
                </a:spcAft>
                <a:buClr>
                  <a:srgbClr val="316234"/>
                </a:buClr>
                <a:buSzPts val="2000"/>
                <a:buFont typeface="Calibri"/>
                <a:buChar char="•"/>
                <a:tabLst/>
                <a:defRPr/>
              </a:pPr>
              <a:r>
                <a:rPr kumimoji="0" lang="en-US" sz="2000" b="0" i="0" u="none" strike="noStrike" kern="1200" cap="none" spc="0" normalizeH="0" baseline="0" noProof="0">
                  <a:ln>
                    <a:noFill/>
                  </a:ln>
                  <a:solidFill>
                    <a:srgbClr val="316234"/>
                  </a:solidFill>
                  <a:effectLst/>
                  <a:uLnTx/>
                  <a:uFillTx/>
                  <a:latin typeface="Calibri"/>
                  <a:ea typeface="Calibri"/>
                  <a:cs typeface="Calibri"/>
                  <a:sym typeface="Calibri"/>
                </a:rPr>
                <a:t>State of the Workforce Survey</a:t>
              </a:r>
              <a:endParaRPr kumimoji="0" sz="2000" b="1" i="0" u="none" strike="noStrike" kern="1200" cap="none" spc="0" normalizeH="0" baseline="0" noProof="0">
                <a:ln>
                  <a:noFill/>
                </a:ln>
                <a:solidFill>
                  <a:srgbClr val="316234"/>
                </a:solidFill>
                <a:effectLst/>
                <a:uLnTx/>
                <a:uFillTx/>
                <a:latin typeface="Calibri"/>
                <a:ea typeface="Calibri"/>
                <a:cs typeface="Calibri"/>
                <a:sym typeface="Calibri"/>
              </a:endParaRPr>
            </a:p>
          </p:txBody>
        </p:sp>
        <p:sp>
          <p:nvSpPr>
            <p:cNvPr id="112" name="Google Shape;112;p2"/>
            <p:cNvSpPr/>
            <p:nvPr/>
          </p:nvSpPr>
          <p:spPr>
            <a:xfrm>
              <a:off x="5208173" y="2347200"/>
              <a:ext cx="1370427" cy="1622241"/>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16234"/>
                </a:solidFill>
                <a:effectLst/>
                <a:uLnTx/>
                <a:uFillTx/>
                <a:latin typeface="Calibri" panose="020F0502020204030204"/>
                <a:ea typeface="+mn-ea"/>
                <a:cs typeface="+mn-cs"/>
              </a:endParaRPr>
            </a:p>
          </p:txBody>
        </p:sp>
      </p:grpSp>
      <p:sp>
        <p:nvSpPr>
          <p:cNvPr id="113" name="Google Shape;113;p2"/>
          <p:cNvSpPr txBox="1">
            <a:spLocks noGrp="1"/>
          </p:cNvSpPr>
          <p:nvPr>
            <p:ph type="sldNum" idx="12"/>
          </p:nvPr>
        </p:nvSpPr>
        <p:spPr>
          <a:xfrm>
            <a:off x="8610600" y="6389134"/>
            <a:ext cx="2743200" cy="400603"/>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1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2" name="Footer Placeholder 1">
            <a:extLst>
              <a:ext uri="{FF2B5EF4-FFF2-40B4-BE49-F238E27FC236}">
                <a16:creationId xmlns:a16="http://schemas.microsoft.com/office/drawing/2014/main" id="{747BBB38-87F1-7685-E35D-A941D59D28A5}"/>
              </a:ext>
            </a:extLst>
          </p:cNvPr>
          <p:cNvSpPr>
            <a:spLocks noGrp="1"/>
          </p:cNvSpPr>
          <p:nvPr>
            <p:ph type="ftr" sz="quarter" idx="3"/>
          </p:nvPr>
        </p:nvSpPr>
        <p:spPr/>
        <p:txBody>
          <a:bodyPr/>
          <a:lstStyle/>
          <a:p>
            <a:r>
              <a:rPr lang="en-US"/>
              <a:t>NATIONAL CORE INDICATORS®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580BFE-5C61-420A-84C3-D1CE21CA39AF}"/>
              </a:ext>
            </a:extLst>
          </p:cNvPr>
          <p:cNvSpPr>
            <a:spLocks noGrp="1"/>
          </p:cNvSpPr>
          <p:nvPr>
            <p:ph type="title"/>
          </p:nvPr>
        </p:nvSpPr>
        <p:spPr/>
        <p:txBody>
          <a:bodyPr>
            <a:normAutofit/>
          </a:bodyPr>
          <a:lstStyle/>
          <a:p>
            <a:r>
              <a:rPr lang="en-US">
                <a:latin typeface="+mn-lt"/>
              </a:rPr>
              <a:t>Goals of NCI</a:t>
            </a:r>
          </a:p>
        </p:txBody>
      </p:sp>
      <p:graphicFrame>
        <p:nvGraphicFramePr>
          <p:cNvPr id="4" name="Content Placeholder 4" descr="A diagram showing the goals of NCI.&#10;1. Establish a nationally recognized set of performance and outcome indicators for aging &amp; disability (including IDD) service systems&#10;2. Use valid and reliable data collection methods &amp; statistical techniques to capture information directly for people who use services&#10;3. Report individual state results and national benchmarks of indicators of system-level performance&#10;">
            <a:extLst>
              <a:ext uri="{FF2B5EF4-FFF2-40B4-BE49-F238E27FC236}">
                <a16:creationId xmlns:a16="http://schemas.microsoft.com/office/drawing/2014/main" id="{8CBE2634-CA16-4C01-9864-6FDEAF1B1CF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16305562"/>
              </p:ext>
            </p:extLst>
          </p:nvPr>
        </p:nvGraphicFramePr>
        <p:xfrm>
          <a:off x="1108710" y="1588770"/>
          <a:ext cx="9818370" cy="4626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C9DECEF0-3877-4E09-8A54-0DA4F27FFBA4}"/>
              </a:ext>
            </a:extLst>
          </p:cNvPr>
          <p:cNvSpPr>
            <a:spLocks noGrp="1"/>
          </p:cNvSpPr>
          <p:nvPr>
            <p:ph type="sldNum" sz="quarter" idx="12"/>
          </p:nvPr>
        </p:nvSpPr>
        <p:spPr/>
        <p:txBody>
          <a:bodyPr/>
          <a:lstStyle/>
          <a:p>
            <a:pPr defTabSz="704088">
              <a:spcAft>
                <a:spcPts val="600"/>
              </a:spcAft>
            </a:pPr>
            <a:fld id="{56457A89-7E12-42A4-9457-BFD85B9E19BE}" type="slidenum">
              <a:rPr lang="en-US" sz="924" kern="1200">
                <a:solidFill>
                  <a:schemeClr val="tx1">
                    <a:tint val="75000"/>
                  </a:schemeClr>
                </a:solidFill>
                <a:latin typeface="+mn-lt"/>
                <a:ea typeface="+mn-ea"/>
                <a:cs typeface="+mn-cs"/>
              </a:rPr>
              <a:pPr defTabSz="704088">
                <a:spcAft>
                  <a:spcPts val="600"/>
                </a:spcAft>
              </a:pPr>
              <a:t>8</a:t>
            </a:fld>
            <a:endParaRPr lang="en-US"/>
          </a:p>
        </p:txBody>
      </p:sp>
      <p:sp>
        <p:nvSpPr>
          <p:cNvPr id="2" name="Footer Placeholder 1">
            <a:extLst>
              <a:ext uri="{FF2B5EF4-FFF2-40B4-BE49-F238E27FC236}">
                <a16:creationId xmlns:a16="http://schemas.microsoft.com/office/drawing/2014/main" id="{DCAE2103-2293-8FCF-77E1-47E9B30867A0}"/>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207567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4D3BDA-1CE3-4D9A-9189-9CA9277DC809}"/>
              </a:ext>
            </a:extLst>
          </p:cNvPr>
          <p:cNvSpPr>
            <a:spLocks noGrp="1"/>
          </p:cNvSpPr>
          <p:nvPr>
            <p:ph type="title"/>
          </p:nvPr>
        </p:nvSpPr>
        <p:spPr>
          <a:xfrm>
            <a:off x="623830" y="813642"/>
            <a:ext cx="4983756" cy="1325563"/>
          </a:xfrm>
        </p:spPr>
        <p:txBody>
          <a:bodyPr anchor="ctr">
            <a:normAutofit fontScale="90000"/>
          </a:bodyPr>
          <a:lstStyle/>
          <a:p>
            <a:r>
              <a:rPr lang="en-US" b="1">
                <a:latin typeface="+mn-lt"/>
              </a:rPr>
              <a:t>NCI-IDD In-Person Survey (IPS) &amp; </a:t>
            </a:r>
            <a:br>
              <a:rPr lang="en-US" b="1">
                <a:latin typeface="+mn-lt"/>
              </a:rPr>
            </a:br>
            <a:r>
              <a:rPr lang="en-US" b="1">
                <a:latin typeface="+mn-lt"/>
              </a:rPr>
              <a:t>NCI-AD Adult Consumer Survey (ACS)</a:t>
            </a:r>
          </a:p>
        </p:txBody>
      </p:sp>
      <p:pic>
        <p:nvPicPr>
          <p:cNvPr id="13" name="Picture 12" descr="Two smiling people looking at tablet">
            <a:extLst>
              <a:ext uri="{FF2B5EF4-FFF2-40B4-BE49-F238E27FC236}">
                <a16:creationId xmlns:a16="http://schemas.microsoft.com/office/drawing/2014/main" id="{7CCF3E0A-DB93-5B75-A4C6-29927E288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051" y="2911339"/>
            <a:ext cx="4703516" cy="3138810"/>
          </a:xfrm>
          <a:prstGeom prst="rect">
            <a:avLst/>
          </a:prstGeom>
        </p:spPr>
      </p:pic>
      <p:sp>
        <p:nvSpPr>
          <p:cNvPr id="2" name="Rectangle 1">
            <a:extLst>
              <a:ext uri="{FF2B5EF4-FFF2-40B4-BE49-F238E27FC236}">
                <a16:creationId xmlns:a16="http://schemas.microsoft.com/office/drawing/2014/main" id="{F6740DAE-579B-D65A-5A3A-4F8D3530D740}"/>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08160D1-FA2A-4B63-8BC5-78D5F6911BB2}"/>
              </a:ext>
            </a:extLst>
          </p:cNvPr>
          <p:cNvSpPr>
            <a:spLocks noGrp="1"/>
          </p:cNvSpPr>
          <p:nvPr>
            <p:ph sz="half" idx="2"/>
          </p:nvPr>
        </p:nvSpPr>
        <p:spPr>
          <a:xfrm>
            <a:off x="6386570" y="363990"/>
            <a:ext cx="5546780" cy="5882573"/>
          </a:xfrm>
        </p:spPr>
        <p:txBody>
          <a:bodyPr vert="horz" lIns="91440" tIns="45720" rIns="91440" bIns="45720" rtlCol="0">
            <a:normAutofit fontScale="92500" lnSpcReduction="10000"/>
          </a:bodyPr>
          <a:lstStyle/>
          <a:p>
            <a:r>
              <a:rPr lang="en-US" sz="1800" b="1" i="1">
                <a:latin typeface="+mn-lt"/>
              </a:rPr>
              <a:t>Sampling: </a:t>
            </a:r>
            <a:r>
              <a:rPr lang="en-US" sz="1800">
                <a:latin typeface="+mn-lt"/>
              </a:rPr>
              <a:t>States design their samples with guidance from HSRI. Final samples must reach threshold of 95% confidence level and 5% margin of error based on sample frame.</a:t>
            </a:r>
          </a:p>
          <a:p>
            <a:r>
              <a:rPr lang="en-US" sz="1800" b="1" i="1">
                <a:latin typeface="+mn-lt"/>
              </a:rPr>
              <a:t>Inclusion criteria:</a:t>
            </a:r>
            <a:r>
              <a:rPr lang="en-US" sz="1800" i="1">
                <a:latin typeface="+mn-lt"/>
              </a:rPr>
              <a:t> </a:t>
            </a:r>
          </a:p>
          <a:p>
            <a:pPr lvl="1"/>
            <a:r>
              <a:rPr lang="en-US" sz="1800">
                <a:latin typeface="+mn-lt"/>
              </a:rPr>
              <a:t>IDD: Person receiving at least one service in addition to case management</a:t>
            </a:r>
          </a:p>
          <a:p>
            <a:pPr lvl="1"/>
            <a:r>
              <a:rPr lang="en-US" sz="1800">
                <a:latin typeface="+mn-lt"/>
              </a:rPr>
              <a:t>AD: Person receiving one “active service” at least twice a week</a:t>
            </a:r>
          </a:p>
          <a:p>
            <a:r>
              <a:rPr lang="en-US" sz="1800" b="1" i="1">
                <a:latin typeface="+mn-lt"/>
              </a:rPr>
              <a:t>Consent: </a:t>
            </a:r>
            <a:r>
              <a:rPr lang="en-US" sz="1800">
                <a:latin typeface="+mn-lt"/>
              </a:rPr>
              <a:t>Surveyors follow state specific consent requirements</a:t>
            </a:r>
          </a:p>
          <a:p>
            <a:pPr lvl="1"/>
            <a:r>
              <a:rPr lang="en-US" sz="1800">
                <a:latin typeface="+mn-lt"/>
              </a:rPr>
              <a:t>Those who are surveyed are informed that their services will not be impacted directly by their responses </a:t>
            </a:r>
          </a:p>
          <a:p>
            <a:r>
              <a:rPr lang="en-US" sz="1800" b="1" i="1">
                <a:latin typeface="+mn-lt"/>
              </a:rPr>
              <a:t>Surveyor training: </a:t>
            </a:r>
            <a:r>
              <a:rPr lang="en-US" sz="1800">
                <a:latin typeface="+mn-lt"/>
              </a:rPr>
              <a:t>All surveyors complete standardized training. IPS uses peer-surveyors as well.</a:t>
            </a:r>
          </a:p>
          <a:p>
            <a:r>
              <a:rPr lang="en-US" sz="1800" b="1" i="1">
                <a:latin typeface="+mn-lt"/>
              </a:rPr>
              <a:t>Survey features: </a:t>
            </a:r>
          </a:p>
          <a:p>
            <a:pPr lvl="1"/>
            <a:r>
              <a:rPr lang="en-US" sz="1800">
                <a:latin typeface="+mn-lt"/>
              </a:rPr>
              <a:t>May be conducted in-person or remotely</a:t>
            </a:r>
          </a:p>
          <a:p>
            <a:pPr lvl="1"/>
            <a:r>
              <a:rPr lang="en-US" sz="1800">
                <a:latin typeface="+mn-lt"/>
              </a:rPr>
              <a:t>Includes detailed Background Information section that primarily comes from existing records</a:t>
            </a:r>
          </a:p>
          <a:p>
            <a:pPr lvl="1"/>
            <a:r>
              <a:rPr lang="en-US" sz="1800">
                <a:latin typeface="+mn-lt"/>
              </a:rPr>
              <a:t>Surveys are available in multiple languages</a:t>
            </a:r>
          </a:p>
          <a:p>
            <a:pPr lvl="1"/>
            <a:r>
              <a:rPr lang="en-US" sz="1800">
                <a:latin typeface="+mn-lt"/>
              </a:rPr>
              <a:t>Questions may be rephrased or reworded</a:t>
            </a:r>
          </a:p>
          <a:p>
            <a:pPr lvl="1"/>
            <a:r>
              <a:rPr lang="en-US" sz="1800">
                <a:latin typeface="+mn-lt"/>
              </a:rPr>
              <a:t>Allows for use of proxy for select questions</a:t>
            </a:r>
          </a:p>
        </p:txBody>
      </p:sp>
      <p:sp>
        <p:nvSpPr>
          <p:cNvPr id="7" name="Slide Number Placeholder 6">
            <a:extLst>
              <a:ext uri="{FF2B5EF4-FFF2-40B4-BE49-F238E27FC236}">
                <a16:creationId xmlns:a16="http://schemas.microsoft.com/office/drawing/2014/main" id="{1F2BFF86-727D-4425-9705-D1B5D9F565E3}"/>
              </a:ext>
            </a:extLst>
          </p:cNvPr>
          <p:cNvSpPr>
            <a:spLocks noGrp="1"/>
          </p:cNvSpPr>
          <p:nvPr>
            <p:ph type="sldNum" sz="quarter" idx="12"/>
          </p:nvPr>
        </p:nvSpPr>
        <p:spPr>
          <a:xfrm>
            <a:off x="9304562" y="6414781"/>
            <a:ext cx="2743200" cy="365125"/>
          </a:xfrm>
        </p:spPr>
        <p:txBody>
          <a:bodyPr>
            <a:normAutofit/>
          </a:bodyPr>
          <a:lstStyle/>
          <a:p>
            <a:pPr>
              <a:spcAft>
                <a:spcPts val="600"/>
              </a:spcAft>
            </a:pPr>
            <a:fld id="{56457A89-7E12-42A4-9457-BFD85B9E19BE}" type="slidenum">
              <a:rPr lang="en-US"/>
              <a:pPr>
                <a:spcAft>
                  <a:spcPts val="600"/>
                </a:spcAft>
              </a:pPr>
              <a:t>9</a:t>
            </a:fld>
            <a:endParaRPr lang="en-US"/>
          </a:p>
        </p:txBody>
      </p:sp>
      <p:cxnSp>
        <p:nvCxnSpPr>
          <p:cNvPr id="3" name="Straight Connector 2">
            <a:extLst>
              <a:ext uri="{FF2B5EF4-FFF2-40B4-BE49-F238E27FC236}">
                <a16:creationId xmlns:a16="http://schemas.microsoft.com/office/drawing/2014/main" id="{E3550F85-A683-A191-C812-973B17449860}"/>
              </a:ext>
              <a:ext uri="{C183D7F6-B498-43B3-948B-1728B52AA6E4}">
                <adec:decorative xmlns:adec="http://schemas.microsoft.com/office/drawing/2017/decorative" val="1"/>
              </a:ext>
            </a:extLst>
          </p:cNvPr>
          <p:cNvCxnSpPr>
            <a:cxnSpLocks/>
          </p:cNvCxnSpPr>
          <p:nvPr/>
        </p:nvCxnSpPr>
        <p:spPr>
          <a:xfrm flipV="1">
            <a:off x="6106886" y="-108857"/>
            <a:ext cx="0" cy="6444343"/>
          </a:xfrm>
          <a:prstGeom prst="line">
            <a:avLst/>
          </a:prstGeom>
          <a:ln w="1270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9ACD3A66-989D-F202-2A99-77F651EEA0CA}"/>
              </a:ext>
            </a:extLst>
          </p:cNvPr>
          <p:cNvSpPr>
            <a:spLocks noGrp="1"/>
          </p:cNvSpPr>
          <p:nvPr>
            <p:ph type="ftr" sz="quarter" idx="3"/>
          </p:nvPr>
        </p:nvSpPr>
        <p:spPr/>
        <p:txBody>
          <a:bodyPr/>
          <a:lstStyle/>
          <a:p>
            <a:r>
              <a:rPr lang="en-US"/>
              <a:t>NATIONAL CORE INDICATORS®</a:t>
            </a:r>
          </a:p>
        </p:txBody>
      </p:sp>
    </p:spTree>
    <p:extLst>
      <p:ext uri="{BB962C8B-B14F-4D97-AF65-F5344CB8AC3E}">
        <p14:creationId xmlns:p14="http://schemas.microsoft.com/office/powerpoint/2010/main" val="7593033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DCD8DC"/>
      </a:lt2>
      <a:accent1>
        <a:srgbClr val="3A5A62"/>
      </a:accent1>
      <a:accent2>
        <a:srgbClr val="FFC000"/>
      </a:accent2>
      <a:accent3>
        <a:srgbClr val="5D739A"/>
      </a:accent3>
      <a:accent4>
        <a:srgbClr val="8EBEBE"/>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316234"/>
      </a:dk1>
      <a:lt1>
        <a:srgbClr val="FFFFFF"/>
      </a:lt1>
      <a:dk2>
        <a:srgbClr val="173724"/>
      </a:dk2>
      <a:lt2>
        <a:srgbClr val="8EBEBE"/>
      </a:lt2>
      <a:accent1>
        <a:srgbClr val="F0BF5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I-AD Tranforming systems" id="{50D44956-B7B1-4319-87EC-BE8A2408C07E}" vid="{8E962A28-D6A3-4C9B-A14B-91499ED77E9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A0A6F703A3994481E955F72798B56C" ma:contentTypeVersion="17" ma:contentTypeDescription="Create a new document." ma:contentTypeScope="" ma:versionID="cc08ad22f87b0f80cf7097dfc8848b2f">
  <xsd:schema xmlns:xsd="http://www.w3.org/2001/XMLSchema" xmlns:xs="http://www.w3.org/2001/XMLSchema" xmlns:p="http://schemas.microsoft.com/office/2006/metadata/properties" xmlns:ns2="498e54fd-afbd-42c6-88ab-06e98fca0b46" xmlns:ns3="e3fa58b5-f500-4e58-ba50-023ef6eb3155" targetNamespace="http://schemas.microsoft.com/office/2006/metadata/properties" ma:root="true" ma:fieldsID="10f5ab4eea1d4dc61800ffc4be8e0cf0" ns2:_="" ns3:_="">
    <xsd:import namespace="498e54fd-afbd-42c6-88ab-06e98fca0b46"/>
    <xsd:import namespace="e3fa58b5-f500-4e58-ba50-023ef6eb31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8e54fd-afbd-42c6-88ab-06e98fca0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9ec7369-dda0-4b84-8af0-ae2f1131efa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fa58b5-f500-4e58-ba50-023ef6eb3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921a23f-59ec-4b50-8cc4-fb6a88db72e7}" ma:internalName="TaxCatchAll" ma:showField="CatchAllData" ma:web="e3fa58b5-f500-4e58-ba50-023ef6eb315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fa58b5-f500-4e58-ba50-023ef6eb3155" xsi:nil="true"/>
    <lcf76f155ced4ddcb4097134ff3c332f xmlns="498e54fd-afbd-42c6-88ab-06e98fca0b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B0539D-BBB4-43ED-8717-059CF0737EE2}">
  <ds:schemaRefs>
    <ds:schemaRef ds:uri="498e54fd-afbd-42c6-88ab-06e98fca0b46"/>
    <ds:schemaRef ds:uri="e3fa58b5-f500-4e58-ba50-023ef6eb31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6EDF14-32B9-4232-B47A-4053B648509A}">
  <ds:schemaRefs>
    <ds:schemaRef ds:uri="http://schemas.microsoft.com/sharepoint/v3/contenttype/forms"/>
  </ds:schemaRefs>
</ds:datastoreItem>
</file>

<file path=customXml/itemProps3.xml><?xml version="1.0" encoding="utf-8"?>
<ds:datastoreItem xmlns:ds="http://schemas.openxmlformats.org/officeDocument/2006/customXml" ds:itemID="{40C89F09-7A60-4991-A825-3D627875B327}">
  <ds:schemaRefs>
    <ds:schemaRef ds:uri="498e54fd-afbd-42c6-88ab-06e98fca0b46"/>
    <ds:schemaRef ds:uri="e3fa58b5-f500-4e58-ba50-023ef6eb31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62</Slides>
  <Notes>26</Notes>
  <HiddenSlides>0</HiddenSlide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Office Theme</vt:lpstr>
      <vt:lpstr>1_Office Theme</vt:lpstr>
      <vt:lpstr>2_Office Theme</vt:lpstr>
      <vt:lpstr>What did we learn from National Core Indicators® about the demographics and outcomes of LTSS users in 2021-22?</vt:lpstr>
      <vt:lpstr>Webinar logistics</vt:lpstr>
      <vt:lpstr>Agenda</vt:lpstr>
      <vt:lpstr>Sarah Taub</vt:lpstr>
      <vt:lpstr>Presenters</vt:lpstr>
      <vt:lpstr>National Core Indicators®</vt:lpstr>
      <vt:lpstr>National Core Indicators</vt:lpstr>
      <vt:lpstr>Goals of NCI</vt:lpstr>
      <vt:lpstr>NCI-IDD In-Person Survey (IPS) &amp;  NCI-AD Adult Consumer Survey (ACS)</vt:lpstr>
      <vt:lpstr>NCI-IDD Family Surveys</vt:lpstr>
      <vt:lpstr>NCI Reporting</vt:lpstr>
      <vt:lpstr>NCI-IDD IPS Sample</vt:lpstr>
      <vt:lpstr>NCI-IDD Family Survey Samples</vt:lpstr>
      <vt:lpstr>Has ASD diagnosis by IDD Survey</vt:lpstr>
      <vt:lpstr>NCI-AD ACS Sample</vt:lpstr>
      <vt:lpstr>The majority of NCI-IDD IPS and  NCI-AD ACS respondents are White. At about one-fifth of respondents, the next highest proportion are Black.</vt:lpstr>
      <vt:lpstr>Respondents to the AFS and CFS reported greater diversity among their family members with DD compared to FGS</vt:lpstr>
      <vt:lpstr>Most respondents lived in an urban or suburban area*</vt:lpstr>
      <vt:lpstr>Co-occurring mental health disorder by survey*</vt:lpstr>
      <vt:lpstr>The majority of respondents with IDD have a guardian</vt:lpstr>
      <vt:lpstr>A higher rate of ACS respondents were using a self-direction option</vt:lpstr>
      <vt:lpstr>58% of IPS respondents who used a self-direction option reported they make decisions or have input in making self-direction decisions</vt:lpstr>
      <vt:lpstr>A Year in Review</vt:lpstr>
      <vt:lpstr>Person-Centered Planning</vt:lpstr>
      <vt:lpstr>Nearly all respondents reported the service planning meeting included the people the person wanted to be there</vt:lpstr>
      <vt:lpstr>Fewer ACS respondents reported the service plan includes things that are important to them</vt:lpstr>
      <vt:lpstr>About 3 in 4 respondents to the IPS and ACS helped make their service plan. That means nearly 1 in 4 respondents to the IPS did not help make their plan.</vt:lpstr>
      <vt:lpstr>...and even fewer family member with DD helped make their service plan according to Family Survey respondents</vt:lpstr>
      <vt:lpstr>Community Participation and Employment</vt:lpstr>
      <vt:lpstr>Around two-thirds of IPS and ACS respondents could do things in the community as much as they want to</vt:lpstr>
      <vt:lpstr>About 9 out of every 10 people have transportation for work or medical appointments, but fewer have transportation for leisure.   </vt:lpstr>
      <vt:lpstr>Around 8 out of 10 people are able to see and/or communicate with their families when they want </vt:lpstr>
      <vt:lpstr>The rate of community employment among IPS respondents dropped slightly since COVID, while the rate of people wanting to work increased</vt:lpstr>
      <vt:lpstr>Employment among ACS respondents remained at 3% since COVID, interest in working dropped two and a half times</vt:lpstr>
      <vt:lpstr>One in five ACS respondents reported they often felt lonely. That’s twice as many as IPS respondents.</vt:lpstr>
      <vt:lpstr>Healthcare</vt:lpstr>
      <vt:lpstr>Has Medicare Coverage</vt:lpstr>
      <vt:lpstr>IPS respondents were more likely than ACS respondents to have had a dental exam in the past year</vt:lpstr>
      <vt:lpstr>1 out of 10 IPS respondents describe their health as poor, while almost 1 out of 5 ACS respondents describe their health as poor</vt:lpstr>
      <vt:lpstr>A quarter of IPS respondents went to the ER to get care for themselves in the past twelve months. A higher rate of NCI-AD respondents went to the ER.</vt:lpstr>
      <vt:lpstr>NCI-AD respondents under 60 were more likely to have access to mental health services, but less likely to feel in control of their life and more likely to often feel lonely*</vt:lpstr>
      <vt:lpstr>Only half or fewer of Family Survey respondents reported their family member with DD can always get mental or behavioral health supports when needed</vt:lpstr>
      <vt:lpstr>Measuring HCBS Settings Rule</vt:lpstr>
      <vt:lpstr>A higher rate of IPS respondents reported that others ask before entering their home</vt:lpstr>
      <vt:lpstr>Twice as many IPS respondents compared to ACS chose or could change their roommate</vt:lpstr>
      <vt:lpstr>NCI-IDD Outcomes by Provider-Owned Settings</vt:lpstr>
      <vt:lpstr>NCI-AD Outcomes Among People Living in Group Settings</vt:lpstr>
      <vt:lpstr>Staffing</vt:lpstr>
      <vt:lpstr>Nearly all IPS and ACS respondents reported staff are respectful of their culture</vt:lpstr>
      <vt:lpstr>Fewer respondents to the NCI-IDD Family Surveys report staff are respectful of their family’s culture</vt:lpstr>
      <vt:lpstr>A higher rate of NCI-AD ACS respondents could choose or change their staff if they wanted</vt:lpstr>
      <vt:lpstr>NCI-IDD IPS respondents were more likely to report staff change too often</vt:lpstr>
      <vt:lpstr>Family Survey respondents whose family member did not live in the family home were most likely to report staff change too often</vt:lpstr>
      <vt:lpstr>Impact of Staff Turnover</vt:lpstr>
      <vt:lpstr>What are the takeaways and what do we do next?</vt:lpstr>
      <vt:lpstr>What’s going well and where is the room for improvement?</vt:lpstr>
      <vt:lpstr>Implications and Future Directions</vt:lpstr>
      <vt:lpstr>What Next?</vt:lpstr>
      <vt:lpstr>Ways to get involved with NCI</vt:lpstr>
      <vt:lpstr>Results At-A-Glance</vt:lpstr>
      <vt:lpstr>Recent NCI presentations and publications</vt:lpstr>
      <vt:lpstr>More Info: Person-Centered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Core Indicators®: Measuring and Improving Outcomes in State Service Systems</dc:title>
  <dc:creator>Stephanie Giordano</dc:creator>
  <cp:revision>1</cp:revision>
  <dcterms:created xsi:type="dcterms:W3CDTF">2022-03-09T19:58:07Z</dcterms:created>
  <dcterms:modified xsi:type="dcterms:W3CDTF">2023-09-06T18:38:09Z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0x01010067A0A6F703A3994481E955F72798B56C</vt:lpwstr>
  </property>
  <property fmtid="{D5CDD505-2E9C-101B-9397-08002B2CF9AE}" pid="3" name="MediaServiceImageTags">
    <vt:lpwstr/>
  </property>
</Properties>
</file>