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charts/chart6.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notesSlides/notesSlide27.xml" ContentType="application/vnd.openxmlformats-officedocument.presentationml.notesSlide+xml"/>
  <Override PartName="/ppt/charts/chart7.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4.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8.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2" r:id="rId4"/>
    <p:sldMasterId id="2147483908" r:id="rId5"/>
    <p:sldMasterId id="2147483923" r:id="rId6"/>
  </p:sldMasterIdLst>
  <p:notesMasterIdLst>
    <p:notesMasterId r:id="rId66"/>
  </p:notesMasterIdLst>
  <p:handoutMasterIdLst>
    <p:handoutMasterId r:id="rId67"/>
  </p:handoutMasterIdLst>
  <p:sldIdLst>
    <p:sldId id="256" r:id="rId7"/>
    <p:sldId id="2147377018" r:id="rId8"/>
    <p:sldId id="2147377025" r:id="rId9"/>
    <p:sldId id="2147377026" r:id="rId10"/>
    <p:sldId id="2147377028" r:id="rId11"/>
    <p:sldId id="2147377048" r:id="rId12"/>
    <p:sldId id="2147377049" r:id="rId13"/>
    <p:sldId id="2147377027" r:id="rId14"/>
    <p:sldId id="2147377030" r:id="rId15"/>
    <p:sldId id="569" r:id="rId16"/>
    <p:sldId id="574" r:id="rId17"/>
    <p:sldId id="575" r:id="rId18"/>
    <p:sldId id="577" r:id="rId19"/>
    <p:sldId id="2147377024" r:id="rId20"/>
    <p:sldId id="2147377031" r:id="rId21"/>
    <p:sldId id="2147376958" r:id="rId22"/>
    <p:sldId id="4427" r:id="rId23"/>
    <p:sldId id="2103" r:id="rId24"/>
    <p:sldId id="4514" r:id="rId25"/>
    <p:sldId id="2147377033" r:id="rId26"/>
    <p:sldId id="4405" r:id="rId27"/>
    <p:sldId id="4555" r:id="rId28"/>
    <p:sldId id="4553" r:id="rId29"/>
    <p:sldId id="2147377039" r:id="rId30"/>
    <p:sldId id="2147377050" r:id="rId31"/>
    <p:sldId id="2147376983" r:id="rId32"/>
    <p:sldId id="2147377040" r:id="rId33"/>
    <p:sldId id="2147377051" r:id="rId34"/>
    <p:sldId id="2147377034" r:id="rId35"/>
    <p:sldId id="2147377041" r:id="rId36"/>
    <p:sldId id="2147376982" r:id="rId37"/>
    <p:sldId id="2147377035" r:id="rId38"/>
    <p:sldId id="2147377052" r:id="rId39"/>
    <p:sldId id="2147377053" r:id="rId40"/>
    <p:sldId id="2147377054" r:id="rId41"/>
    <p:sldId id="2147377055" r:id="rId42"/>
    <p:sldId id="2147377057" r:id="rId43"/>
    <p:sldId id="2147377058" r:id="rId44"/>
    <p:sldId id="2147377059" r:id="rId45"/>
    <p:sldId id="2147377036" r:id="rId46"/>
    <p:sldId id="2147377037" r:id="rId47"/>
    <p:sldId id="4428" r:id="rId48"/>
    <p:sldId id="2147376984" r:id="rId49"/>
    <p:sldId id="2147377061" r:id="rId50"/>
    <p:sldId id="2147377062" r:id="rId51"/>
    <p:sldId id="2147377065" r:id="rId52"/>
    <p:sldId id="2147377066" r:id="rId53"/>
    <p:sldId id="2147377045" r:id="rId54"/>
    <p:sldId id="2147377068" r:id="rId55"/>
    <p:sldId id="2147377046" r:id="rId56"/>
    <p:sldId id="2147377063" r:id="rId57"/>
    <p:sldId id="2147376992" r:id="rId58"/>
    <p:sldId id="2147376985" r:id="rId59"/>
    <p:sldId id="2147377064" r:id="rId60"/>
    <p:sldId id="2147377043" r:id="rId61"/>
    <p:sldId id="2147377029" r:id="rId62"/>
    <p:sldId id="2147377044" r:id="rId63"/>
    <p:sldId id="2147377042" r:id="rId64"/>
    <p:sldId id="4537" r:id="rId65"/>
  </p:sldIdLst>
  <p:sldSz cx="12192000" cy="6858000"/>
  <p:notesSz cx="6858000" cy="9144000"/>
  <p:embeddedFontLst>
    <p:embeddedFont>
      <p:font typeface="Aptos Narrow" panose="020B0004020202020204" pitchFamily="34" charset="0"/>
      <p:regular r:id="rId68"/>
      <p:bold r:id="rId69"/>
      <p:italic r:id="rId70"/>
      <p:boldItalic r:id="rId71"/>
    </p:embeddedFont>
    <p:embeddedFont>
      <p:font typeface="Arial Nova" panose="020B0504020202020204" pitchFamily="34" charset="0"/>
      <p:regular r:id="rId72"/>
      <p:bold r:id="rId73"/>
      <p:italic r:id="rId74"/>
      <p:boldItalic r:id="rId75"/>
    </p:embeddedFont>
    <p:embeddedFont>
      <p:font typeface="Cambria" panose="02040503050406030204" pitchFamily="18" charset="0"/>
      <p:regular r:id="rId76"/>
      <p:bold r:id="rId77"/>
      <p:italic r:id="rId78"/>
      <p:boldItalic r:id="rId79"/>
    </p:embeddedFont>
    <p:embeddedFont>
      <p:font typeface="Source Sans Pro" panose="020B0503030403020204" pitchFamily="34" charset="0"/>
      <p:regular r:id="rId80"/>
      <p:bold r:id="rId81"/>
      <p:italic r:id="rId82"/>
      <p:boldItalic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DAE06D3A-52EA-4922-9A2E-A7EF18B818D3}">
          <p14:sldIdLst>
            <p14:sldId id="256"/>
            <p14:sldId id="2147377018"/>
            <p14:sldId id="2147377025"/>
            <p14:sldId id="2147377026"/>
            <p14:sldId id="2147377028"/>
            <p14:sldId id="2147377048"/>
            <p14:sldId id="2147377049"/>
            <p14:sldId id="2147377027"/>
            <p14:sldId id="2147377030"/>
            <p14:sldId id="569"/>
            <p14:sldId id="574"/>
            <p14:sldId id="575"/>
            <p14:sldId id="577"/>
            <p14:sldId id="2147377024"/>
            <p14:sldId id="2147377031"/>
          </p14:sldIdLst>
        </p14:section>
        <p14:section name="Overview of NCI" id="{3CD59A1A-B489-4ABF-8901-67FE8BB440D6}">
          <p14:sldIdLst>
            <p14:sldId id="2147376958"/>
            <p14:sldId id="4427"/>
            <p14:sldId id="2103"/>
            <p14:sldId id="4514"/>
            <p14:sldId id="2147377033"/>
            <p14:sldId id="4405"/>
            <p14:sldId id="4555"/>
            <p14:sldId id="4553"/>
            <p14:sldId id="2147377039"/>
            <p14:sldId id="2147377050"/>
            <p14:sldId id="2147376983"/>
            <p14:sldId id="2147377040"/>
            <p14:sldId id="2147377051"/>
            <p14:sldId id="2147377034"/>
            <p14:sldId id="2147377041"/>
            <p14:sldId id="2147376982"/>
            <p14:sldId id="2147377035"/>
            <p14:sldId id="2147377052"/>
            <p14:sldId id="2147377053"/>
            <p14:sldId id="2147377054"/>
            <p14:sldId id="2147377055"/>
            <p14:sldId id="2147377057"/>
            <p14:sldId id="2147377058"/>
            <p14:sldId id="2147377059"/>
            <p14:sldId id="2147377036"/>
            <p14:sldId id="2147377037"/>
            <p14:sldId id="4428"/>
            <p14:sldId id="2147376984"/>
            <p14:sldId id="2147377061"/>
            <p14:sldId id="2147377062"/>
            <p14:sldId id="2147377065"/>
            <p14:sldId id="2147377066"/>
            <p14:sldId id="2147377045"/>
            <p14:sldId id="2147377068"/>
            <p14:sldId id="2147377046"/>
            <p14:sldId id="2147377063"/>
            <p14:sldId id="2147376992"/>
            <p14:sldId id="2147376985"/>
            <p14:sldId id="2147377064"/>
            <p14:sldId id="2147377043"/>
            <p14:sldId id="2147377029"/>
            <p14:sldId id="2147377044"/>
            <p14:sldId id="2147377042"/>
            <p14:sldId id="4537"/>
          </p14:sldIdLst>
        </p14:section>
      </p14:sectionLst>
    </p:ext>
    <p:ext uri="{EFAFB233-063F-42B5-8137-9DF3F51BA10A}">
      <p15:sldGuideLst xmlns:p15="http://schemas.microsoft.com/office/powerpoint/2012/main">
        <p15:guide id="2" orient="horz" pos="2160">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86010D-B95D-41B7-0610-6FA9EA9CF282}" name="Dorothy Hiersteiner" initials="DH" userId="S::dhiersteiner@hsri.org::455ec327-89d5-4398-94f6-50da3af4cc1c" providerId="AD"/>
  <p188:author id="{B3FDC588-02AA-C0A3-D0F0-71109D513BD1}" name="Sara Galantowicz" initials="SG" userId="S::sgalantowicz@hsri.org::3d3fb32d-ec7c-4888-bd38-c9b227d5c5e3" providerId="AD"/>
  <p188:author id="{8AC1328F-6743-D55D-9E59-6927ADF501B8}" name="Stephanie Giordano" initials="SG" userId="S::sgiordano@hsri.org::4a5b4655-61e2-4113-b710-c2caa9279b9e" providerId="AD"/>
  <p188:author id="{B0218A96-9D0E-425A-7105-F7517E39465D}" name="Lindsay DuBois" initials="LD" userId="S::ldubois@hsri.org::2a84d7af-97e2-429e-ba94-8d64d967955c" providerId="AD"/>
  <p188:author id="{806C28FB-B4A7-B50F-8C9A-6FE29AA48A14}" name="Laura Vegas" initials="LV" userId="S::lvegas@nasddds.org::07651b5a-3c5f-4075-b753-13c8f959fb0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6868"/>
    <a:srgbClr val="6C924C"/>
    <a:srgbClr val="B5D9CB"/>
    <a:srgbClr val="777777"/>
    <a:srgbClr val="000000"/>
    <a:srgbClr val="F0ECE5"/>
    <a:srgbClr val="EF844E"/>
    <a:srgbClr val="F2DA86"/>
    <a:srgbClr val="EDA04B"/>
    <a:srgbClr val="F0BF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0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font" Target="fonts/font1.fntdata"/><Relationship Id="rId84" Type="http://schemas.openxmlformats.org/officeDocument/2006/relationships/presProps" Target="presProps.xml"/><Relationship Id="rId89" Type="http://schemas.microsoft.com/office/2018/10/relationships/authors" Target="author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Master" Target="slideMasters/slideMaster2.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9.fntdata"/><Relationship Id="rId7" Type="http://schemas.openxmlformats.org/officeDocument/2006/relationships/slide" Target="slides/slide1.xml"/><Relationship Id="rId71" Type="http://schemas.openxmlformats.org/officeDocument/2006/relationships/font" Target="fonts/font4.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notesMaster" Target="notesMasters/notesMaster1.xml"/><Relationship Id="rId87"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font" Target="fonts/font15.fntdata"/><Relationship Id="rId19"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ay DuBois" userId="2a84d7af-97e2-429e-ba94-8d64d967955c" providerId="ADAL" clId="{CDD2F370-008E-4E0C-839F-A019607385AC}"/>
    <pc:docChg chg="custSel delSld modSld modSection">
      <pc:chgData name="Lindsay DuBois" userId="2a84d7af-97e2-429e-ba94-8d64d967955c" providerId="ADAL" clId="{CDD2F370-008E-4E0C-839F-A019607385AC}" dt="2025-12-19T23:19:45.445" v="46" actId="47"/>
      <pc:docMkLst>
        <pc:docMk/>
      </pc:docMkLst>
      <pc:sldChg chg="modNotes">
        <pc:chgData name="Lindsay DuBois" userId="2a84d7af-97e2-429e-ba94-8d64d967955c" providerId="ADAL" clId="{CDD2F370-008E-4E0C-839F-A019607385AC}" dt="2025-12-19T22:59:12.035" v="1" actId="368"/>
        <pc:sldMkLst>
          <pc:docMk/>
          <pc:sldMk cId="3522603736" sldId="256"/>
        </pc:sldMkLst>
      </pc:sldChg>
      <pc:sldChg chg="modNotes">
        <pc:chgData name="Lindsay DuBois" userId="2a84d7af-97e2-429e-ba94-8d64d967955c" providerId="ADAL" clId="{CDD2F370-008E-4E0C-839F-A019607385AC}" dt="2025-12-19T22:59:12.108" v="27" actId="368"/>
        <pc:sldMkLst>
          <pc:docMk/>
          <pc:sldMk cId="3625644417" sldId="4428"/>
        </pc:sldMkLst>
      </pc:sldChg>
      <pc:sldChg chg="del">
        <pc:chgData name="Lindsay DuBois" userId="2a84d7af-97e2-429e-ba94-8d64d967955c" providerId="ADAL" clId="{CDD2F370-008E-4E0C-839F-A019607385AC}" dt="2025-12-19T23:19:43.913" v="45" actId="47"/>
        <pc:sldMkLst>
          <pc:docMk/>
          <pc:sldMk cId="330203653" sldId="2145706360"/>
        </pc:sldMkLst>
      </pc:sldChg>
      <pc:sldChg chg="del">
        <pc:chgData name="Lindsay DuBois" userId="2a84d7af-97e2-429e-ba94-8d64d967955c" providerId="ADAL" clId="{CDD2F370-008E-4E0C-839F-A019607385AC}" dt="2025-12-19T23:19:45.445" v="46" actId="47"/>
        <pc:sldMkLst>
          <pc:docMk/>
          <pc:sldMk cId="3907601774" sldId="2145706361"/>
        </pc:sldMkLst>
      </pc:sldChg>
      <pc:sldChg chg="modNotes">
        <pc:chgData name="Lindsay DuBois" userId="2a84d7af-97e2-429e-ba94-8d64d967955c" providerId="ADAL" clId="{CDD2F370-008E-4E0C-839F-A019607385AC}" dt="2025-12-19T22:59:12.086" v="19" actId="368"/>
        <pc:sldMkLst>
          <pc:docMk/>
          <pc:sldMk cId="3968507533" sldId="2147376982"/>
        </pc:sldMkLst>
      </pc:sldChg>
      <pc:sldChg chg="modNotes">
        <pc:chgData name="Lindsay DuBois" userId="2a84d7af-97e2-429e-ba94-8d64d967955c" providerId="ADAL" clId="{CDD2F370-008E-4E0C-839F-A019607385AC}" dt="2025-12-19T22:59:12.070" v="9" actId="368"/>
        <pc:sldMkLst>
          <pc:docMk/>
          <pc:sldMk cId="3763411042" sldId="2147376983"/>
        </pc:sldMkLst>
      </pc:sldChg>
      <pc:sldChg chg="modNotes">
        <pc:chgData name="Lindsay DuBois" userId="2a84d7af-97e2-429e-ba94-8d64d967955c" providerId="ADAL" clId="{CDD2F370-008E-4E0C-839F-A019607385AC}" dt="2025-12-19T22:59:12.112" v="29" actId="368"/>
        <pc:sldMkLst>
          <pc:docMk/>
          <pc:sldMk cId="1733212778" sldId="2147376984"/>
        </pc:sldMkLst>
      </pc:sldChg>
      <pc:sldChg chg="modNotes">
        <pc:chgData name="Lindsay DuBois" userId="2a84d7af-97e2-429e-ba94-8d64d967955c" providerId="ADAL" clId="{CDD2F370-008E-4E0C-839F-A019607385AC}" dt="2025-12-19T22:59:12.133" v="39" actId="368"/>
        <pc:sldMkLst>
          <pc:docMk/>
          <pc:sldMk cId="2518612836" sldId="2147376985"/>
        </pc:sldMkLst>
      </pc:sldChg>
      <pc:sldChg chg="modNotes">
        <pc:chgData name="Lindsay DuBois" userId="2a84d7af-97e2-429e-ba94-8d64d967955c" providerId="ADAL" clId="{CDD2F370-008E-4E0C-839F-A019607385AC}" dt="2025-12-19T22:59:12.056" v="7" actId="368"/>
        <pc:sldMkLst>
          <pc:docMk/>
          <pc:sldMk cId="1606867516" sldId="2147377024"/>
        </pc:sldMkLst>
      </pc:sldChg>
      <pc:sldChg chg="modNotes">
        <pc:chgData name="Lindsay DuBois" userId="2a84d7af-97e2-429e-ba94-8d64d967955c" providerId="ADAL" clId="{CDD2F370-008E-4E0C-839F-A019607385AC}" dt="2025-12-19T22:59:12.047" v="5" actId="368"/>
        <pc:sldMkLst>
          <pc:docMk/>
          <pc:sldMk cId="3727574477" sldId="2147377027"/>
        </pc:sldMkLst>
      </pc:sldChg>
      <pc:sldChg chg="modNotes">
        <pc:chgData name="Lindsay DuBois" userId="2a84d7af-97e2-429e-ba94-8d64d967955c" providerId="ADAL" clId="{CDD2F370-008E-4E0C-839F-A019607385AC}" dt="2025-12-19T22:59:12.140" v="41" actId="368"/>
        <pc:sldMkLst>
          <pc:docMk/>
          <pc:sldMk cId="2999135502" sldId="2147377029"/>
        </pc:sldMkLst>
      </pc:sldChg>
      <pc:sldChg chg="modNotes">
        <pc:chgData name="Lindsay DuBois" userId="2a84d7af-97e2-429e-ba94-8d64d967955c" providerId="ADAL" clId="{CDD2F370-008E-4E0C-839F-A019607385AC}" dt="2025-12-19T22:59:12.080" v="15" actId="368"/>
        <pc:sldMkLst>
          <pc:docMk/>
          <pc:sldMk cId="2852869239" sldId="2147377034"/>
        </pc:sldMkLst>
      </pc:sldChg>
      <pc:sldChg chg="modNotes">
        <pc:chgData name="Lindsay DuBois" userId="2a84d7af-97e2-429e-ba94-8d64d967955c" providerId="ADAL" clId="{CDD2F370-008E-4E0C-839F-A019607385AC}" dt="2025-12-19T22:59:12.089" v="21" actId="368"/>
        <pc:sldMkLst>
          <pc:docMk/>
          <pc:sldMk cId="1437866438" sldId="2147377035"/>
        </pc:sldMkLst>
      </pc:sldChg>
      <pc:sldChg chg="modNotes">
        <pc:chgData name="Lindsay DuBois" userId="2a84d7af-97e2-429e-ba94-8d64d967955c" providerId="ADAL" clId="{CDD2F370-008E-4E0C-839F-A019607385AC}" dt="2025-12-19T22:59:12.104" v="25" actId="368"/>
        <pc:sldMkLst>
          <pc:docMk/>
          <pc:sldMk cId="4139573458" sldId="2147377037"/>
        </pc:sldMkLst>
      </pc:sldChg>
      <pc:sldChg chg="modNotes">
        <pc:chgData name="Lindsay DuBois" userId="2a84d7af-97e2-429e-ba94-8d64d967955c" providerId="ADAL" clId="{CDD2F370-008E-4E0C-839F-A019607385AC}" dt="2025-12-19T22:59:12.072" v="11" actId="368"/>
        <pc:sldMkLst>
          <pc:docMk/>
          <pc:sldMk cId="1548374388" sldId="2147377040"/>
        </pc:sldMkLst>
      </pc:sldChg>
      <pc:sldChg chg="modNotes">
        <pc:chgData name="Lindsay DuBois" userId="2a84d7af-97e2-429e-ba94-8d64d967955c" providerId="ADAL" clId="{CDD2F370-008E-4E0C-839F-A019607385AC}" dt="2025-12-19T22:59:12.082" v="17" actId="368"/>
        <pc:sldMkLst>
          <pc:docMk/>
          <pc:sldMk cId="2298839385" sldId="2147377041"/>
        </pc:sldMkLst>
      </pc:sldChg>
      <pc:sldChg chg="modNotes">
        <pc:chgData name="Lindsay DuBois" userId="2a84d7af-97e2-429e-ba94-8d64d967955c" providerId="ADAL" clId="{CDD2F370-008E-4E0C-839F-A019607385AC}" dt="2025-12-19T22:59:12.146" v="43" actId="368"/>
        <pc:sldMkLst>
          <pc:docMk/>
          <pc:sldMk cId="3779696268" sldId="2147377044"/>
        </pc:sldMkLst>
      </pc:sldChg>
      <pc:sldChg chg="del">
        <pc:chgData name="Lindsay DuBois" userId="2a84d7af-97e2-429e-ba94-8d64d967955c" providerId="ADAL" clId="{CDD2F370-008E-4E0C-839F-A019607385AC}" dt="2025-12-19T23:19:42.322" v="44" actId="47"/>
        <pc:sldMkLst>
          <pc:docMk/>
          <pc:sldMk cId="3948440149" sldId="2147377047"/>
        </pc:sldMkLst>
      </pc:sldChg>
      <pc:sldChg chg="modNotes">
        <pc:chgData name="Lindsay DuBois" userId="2a84d7af-97e2-429e-ba94-8d64d967955c" providerId="ADAL" clId="{CDD2F370-008E-4E0C-839F-A019607385AC}" dt="2025-12-19T22:59:12.042" v="3" actId="368"/>
        <pc:sldMkLst>
          <pc:docMk/>
          <pc:sldMk cId="3564144717" sldId="2147377049"/>
        </pc:sldMkLst>
      </pc:sldChg>
      <pc:sldChg chg="modNotes">
        <pc:chgData name="Lindsay DuBois" userId="2a84d7af-97e2-429e-ba94-8d64d967955c" providerId="ADAL" clId="{CDD2F370-008E-4E0C-839F-A019607385AC}" dt="2025-12-19T22:59:12.077" v="13" actId="368"/>
        <pc:sldMkLst>
          <pc:docMk/>
          <pc:sldMk cId="3376820153" sldId="2147377051"/>
        </pc:sldMkLst>
      </pc:sldChg>
      <pc:sldChg chg="modNotes">
        <pc:chgData name="Lindsay DuBois" userId="2a84d7af-97e2-429e-ba94-8d64d967955c" providerId="ADAL" clId="{CDD2F370-008E-4E0C-839F-A019607385AC}" dt="2025-12-19T22:59:12.100" v="23" actId="368"/>
        <pc:sldMkLst>
          <pc:docMk/>
          <pc:sldMk cId="3025148772" sldId="2147377059"/>
        </pc:sldMkLst>
      </pc:sldChg>
      <pc:sldChg chg="modNotes">
        <pc:chgData name="Lindsay DuBois" userId="2a84d7af-97e2-429e-ba94-8d64d967955c" providerId="ADAL" clId="{CDD2F370-008E-4E0C-839F-A019607385AC}" dt="2025-12-19T22:59:12.114" v="31" actId="368"/>
        <pc:sldMkLst>
          <pc:docMk/>
          <pc:sldMk cId="3001650888" sldId="2147377061"/>
        </pc:sldMkLst>
      </pc:sldChg>
      <pc:sldChg chg="modNotes">
        <pc:chgData name="Lindsay DuBois" userId="2a84d7af-97e2-429e-ba94-8d64d967955c" providerId="ADAL" clId="{CDD2F370-008E-4E0C-839F-A019607385AC}" dt="2025-12-19T22:59:12.118" v="33" actId="368"/>
        <pc:sldMkLst>
          <pc:docMk/>
          <pc:sldMk cId="1653668157" sldId="2147377062"/>
        </pc:sldMkLst>
      </pc:sldChg>
      <pc:sldChg chg="modNotes">
        <pc:chgData name="Lindsay DuBois" userId="2a84d7af-97e2-429e-ba94-8d64d967955c" providerId="ADAL" clId="{CDD2F370-008E-4E0C-839F-A019607385AC}" dt="2025-12-19T22:59:12.122" v="35" actId="368"/>
        <pc:sldMkLst>
          <pc:docMk/>
          <pc:sldMk cId="2011995379" sldId="2147377065"/>
        </pc:sldMkLst>
      </pc:sldChg>
      <pc:sldChg chg="modNotes">
        <pc:chgData name="Lindsay DuBois" userId="2a84d7af-97e2-429e-ba94-8d64d967955c" providerId="ADAL" clId="{CDD2F370-008E-4E0C-839F-A019607385AC}" dt="2025-12-19T22:59:12.127" v="37" actId="368"/>
        <pc:sldMkLst>
          <pc:docMk/>
          <pc:sldMk cId="1637725707" sldId="214737706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4.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embeddings/oleObject1.bin"/></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https://hsri-my.sharepoint.com/personal/ldubois_hsri_org/Documents/Documents/NCI/IDD,%20Disability,%20and%20Gen%20Pop%20health%20compariso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Diabetes</c:v>
                </c:pt>
                <c:pt idx="1">
                  <c:v>Hypertension</c:v>
                </c:pt>
                <c:pt idx="2">
                  <c:v>Heart disease</c:v>
                </c:pt>
                <c:pt idx="3">
                  <c:v>Alzheimer's or other dementia</c:v>
                </c:pt>
                <c:pt idx="4">
                  <c:v>Mental health diagnosis</c:v>
                </c:pt>
              </c:strCache>
            </c:strRef>
          </c:cat>
          <c:val>
            <c:numRef>
              <c:f>Sheet1!$B$2:$B$6</c:f>
              <c:numCache>
                <c:formatCode>0%</c:formatCode>
                <c:ptCount val="5"/>
                <c:pt idx="0">
                  <c:v>0.35</c:v>
                </c:pt>
                <c:pt idx="1">
                  <c:v>0.53</c:v>
                </c:pt>
                <c:pt idx="2">
                  <c:v>0.28999999999999998</c:v>
                </c:pt>
                <c:pt idx="3">
                  <c:v>0.05</c:v>
                </c:pt>
                <c:pt idx="4">
                  <c:v>0.47</c:v>
                </c:pt>
              </c:numCache>
            </c:numRef>
          </c:val>
          <c:extLst>
            <c:ext xmlns:c16="http://schemas.microsoft.com/office/drawing/2014/chart" uri="{C3380CC4-5D6E-409C-BE32-E72D297353CC}">
              <c16:uniqueId val="{00000000-4C6E-46F4-98DB-D325EABB2952}"/>
            </c:ext>
          </c:extLst>
        </c:ser>
        <c:dLbls>
          <c:dLblPos val="outEnd"/>
          <c:showLegendKey val="0"/>
          <c:showVal val="1"/>
          <c:showCatName val="0"/>
          <c:showSerName val="0"/>
          <c:showPercent val="0"/>
          <c:showBubbleSize val="0"/>
        </c:dLbls>
        <c:gapWidth val="89"/>
        <c:overlap val="-27"/>
        <c:axId val="556795519"/>
        <c:axId val="556788799"/>
      </c:barChart>
      <c:catAx>
        <c:axId val="556795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556788799"/>
        <c:crosses val="autoZero"/>
        <c:auto val="1"/>
        <c:lblAlgn val="ctr"/>
        <c:lblOffset val="100"/>
        <c:noMultiLvlLbl val="0"/>
      </c:catAx>
      <c:valAx>
        <c:axId val="5567887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5567955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Diabetes</c:v>
                </c:pt>
                <c:pt idx="1">
                  <c:v>Hypertension</c:v>
                </c:pt>
                <c:pt idx="2">
                  <c:v>Heart disease</c:v>
                </c:pt>
                <c:pt idx="3">
                  <c:v>Alzheimer's or other dementia</c:v>
                </c:pt>
              </c:strCache>
            </c:strRef>
          </c:cat>
          <c:val>
            <c:numRef>
              <c:f>Sheet1!$B$2:$B$5</c:f>
              <c:numCache>
                <c:formatCode>0%</c:formatCode>
                <c:ptCount val="4"/>
                <c:pt idx="0">
                  <c:v>0.19</c:v>
                </c:pt>
                <c:pt idx="1">
                  <c:v>0.28000000000000003</c:v>
                </c:pt>
                <c:pt idx="2">
                  <c:v>0.08</c:v>
                </c:pt>
                <c:pt idx="3">
                  <c:v>0.03</c:v>
                </c:pt>
              </c:numCache>
            </c:numRef>
          </c:val>
          <c:extLst>
            <c:ext xmlns:c16="http://schemas.microsoft.com/office/drawing/2014/chart" uri="{C3380CC4-5D6E-409C-BE32-E72D297353CC}">
              <c16:uniqueId val="{00000000-A969-42D3-AF12-ED0D9AB4A29A}"/>
            </c:ext>
          </c:extLst>
        </c:ser>
        <c:dLbls>
          <c:dLblPos val="outEnd"/>
          <c:showLegendKey val="0"/>
          <c:showVal val="1"/>
          <c:showCatName val="0"/>
          <c:showSerName val="0"/>
          <c:showPercent val="0"/>
          <c:showBubbleSize val="0"/>
        </c:dLbls>
        <c:gapWidth val="89"/>
        <c:overlap val="-27"/>
        <c:axId val="556795519"/>
        <c:axId val="556788799"/>
      </c:barChart>
      <c:catAx>
        <c:axId val="556795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556788799"/>
        <c:crosses val="autoZero"/>
        <c:auto val="1"/>
        <c:lblAlgn val="ctr"/>
        <c:lblOffset val="100"/>
        <c:noMultiLvlLbl val="0"/>
      </c:catAx>
      <c:valAx>
        <c:axId val="556788799"/>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5567955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Diabetes</c:v>
                </c:pt>
                <c:pt idx="1">
                  <c:v>Heart disease</c:v>
                </c:pt>
                <c:pt idx="2">
                  <c:v>Dental/oral health problems</c:v>
                </c:pt>
                <c:pt idx="3">
                  <c:v>Seizure disorder</c:v>
                </c:pt>
              </c:strCache>
            </c:strRef>
          </c:cat>
          <c:val>
            <c:numRef>
              <c:f>Sheet1!$B$2:$B$5</c:f>
              <c:numCache>
                <c:formatCode>0%</c:formatCode>
                <c:ptCount val="4"/>
                <c:pt idx="0">
                  <c:v>0.03</c:v>
                </c:pt>
                <c:pt idx="1">
                  <c:v>0.1</c:v>
                </c:pt>
                <c:pt idx="2">
                  <c:v>0.1</c:v>
                </c:pt>
                <c:pt idx="3">
                  <c:v>0.15</c:v>
                </c:pt>
              </c:numCache>
            </c:numRef>
          </c:val>
          <c:extLst>
            <c:ext xmlns:c16="http://schemas.microsoft.com/office/drawing/2014/chart" uri="{C3380CC4-5D6E-409C-BE32-E72D297353CC}">
              <c16:uniqueId val="{00000000-EB74-459C-BE25-46F2D220165E}"/>
            </c:ext>
          </c:extLst>
        </c:ser>
        <c:dLbls>
          <c:dLblPos val="outEnd"/>
          <c:showLegendKey val="0"/>
          <c:showVal val="1"/>
          <c:showCatName val="0"/>
          <c:showSerName val="0"/>
          <c:showPercent val="0"/>
          <c:showBubbleSize val="0"/>
        </c:dLbls>
        <c:gapWidth val="89"/>
        <c:overlap val="-27"/>
        <c:axId val="556795519"/>
        <c:axId val="556788799"/>
      </c:barChart>
      <c:catAx>
        <c:axId val="556795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556788799"/>
        <c:crosses val="autoZero"/>
        <c:auto val="1"/>
        <c:lblAlgn val="ctr"/>
        <c:lblOffset val="100"/>
        <c:noMultiLvlLbl val="0"/>
      </c:catAx>
      <c:valAx>
        <c:axId val="556788799"/>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5567955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Diabetes</c:v>
                </c:pt>
              </c:strCache>
            </c:strRef>
          </c:tx>
          <c:spPr>
            <a:solidFill>
              <a:schemeClr val="accent1"/>
            </a:solidFill>
            <a:ln>
              <a:noFill/>
            </a:ln>
            <a:effectLst/>
          </c:spPr>
          <c:invertIfNegative val="0"/>
          <c:dPt>
            <c:idx val="0"/>
            <c:invertIfNegative val="0"/>
            <c:bubble3D val="0"/>
            <c:spPr>
              <a:solidFill>
                <a:srgbClr val="6C924C"/>
              </a:solidFill>
              <a:ln>
                <a:noFill/>
              </a:ln>
              <a:effectLst/>
            </c:spPr>
            <c:extLst>
              <c:ext xmlns:c16="http://schemas.microsoft.com/office/drawing/2014/chart" uri="{C3380CC4-5D6E-409C-BE32-E72D297353CC}">
                <c16:uniqueId val="{00000005-ECFD-446B-ADF9-59537E3E458D}"/>
              </c:ext>
            </c:extLst>
          </c:dPt>
          <c:dPt>
            <c:idx val="1"/>
            <c:invertIfNegative val="0"/>
            <c:bubble3D val="0"/>
            <c:spPr>
              <a:solidFill>
                <a:srgbClr val="B5D9CB"/>
              </a:solidFill>
              <a:ln>
                <a:noFill/>
              </a:ln>
              <a:effectLst/>
            </c:spPr>
            <c:extLst>
              <c:ext xmlns:c16="http://schemas.microsoft.com/office/drawing/2014/chart" uri="{C3380CC4-5D6E-409C-BE32-E72D297353CC}">
                <c16:uniqueId val="{00000004-ECFD-446B-ADF9-59537E3E458D}"/>
              </c:ext>
            </c:extLst>
          </c:dPt>
          <c:dPt>
            <c:idx val="2"/>
            <c:invertIfNegative val="0"/>
            <c:bubble3D val="0"/>
            <c:spPr>
              <a:solidFill>
                <a:schemeClr val="tx1"/>
              </a:solidFill>
              <a:ln>
                <a:noFill/>
              </a:ln>
              <a:effectLst/>
            </c:spPr>
            <c:extLst>
              <c:ext xmlns:c16="http://schemas.microsoft.com/office/drawing/2014/chart" uri="{C3380CC4-5D6E-409C-BE32-E72D297353CC}">
                <c16:uniqueId val="{00000003-ECFD-446B-ADF9-59537E3E458D}"/>
              </c:ext>
            </c:extLst>
          </c:dPt>
          <c:dLbls>
            <c:dLbl>
              <c:idx val="2"/>
              <c:spPr>
                <a:noFill/>
                <a:ln>
                  <a:noFill/>
                </a:ln>
                <a:effectLst/>
              </c:spPr>
              <c:txPr>
                <a:bodyPr rot="0" spcFirstLastPara="1" vertOverflow="ellipsis" vert="horz" wrap="square" lIns="38100" tIns="19050" rIns="38100" bIns="19050" anchor="ctr" anchorCtr="0">
                  <a:spAutoFit/>
                </a:bodyPr>
                <a:lstStyle/>
                <a:p>
                  <a:pPr algn="l">
                    <a:defRPr sz="2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15:layout>
                    <c:manualLayout>
                      <c:w val="0.50822463768115944"/>
                      <c:h val="0.15127324055267599"/>
                    </c:manualLayout>
                  </c15:layout>
                </c:ext>
                <c:ext xmlns:c16="http://schemas.microsoft.com/office/drawing/2014/chart" uri="{C3380CC4-5D6E-409C-BE32-E72D297353CC}">
                  <c16:uniqueId val="{00000003-ECFD-446B-ADF9-59537E3E458D}"/>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NCI-IDD </c:v>
                </c:pt>
                <c:pt idx="1">
                  <c:v>NCI-AD Physical Disability</c:v>
                </c:pt>
                <c:pt idx="2">
                  <c:v>NCI-AD Psychiatric disorder</c:v>
                </c:pt>
                <c:pt idx="3">
                  <c:v>General population</c:v>
                </c:pt>
              </c:strCache>
            </c:strRef>
          </c:cat>
          <c:val>
            <c:numRef>
              <c:f>Sheet1!$B$2:$B$5</c:f>
              <c:numCache>
                <c:formatCode>0%</c:formatCode>
                <c:ptCount val="4"/>
                <c:pt idx="0">
                  <c:v>0.19</c:v>
                </c:pt>
                <c:pt idx="1">
                  <c:v>0.37</c:v>
                </c:pt>
                <c:pt idx="2">
                  <c:v>0.35</c:v>
                </c:pt>
                <c:pt idx="3">
                  <c:v>7.0000000000000007E-2</c:v>
                </c:pt>
              </c:numCache>
            </c:numRef>
          </c:val>
          <c:extLst>
            <c:ext xmlns:c16="http://schemas.microsoft.com/office/drawing/2014/chart" uri="{C3380CC4-5D6E-409C-BE32-E72D297353CC}">
              <c16:uniqueId val="{00000000-ECFD-446B-ADF9-59537E3E458D}"/>
            </c:ext>
          </c:extLst>
        </c:ser>
        <c:dLbls>
          <c:showLegendKey val="0"/>
          <c:showVal val="0"/>
          <c:showCatName val="0"/>
          <c:showSerName val="0"/>
          <c:showPercent val="0"/>
          <c:showBubbleSize val="0"/>
        </c:dLbls>
        <c:gapWidth val="65"/>
        <c:axId val="2076229824"/>
        <c:axId val="2076231744"/>
      </c:barChart>
      <c:catAx>
        <c:axId val="2076229824"/>
        <c:scaling>
          <c:orientation val="minMax"/>
        </c:scaling>
        <c:delete val="1"/>
        <c:axPos val="l"/>
        <c:numFmt formatCode="General" sourceLinked="1"/>
        <c:majorTickMark val="none"/>
        <c:minorTickMark val="none"/>
        <c:tickLblPos val="nextTo"/>
        <c:crossAx val="2076231744"/>
        <c:crosses val="autoZero"/>
        <c:auto val="1"/>
        <c:lblAlgn val="ctr"/>
        <c:lblOffset val="100"/>
        <c:noMultiLvlLbl val="0"/>
      </c:catAx>
      <c:valAx>
        <c:axId val="2076231744"/>
        <c:scaling>
          <c:orientation val="minMax"/>
          <c:max val="0.60000000000000009"/>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076229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2"/>
                </a:solidFill>
                <a:latin typeface="+mn-lt"/>
                <a:ea typeface="+mn-ea"/>
                <a:cs typeface="+mn-cs"/>
              </a:defRPr>
            </a:pPr>
            <a:r>
              <a:rPr lang="en-US"/>
              <a:t>High blood pressure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HBP</c:v>
                </c:pt>
              </c:strCache>
            </c:strRef>
          </c:tx>
          <c:spPr>
            <a:solidFill>
              <a:schemeClr val="accent1"/>
            </a:solidFill>
            <a:ln>
              <a:noFill/>
            </a:ln>
            <a:effectLst/>
          </c:spPr>
          <c:invertIfNegative val="0"/>
          <c:dPt>
            <c:idx val="0"/>
            <c:invertIfNegative val="0"/>
            <c:bubble3D val="0"/>
            <c:spPr>
              <a:solidFill>
                <a:srgbClr val="6C924C"/>
              </a:solidFill>
              <a:ln>
                <a:noFill/>
              </a:ln>
              <a:effectLst/>
            </c:spPr>
            <c:extLst>
              <c:ext xmlns:c16="http://schemas.microsoft.com/office/drawing/2014/chart" uri="{C3380CC4-5D6E-409C-BE32-E72D297353CC}">
                <c16:uniqueId val="{00000005-ECFD-446B-ADF9-59537E3E458D}"/>
              </c:ext>
            </c:extLst>
          </c:dPt>
          <c:dPt>
            <c:idx val="1"/>
            <c:invertIfNegative val="0"/>
            <c:bubble3D val="0"/>
            <c:spPr>
              <a:solidFill>
                <a:srgbClr val="B5D9CB"/>
              </a:solidFill>
              <a:ln>
                <a:noFill/>
              </a:ln>
              <a:effectLst/>
            </c:spPr>
            <c:extLst>
              <c:ext xmlns:c16="http://schemas.microsoft.com/office/drawing/2014/chart" uri="{C3380CC4-5D6E-409C-BE32-E72D297353CC}">
                <c16:uniqueId val="{00000004-ECFD-446B-ADF9-59537E3E458D}"/>
              </c:ext>
            </c:extLst>
          </c:dPt>
          <c:dPt>
            <c:idx val="2"/>
            <c:invertIfNegative val="0"/>
            <c:bubble3D val="0"/>
            <c:spPr>
              <a:solidFill>
                <a:schemeClr val="tx1"/>
              </a:solidFill>
              <a:ln>
                <a:noFill/>
              </a:ln>
              <a:effectLst/>
            </c:spPr>
            <c:extLst>
              <c:ext xmlns:c16="http://schemas.microsoft.com/office/drawing/2014/chart" uri="{C3380CC4-5D6E-409C-BE32-E72D297353CC}">
                <c16:uniqueId val="{00000003-ECFD-446B-ADF9-59537E3E458D}"/>
              </c:ext>
            </c:extLst>
          </c:dPt>
          <c:dLbls>
            <c:dLbl>
              <c:idx val="2"/>
              <c:spPr>
                <a:noFill/>
                <a:ln>
                  <a:noFill/>
                </a:ln>
                <a:effectLst/>
              </c:spPr>
              <c:txPr>
                <a:bodyPr rot="0" spcFirstLastPara="1" vertOverflow="ellipsis" vert="horz" wrap="square" lIns="38100" tIns="19050" rIns="38100" bIns="19050" anchor="ctr" anchorCtr="0">
                  <a:spAutoFit/>
                </a:bodyPr>
                <a:lstStyle/>
                <a:p>
                  <a:pPr algn="l">
                    <a:defRPr sz="2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15:layout>
                    <c:manualLayout>
                      <c:w val="0.50822463768115944"/>
                      <c:h val="0.15127324055267599"/>
                    </c:manualLayout>
                  </c15:layout>
                </c:ext>
                <c:ext xmlns:c16="http://schemas.microsoft.com/office/drawing/2014/chart" uri="{C3380CC4-5D6E-409C-BE32-E72D297353CC}">
                  <c16:uniqueId val="{00000003-ECFD-446B-ADF9-59537E3E458D}"/>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NCI-IDD </c:v>
                </c:pt>
                <c:pt idx="1">
                  <c:v>NCI-AD Physical Disability</c:v>
                </c:pt>
                <c:pt idx="2">
                  <c:v>NCI-AD Psychiatric disorder</c:v>
                </c:pt>
                <c:pt idx="3">
                  <c:v>General population</c:v>
                </c:pt>
              </c:strCache>
            </c:strRef>
          </c:cat>
          <c:val>
            <c:numRef>
              <c:f>Sheet1!$B$2:$B$5</c:f>
              <c:numCache>
                <c:formatCode>0%</c:formatCode>
                <c:ptCount val="4"/>
                <c:pt idx="0">
                  <c:v>0.28000000000000003</c:v>
                </c:pt>
                <c:pt idx="1">
                  <c:v>0.54</c:v>
                </c:pt>
                <c:pt idx="2">
                  <c:v>0.52</c:v>
                </c:pt>
                <c:pt idx="3">
                  <c:v>0.28000000000000003</c:v>
                </c:pt>
              </c:numCache>
            </c:numRef>
          </c:val>
          <c:extLst>
            <c:ext xmlns:c16="http://schemas.microsoft.com/office/drawing/2014/chart" uri="{C3380CC4-5D6E-409C-BE32-E72D297353CC}">
              <c16:uniqueId val="{00000000-ECFD-446B-ADF9-59537E3E458D}"/>
            </c:ext>
          </c:extLst>
        </c:ser>
        <c:dLbls>
          <c:showLegendKey val="0"/>
          <c:showVal val="0"/>
          <c:showCatName val="0"/>
          <c:showSerName val="0"/>
          <c:showPercent val="0"/>
          <c:showBubbleSize val="0"/>
        </c:dLbls>
        <c:gapWidth val="65"/>
        <c:axId val="2076229824"/>
        <c:axId val="2076231744"/>
      </c:barChart>
      <c:catAx>
        <c:axId val="2076229824"/>
        <c:scaling>
          <c:orientation val="minMax"/>
        </c:scaling>
        <c:delete val="1"/>
        <c:axPos val="l"/>
        <c:numFmt formatCode="General" sourceLinked="1"/>
        <c:majorTickMark val="none"/>
        <c:minorTickMark val="none"/>
        <c:tickLblPos val="nextTo"/>
        <c:crossAx val="2076231744"/>
        <c:crosses val="autoZero"/>
        <c:auto val="1"/>
        <c:lblAlgn val="ctr"/>
        <c:lblOffset val="100"/>
        <c:noMultiLvlLbl val="0"/>
      </c:catAx>
      <c:valAx>
        <c:axId val="207623174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076229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2"/>
                </a:solidFill>
                <a:latin typeface="+mn-lt"/>
                <a:ea typeface="+mn-ea"/>
                <a:cs typeface="+mn-cs"/>
              </a:defRPr>
            </a:pPr>
            <a:r>
              <a:rPr lang="en-US"/>
              <a:t>Heart disease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Heart disease</c:v>
                </c:pt>
              </c:strCache>
            </c:strRef>
          </c:tx>
          <c:spPr>
            <a:solidFill>
              <a:schemeClr val="accent1"/>
            </a:solidFill>
            <a:ln>
              <a:noFill/>
            </a:ln>
            <a:effectLst/>
          </c:spPr>
          <c:invertIfNegative val="0"/>
          <c:dPt>
            <c:idx val="0"/>
            <c:invertIfNegative val="0"/>
            <c:bubble3D val="0"/>
            <c:spPr>
              <a:solidFill>
                <a:srgbClr val="6C924C"/>
              </a:solidFill>
              <a:ln>
                <a:noFill/>
              </a:ln>
              <a:effectLst/>
            </c:spPr>
            <c:extLst>
              <c:ext xmlns:c16="http://schemas.microsoft.com/office/drawing/2014/chart" uri="{C3380CC4-5D6E-409C-BE32-E72D297353CC}">
                <c16:uniqueId val="{00000005-ECFD-446B-ADF9-59537E3E458D}"/>
              </c:ext>
            </c:extLst>
          </c:dPt>
          <c:dPt>
            <c:idx val="1"/>
            <c:invertIfNegative val="0"/>
            <c:bubble3D val="0"/>
            <c:spPr>
              <a:solidFill>
                <a:srgbClr val="B5D9CB"/>
              </a:solidFill>
              <a:ln>
                <a:noFill/>
              </a:ln>
              <a:effectLst/>
            </c:spPr>
            <c:extLst>
              <c:ext xmlns:c16="http://schemas.microsoft.com/office/drawing/2014/chart" uri="{C3380CC4-5D6E-409C-BE32-E72D297353CC}">
                <c16:uniqueId val="{00000004-ECFD-446B-ADF9-59537E3E458D}"/>
              </c:ext>
            </c:extLst>
          </c:dPt>
          <c:dPt>
            <c:idx val="2"/>
            <c:invertIfNegative val="0"/>
            <c:bubble3D val="0"/>
            <c:spPr>
              <a:solidFill>
                <a:schemeClr val="tx1"/>
              </a:solidFill>
              <a:ln>
                <a:noFill/>
              </a:ln>
              <a:effectLst/>
            </c:spPr>
            <c:extLst>
              <c:ext xmlns:c16="http://schemas.microsoft.com/office/drawing/2014/chart" uri="{C3380CC4-5D6E-409C-BE32-E72D297353CC}">
                <c16:uniqueId val="{00000003-ECFD-446B-ADF9-59537E3E458D}"/>
              </c:ext>
            </c:extLst>
          </c:dPt>
          <c:dLbls>
            <c:dLbl>
              <c:idx val="2"/>
              <c:spPr>
                <a:noFill/>
                <a:ln>
                  <a:noFill/>
                </a:ln>
                <a:effectLst/>
              </c:spPr>
              <c:txPr>
                <a:bodyPr rot="0" spcFirstLastPara="1" vertOverflow="ellipsis" vert="horz" wrap="square" lIns="38100" tIns="19050" rIns="38100" bIns="19050" anchor="ctr" anchorCtr="0">
                  <a:spAutoFit/>
                </a:bodyPr>
                <a:lstStyle/>
                <a:p>
                  <a:pPr algn="l">
                    <a:defRPr sz="2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15:layout>
                    <c:manualLayout>
                      <c:w val="0.50822463768115944"/>
                      <c:h val="0.15127324055267599"/>
                    </c:manualLayout>
                  </c15:layout>
                </c:ext>
                <c:ext xmlns:c16="http://schemas.microsoft.com/office/drawing/2014/chart" uri="{C3380CC4-5D6E-409C-BE32-E72D297353CC}">
                  <c16:uniqueId val="{00000003-ECFD-446B-ADF9-59537E3E458D}"/>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NCI-IDD </c:v>
                </c:pt>
                <c:pt idx="1">
                  <c:v>NCI-AD Physical Disability</c:v>
                </c:pt>
                <c:pt idx="2">
                  <c:v>NCI-AD Psychiatric disorder</c:v>
                </c:pt>
                <c:pt idx="3">
                  <c:v>General population</c:v>
                </c:pt>
              </c:strCache>
            </c:strRef>
          </c:cat>
          <c:val>
            <c:numRef>
              <c:f>Sheet1!$B$2:$B$5</c:f>
              <c:numCache>
                <c:formatCode>0%</c:formatCode>
                <c:ptCount val="4"/>
                <c:pt idx="0">
                  <c:v>0.08</c:v>
                </c:pt>
                <c:pt idx="1">
                  <c:v>0.3</c:v>
                </c:pt>
                <c:pt idx="2">
                  <c:v>0.26</c:v>
                </c:pt>
                <c:pt idx="3">
                  <c:v>0.03</c:v>
                </c:pt>
              </c:numCache>
            </c:numRef>
          </c:val>
          <c:extLst>
            <c:ext xmlns:c16="http://schemas.microsoft.com/office/drawing/2014/chart" uri="{C3380CC4-5D6E-409C-BE32-E72D297353CC}">
              <c16:uniqueId val="{00000000-ECFD-446B-ADF9-59537E3E458D}"/>
            </c:ext>
          </c:extLst>
        </c:ser>
        <c:dLbls>
          <c:showLegendKey val="0"/>
          <c:showVal val="0"/>
          <c:showCatName val="0"/>
          <c:showSerName val="0"/>
          <c:showPercent val="0"/>
          <c:showBubbleSize val="0"/>
        </c:dLbls>
        <c:gapWidth val="65"/>
        <c:axId val="2076229824"/>
        <c:axId val="2076231744"/>
      </c:barChart>
      <c:catAx>
        <c:axId val="2076229824"/>
        <c:scaling>
          <c:orientation val="minMax"/>
        </c:scaling>
        <c:delete val="1"/>
        <c:axPos val="l"/>
        <c:numFmt formatCode="General" sourceLinked="1"/>
        <c:majorTickMark val="none"/>
        <c:minorTickMark val="none"/>
        <c:tickLblPos val="nextTo"/>
        <c:crossAx val="2076231744"/>
        <c:crosses val="autoZero"/>
        <c:auto val="1"/>
        <c:lblAlgn val="ctr"/>
        <c:lblOffset val="100"/>
        <c:noMultiLvlLbl val="0"/>
      </c:catAx>
      <c:valAx>
        <c:axId val="2076231744"/>
        <c:scaling>
          <c:orientation val="minMax"/>
          <c:max val="0.60000000000000009"/>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076229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2"/>
                </a:solidFill>
                <a:latin typeface="+mn-lt"/>
                <a:ea typeface="+mn-ea"/>
                <a:cs typeface="+mn-cs"/>
              </a:defRPr>
            </a:pPr>
            <a:r>
              <a:rPr lang="en-US"/>
              <a:t>Fair</a:t>
            </a:r>
            <a:r>
              <a:rPr lang="en-US" baseline="0"/>
              <a:t> or poor self-reported health</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Fair or poor health</c:v>
                </c:pt>
              </c:strCache>
            </c:strRef>
          </c:tx>
          <c:spPr>
            <a:solidFill>
              <a:schemeClr val="accent1"/>
            </a:solidFill>
            <a:ln>
              <a:noFill/>
            </a:ln>
            <a:effectLst/>
          </c:spPr>
          <c:invertIfNegative val="0"/>
          <c:dPt>
            <c:idx val="0"/>
            <c:invertIfNegative val="0"/>
            <c:bubble3D val="0"/>
            <c:spPr>
              <a:solidFill>
                <a:srgbClr val="6C924C"/>
              </a:solidFill>
              <a:ln>
                <a:noFill/>
              </a:ln>
              <a:effectLst/>
            </c:spPr>
            <c:extLst>
              <c:ext xmlns:c16="http://schemas.microsoft.com/office/drawing/2014/chart" uri="{C3380CC4-5D6E-409C-BE32-E72D297353CC}">
                <c16:uniqueId val="{00000005-ECFD-446B-ADF9-59537E3E458D}"/>
              </c:ext>
            </c:extLst>
          </c:dPt>
          <c:dPt>
            <c:idx val="1"/>
            <c:invertIfNegative val="0"/>
            <c:bubble3D val="0"/>
            <c:spPr>
              <a:solidFill>
                <a:srgbClr val="B5D9CB"/>
              </a:solidFill>
              <a:ln>
                <a:noFill/>
              </a:ln>
              <a:effectLst/>
            </c:spPr>
            <c:extLst>
              <c:ext xmlns:c16="http://schemas.microsoft.com/office/drawing/2014/chart" uri="{C3380CC4-5D6E-409C-BE32-E72D297353CC}">
                <c16:uniqueId val="{00000004-ECFD-446B-ADF9-59537E3E458D}"/>
              </c:ext>
            </c:extLst>
          </c:dPt>
          <c:dPt>
            <c:idx val="2"/>
            <c:invertIfNegative val="0"/>
            <c:bubble3D val="0"/>
            <c:spPr>
              <a:solidFill>
                <a:schemeClr val="tx1"/>
              </a:solidFill>
              <a:ln>
                <a:noFill/>
              </a:ln>
              <a:effectLst/>
            </c:spPr>
            <c:extLst>
              <c:ext xmlns:c16="http://schemas.microsoft.com/office/drawing/2014/chart" uri="{C3380CC4-5D6E-409C-BE32-E72D297353CC}">
                <c16:uniqueId val="{00000003-ECFD-446B-ADF9-59537E3E458D}"/>
              </c:ext>
            </c:extLst>
          </c:dPt>
          <c:dLbls>
            <c:dLbl>
              <c:idx val="2"/>
              <c:spPr>
                <a:noFill/>
                <a:ln>
                  <a:noFill/>
                </a:ln>
                <a:effectLst/>
              </c:spPr>
              <c:txPr>
                <a:bodyPr rot="0" spcFirstLastPara="1" vertOverflow="ellipsis" vert="horz" wrap="square" lIns="38100" tIns="19050" rIns="38100" bIns="19050" anchor="ctr" anchorCtr="0">
                  <a:spAutoFit/>
                </a:bodyPr>
                <a:lstStyle/>
                <a:p>
                  <a:pPr algn="l">
                    <a:defRPr sz="2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15:layout>
                    <c:manualLayout>
                      <c:w val="0.50822463768115944"/>
                      <c:h val="0.15127324055267599"/>
                    </c:manualLayout>
                  </c15:layout>
                </c:ext>
                <c:ext xmlns:c16="http://schemas.microsoft.com/office/drawing/2014/chart" uri="{C3380CC4-5D6E-409C-BE32-E72D297353CC}">
                  <c16:uniqueId val="{00000003-ECFD-446B-ADF9-59537E3E458D}"/>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NCI-IDD </c:v>
                </c:pt>
                <c:pt idx="1">
                  <c:v>NCI-AD Physical Disability</c:v>
                </c:pt>
                <c:pt idx="2">
                  <c:v>NCI-AD Psychiatric disorder</c:v>
                </c:pt>
                <c:pt idx="3">
                  <c:v>General population</c:v>
                </c:pt>
              </c:strCache>
            </c:strRef>
          </c:cat>
          <c:val>
            <c:numRef>
              <c:f>Sheet1!$B$2:$B$5</c:f>
              <c:numCache>
                <c:formatCode>0%</c:formatCode>
                <c:ptCount val="4"/>
                <c:pt idx="0">
                  <c:v>0.14000000000000001</c:v>
                </c:pt>
                <c:pt idx="1">
                  <c:v>0.61</c:v>
                </c:pt>
                <c:pt idx="2">
                  <c:v>0.47</c:v>
                </c:pt>
                <c:pt idx="3">
                  <c:v>0.09</c:v>
                </c:pt>
              </c:numCache>
            </c:numRef>
          </c:val>
          <c:extLst>
            <c:ext xmlns:c16="http://schemas.microsoft.com/office/drawing/2014/chart" uri="{C3380CC4-5D6E-409C-BE32-E72D297353CC}">
              <c16:uniqueId val="{00000000-ECFD-446B-ADF9-59537E3E458D}"/>
            </c:ext>
          </c:extLst>
        </c:ser>
        <c:dLbls>
          <c:showLegendKey val="0"/>
          <c:showVal val="0"/>
          <c:showCatName val="0"/>
          <c:showSerName val="0"/>
          <c:showPercent val="0"/>
          <c:showBubbleSize val="0"/>
        </c:dLbls>
        <c:gapWidth val="65"/>
        <c:axId val="2076229824"/>
        <c:axId val="2076231744"/>
      </c:barChart>
      <c:catAx>
        <c:axId val="2076229824"/>
        <c:scaling>
          <c:orientation val="minMax"/>
        </c:scaling>
        <c:delete val="1"/>
        <c:axPos val="l"/>
        <c:numFmt formatCode="General" sourceLinked="1"/>
        <c:majorTickMark val="none"/>
        <c:minorTickMark val="none"/>
        <c:tickLblPos val="nextTo"/>
        <c:crossAx val="2076231744"/>
        <c:crosses val="autoZero"/>
        <c:auto val="1"/>
        <c:lblAlgn val="ctr"/>
        <c:lblOffset val="100"/>
        <c:noMultiLvlLbl val="0"/>
      </c:catAx>
      <c:valAx>
        <c:axId val="2076231744"/>
        <c:scaling>
          <c:orientation val="minMax"/>
          <c:max val="0.70000000000000007"/>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076229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Prevalence</a:t>
            </a:r>
            <a:r>
              <a:rPr lang="en-US" sz="1600" baseline="0"/>
              <a:t> of Diabetes by Disability Type and Age</a:t>
            </a:r>
            <a:endParaRPr lang="en-US" sz="1600"/>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'[Chart in Microsoft PowerPoint]Sheet1'!$A$2</c:f>
              <c:strCache>
                <c:ptCount val="1"/>
                <c:pt idx="0">
                  <c:v>Has IDD</c:v>
                </c:pt>
              </c:strCache>
            </c:strRef>
          </c:tx>
          <c:spPr>
            <a:ln w="25400" cap="rnd">
              <a:noFill/>
              <a:round/>
            </a:ln>
            <a:effectLst/>
          </c:spPr>
          <c:marker>
            <c:symbol val="diamond"/>
            <c:size val="8"/>
            <c:spPr>
              <a:solidFill>
                <a:schemeClr val="accent5"/>
              </a:solidFill>
              <a:ln w="9525">
                <a:solidFill>
                  <a:srgbClr val="7030A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'[Chart in Microsoft PowerPoint]Sheet1'!$B$1:$E$1</c:f>
              <c:strCache>
                <c:ptCount val="4"/>
                <c:pt idx="0">
                  <c:v>&lt;18 years old</c:v>
                </c:pt>
                <c:pt idx="1">
                  <c:v>18-44</c:v>
                </c:pt>
                <c:pt idx="2">
                  <c:v>45-64</c:v>
                </c:pt>
                <c:pt idx="3">
                  <c:v>65+</c:v>
                </c:pt>
              </c:strCache>
            </c:strRef>
          </c:xVal>
          <c:yVal>
            <c:numRef>
              <c:f>'[Chart in Microsoft PowerPoint]Sheet1'!$B$2:$E$2</c:f>
              <c:numCache>
                <c:formatCode>0%</c:formatCode>
                <c:ptCount val="4"/>
                <c:pt idx="0">
                  <c:v>0.03</c:v>
                </c:pt>
                <c:pt idx="1">
                  <c:v>0.13</c:v>
                </c:pt>
                <c:pt idx="2">
                  <c:v>0.24</c:v>
                </c:pt>
                <c:pt idx="3">
                  <c:v>0.25</c:v>
                </c:pt>
              </c:numCache>
            </c:numRef>
          </c:yVal>
          <c:smooth val="0"/>
          <c:extLst>
            <c:ext xmlns:c16="http://schemas.microsoft.com/office/drawing/2014/chart" uri="{C3380CC4-5D6E-409C-BE32-E72D297353CC}">
              <c16:uniqueId val="{00000000-A337-442D-AF84-F1FB9D1F9E03}"/>
            </c:ext>
          </c:extLst>
        </c:ser>
        <c:ser>
          <c:idx val="1"/>
          <c:order val="1"/>
          <c:tx>
            <c:strRef>
              <c:f>'[Chart in Microsoft PowerPoint]Sheet1'!$A$3</c:f>
              <c:strCache>
                <c:ptCount val="1"/>
                <c:pt idx="0">
                  <c:v>Has physical disability</c:v>
                </c:pt>
              </c:strCache>
            </c:strRef>
          </c:tx>
          <c:spPr>
            <a:ln w="25400" cap="rnd">
              <a:noFill/>
              <a:round/>
            </a:ln>
            <a:effectLst/>
          </c:spPr>
          <c:marker>
            <c:symbol val="circle"/>
            <c:size val="8"/>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'[Chart in Microsoft PowerPoint]Sheet1'!$B$1:$E$1</c:f>
              <c:strCache>
                <c:ptCount val="4"/>
                <c:pt idx="0">
                  <c:v>&lt;18 years old</c:v>
                </c:pt>
                <c:pt idx="1">
                  <c:v>18-44</c:v>
                </c:pt>
                <c:pt idx="2">
                  <c:v>45-64</c:v>
                </c:pt>
                <c:pt idx="3">
                  <c:v>65+</c:v>
                </c:pt>
              </c:strCache>
            </c:strRef>
          </c:xVal>
          <c:yVal>
            <c:numRef>
              <c:f>'[Chart in Microsoft PowerPoint]Sheet1'!$B$3:$E$3</c:f>
              <c:numCache>
                <c:formatCode>0%</c:formatCode>
                <c:ptCount val="4"/>
                <c:pt idx="1">
                  <c:v>0.155</c:v>
                </c:pt>
                <c:pt idx="2">
                  <c:v>0.441</c:v>
                </c:pt>
                <c:pt idx="3">
                  <c:v>0.42199999999999999</c:v>
                </c:pt>
              </c:numCache>
            </c:numRef>
          </c:yVal>
          <c:smooth val="0"/>
          <c:extLst>
            <c:ext xmlns:c16="http://schemas.microsoft.com/office/drawing/2014/chart" uri="{C3380CC4-5D6E-409C-BE32-E72D297353CC}">
              <c16:uniqueId val="{00000001-A337-442D-AF84-F1FB9D1F9E03}"/>
            </c:ext>
          </c:extLst>
        </c:ser>
        <c:ser>
          <c:idx val="2"/>
          <c:order val="2"/>
          <c:tx>
            <c:strRef>
              <c:f>'[Chart in Microsoft PowerPoint]Sheet1'!$A$4</c:f>
              <c:strCache>
                <c:ptCount val="1"/>
                <c:pt idx="0">
                  <c:v>Has psychiatric condition</c:v>
                </c:pt>
              </c:strCache>
            </c:strRef>
          </c:tx>
          <c:spPr>
            <a:ln w="25400" cap="rnd">
              <a:noFill/>
              <a:round/>
            </a:ln>
            <a:effectLst/>
          </c:spPr>
          <c:marker>
            <c:symbol val="circle"/>
            <c:size val="8"/>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'[Chart in Microsoft PowerPoint]Sheet1'!$B$1:$E$1</c:f>
              <c:strCache>
                <c:ptCount val="4"/>
                <c:pt idx="0">
                  <c:v>&lt;18 years old</c:v>
                </c:pt>
                <c:pt idx="1">
                  <c:v>18-44</c:v>
                </c:pt>
                <c:pt idx="2">
                  <c:v>45-64</c:v>
                </c:pt>
                <c:pt idx="3">
                  <c:v>65+</c:v>
                </c:pt>
              </c:strCache>
            </c:strRef>
          </c:xVal>
          <c:yVal>
            <c:numRef>
              <c:f>'[Chart in Microsoft PowerPoint]Sheet1'!$B$4:$E$4</c:f>
              <c:numCache>
                <c:formatCode>0%</c:formatCode>
                <c:ptCount val="4"/>
                <c:pt idx="1">
                  <c:v>0.17699999999999999</c:v>
                </c:pt>
                <c:pt idx="2">
                  <c:v>0.42899999999999999</c:v>
                </c:pt>
              </c:numCache>
            </c:numRef>
          </c:yVal>
          <c:smooth val="0"/>
          <c:extLst>
            <c:ext xmlns:c16="http://schemas.microsoft.com/office/drawing/2014/chart" uri="{C3380CC4-5D6E-409C-BE32-E72D297353CC}">
              <c16:uniqueId val="{00000002-A337-442D-AF84-F1FB9D1F9E03}"/>
            </c:ext>
          </c:extLst>
        </c:ser>
        <c:ser>
          <c:idx val="3"/>
          <c:order val="3"/>
          <c:tx>
            <c:strRef>
              <c:f>'[Chart in Microsoft PowerPoint]Sheet1'!$A$5</c:f>
              <c:strCache>
                <c:ptCount val="1"/>
                <c:pt idx="0">
                  <c:v>No disability*</c:v>
                </c:pt>
              </c:strCache>
            </c:strRef>
          </c:tx>
          <c:spPr>
            <a:ln w="25400" cap="rnd">
              <a:noFill/>
              <a:round/>
            </a:ln>
            <a:effectLst/>
          </c:spPr>
          <c:marker>
            <c:symbol val="square"/>
            <c:size val="8"/>
            <c:spPr>
              <a:solidFill>
                <a:schemeClr val="accent4"/>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'[Chart in Microsoft PowerPoint]Sheet1'!$B$1:$E$1</c:f>
              <c:strCache>
                <c:ptCount val="4"/>
                <c:pt idx="0">
                  <c:v>&lt;18 years old</c:v>
                </c:pt>
                <c:pt idx="1">
                  <c:v>18-44</c:v>
                </c:pt>
                <c:pt idx="2">
                  <c:v>45-64</c:v>
                </c:pt>
                <c:pt idx="3">
                  <c:v>65+</c:v>
                </c:pt>
              </c:strCache>
            </c:strRef>
          </c:xVal>
          <c:yVal>
            <c:numRef>
              <c:f>'[Chart in Microsoft PowerPoint]Sheet1'!$B$5:$E$5</c:f>
              <c:numCache>
                <c:formatCode>0%</c:formatCode>
                <c:ptCount val="4"/>
                <c:pt idx="0" formatCode="0.00%">
                  <c:v>1E-3</c:v>
                </c:pt>
                <c:pt idx="1">
                  <c:v>0.02</c:v>
                </c:pt>
                <c:pt idx="2">
                  <c:v>0.11</c:v>
                </c:pt>
                <c:pt idx="3">
                  <c:v>0.18</c:v>
                </c:pt>
              </c:numCache>
            </c:numRef>
          </c:yVal>
          <c:smooth val="0"/>
          <c:extLst>
            <c:ext xmlns:c16="http://schemas.microsoft.com/office/drawing/2014/chart" uri="{C3380CC4-5D6E-409C-BE32-E72D297353CC}">
              <c16:uniqueId val="{00000003-A337-442D-AF84-F1FB9D1F9E03}"/>
            </c:ext>
          </c:extLst>
        </c:ser>
        <c:dLbls>
          <c:showLegendKey val="0"/>
          <c:showVal val="0"/>
          <c:showCatName val="0"/>
          <c:showSerName val="0"/>
          <c:showPercent val="0"/>
          <c:showBubbleSize val="0"/>
        </c:dLbls>
        <c:axId val="1883579919"/>
        <c:axId val="1883578479"/>
      </c:scatterChart>
      <c:valAx>
        <c:axId val="1883579919"/>
        <c:scaling>
          <c:orientation val="minMax"/>
          <c:min val="0.5"/>
        </c:scaling>
        <c:delete val="1"/>
        <c:axPos val="b"/>
        <c:majorTickMark val="out"/>
        <c:minorTickMark val="none"/>
        <c:tickLblPos val="nextTo"/>
        <c:crossAx val="1883578479"/>
        <c:crosses val="autoZero"/>
        <c:crossBetween val="midCat"/>
      </c:valAx>
      <c:valAx>
        <c:axId val="18835784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883579919"/>
        <c:crosses val="autoZero"/>
        <c:crossBetween val="midCat"/>
        <c:majorUnit val="0.1"/>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'NCI samples'!$N$3:$N$44</cx:f>
        <cx:nf>'NCI samples'!$N$2</cx:nf>
        <cx:lvl ptCount="42" name="State">
          <cx:pt idx="0">AL</cx:pt>
          <cx:pt idx="1">AR</cx:pt>
          <cx:pt idx="2">AZ</cx:pt>
          <cx:pt idx="3">CA</cx:pt>
          <cx:pt idx="4">CO</cx:pt>
          <cx:pt idx="5">CT</cx:pt>
          <cx:pt idx="6">DC</cx:pt>
          <cx:pt idx="7">DE</cx:pt>
          <cx:pt idx="8">FL</cx:pt>
          <cx:pt idx="9">GA</cx:pt>
          <cx:pt idx="10">HI</cx:pt>
          <cx:pt idx="11">IL</cx:pt>
          <cx:pt idx="12">IN</cx:pt>
          <cx:pt idx="13">KS</cx:pt>
          <cx:pt idx="14">KY</cx:pt>
          <cx:pt idx="15">LA</cx:pt>
          <cx:pt idx="16">MA</cx:pt>
          <cx:pt idx="17">MD</cx:pt>
          <cx:pt idx="18">MI</cx:pt>
          <cx:pt idx="19">MN</cx:pt>
          <cx:pt idx="20">MO</cx:pt>
          <cx:pt idx="21">MT</cx:pt>
          <cx:pt idx="22">NC</cx:pt>
          <cx:pt idx="23">ND</cx:pt>
          <cx:pt idx="24">NE</cx:pt>
          <cx:pt idx="25">NH</cx:pt>
          <cx:pt idx="26">NJ</cx:pt>
          <cx:pt idx="27">NV</cx:pt>
          <cx:pt idx="28">NY</cx:pt>
          <cx:pt idx="29">OH</cx:pt>
          <cx:pt idx="30">OK</cx:pt>
          <cx:pt idx="31">OR</cx:pt>
          <cx:pt idx="32">PA</cx:pt>
          <cx:pt idx="33">SC</cx:pt>
          <cx:pt idx="34">SD</cx:pt>
          <cx:pt idx="35">TN</cx:pt>
          <cx:pt idx="36">TX</cx:pt>
          <cx:pt idx="37">UT</cx:pt>
          <cx:pt idx="38">VA</cx:pt>
          <cx:pt idx="39">WA</cx:pt>
          <cx:pt idx="40">WI</cx:pt>
          <cx:pt idx="41">WY</cx:pt>
        </cx:lvl>
      </cx:strDim>
      <cx:numDim type="colorVal">
        <cx:f>'NCI samples'!$O$3:$O$44</cx:f>
        <cx:nf>'NCI samples'!$O$2</cx:nf>
        <cx:lvl ptCount="42" formatCode="###0" name="Frequency">
          <cx:pt idx="0">1884</cx:pt>
          <cx:pt idx="1">808</cx:pt>
          <cx:pt idx="2">402</cx:pt>
          <cx:pt idx="3">17107</cx:pt>
          <cx:pt idx="4">2319</cx:pt>
          <cx:pt idx="5">1208</cx:pt>
          <cx:pt idx="6">744</cx:pt>
          <cx:pt idx="7">2565</cx:pt>
          <cx:pt idx="8">688</cx:pt>
          <cx:pt idx="9">1812</cx:pt>
          <cx:pt idx="10">351</cx:pt>
          <cx:pt idx="11">788</cx:pt>
          <cx:pt idx="12">4675</cx:pt>
          <cx:pt idx="13">4035</cx:pt>
          <cx:pt idx="14">1479</cx:pt>
          <cx:pt idx="15">446</cx:pt>
          <cx:pt idx="16">408</cx:pt>
          <cx:pt idx="17">986</cx:pt>
          <cx:pt idx="18">2181</cx:pt>
          <cx:pt idx="19">2649</cx:pt>
          <cx:pt idx="20">5668</cx:pt>
          <cx:pt idx="21">365</cx:pt>
          <cx:pt idx="22">1083</cx:pt>
          <cx:pt idx="23">1019</cx:pt>
          <cx:pt idx="24">2326</cx:pt>
          <cx:pt idx="25">399</cx:pt>
          <cx:pt idx="26">2398</cx:pt>
          <cx:pt idx="27">850</cx:pt>
          <cx:pt idx="28">3381</cx:pt>
          <cx:pt idx="29">3357</cx:pt>
          <cx:pt idx="30">1866</cx:pt>
          <cx:pt idx="31">2678</cx:pt>
          <cx:pt idx="32">1431</cx:pt>
          <cx:pt idx="33">926</cx:pt>
          <cx:pt idx="34">161</cx:pt>
          <cx:pt idx="35">1604</cx:pt>
          <cx:pt idx="36">2228</cx:pt>
          <cx:pt idx="37">705</cx:pt>
          <cx:pt idx="38">2579</cx:pt>
          <cx:pt idx="39">2995</cx:pt>
          <cx:pt idx="40">6044</cx:pt>
          <cx:pt idx="41">826</cx:pt>
        </cx:lvl>
      </cx:numDim>
    </cx:data>
  </cx:chartData>
  <cx:chart>
    <cx:title pos="t" align="ctr" overlay="0">
      <cx:tx>
        <cx:txData>
          <cx:v/>
        </cx:txData>
      </cx:tx>
      <cx:txPr>
        <a:bodyPr spcFirstLastPara="1" vertOverflow="ellipsis" horzOverflow="overflow" wrap="square" lIns="0" tIns="0" rIns="0" bIns="0" anchor="ctr" anchorCtr="1"/>
        <a:lstStyle/>
        <a:p>
          <a:pPr algn="ctr" rtl="0">
            <a:defRPr/>
          </a:pPr>
          <a:endParaRPr lang="en-US" sz="1400" b="0" i="0" u="none" strike="noStrike" baseline="0">
            <a:solidFill>
              <a:sysClr val="windowText" lastClr="000000">
                <a:lumMod val="65000"/>
                <a:lumOff val="35000"/>
              </a:sysClr>
            </a:solidFill>
            <a:latin typeface="Aptos Narrow" panose="02110004020202020204"/>
          </a:endParaRPr>
        </a:p>
      </cx:txPr>
    </cx:title>
    <cx:plotArea>
      <cx:plotAreaRegion>
        <cx:series layoutId="regionMap" uniqueId="{59405377-FF80-4157-AA65-A5AD675625B4}">
          <cx:dataId val="0"/>
          <cx:layoutPr>
            <cx:geography cultureLanguage="en-US" cultureRegion="US" attribution="Powered by Bing">
              <cx:geoCache provider="{E9337A44-BEBE-4D9F-B70C-5C5E7DAFC167}">
                <cx:binary>1H1pb9w4l/VfCfL5lVvcyQfTA7RUu/fYWb8IZaeiXdRCrb9+rrwktlLtjD0GXthApxGrWNTl4d3O
vWT+67r7z3Wy25bvujTJqv9cd3+/D4zJ//PXX9V1sEu31UEaXpe60j/MwbVO/9I/foTXu7++l9s2
zPy/sI3oX9fBtjS77v1//xd8m7/TR/p6a0Kdnde7sv+wq+rEVE882/vo3fZ7GmazsDJleG3Q3+8X
R+/f7TITmv6yz3d/v3/0/P27v6bf8tuM7xJ4KVN/h7FYHjDFGKLEvv1B798lOvPvHlsSH1ApCMXy
7gPkfu6TbQrjF4kuw+/b+1/ue6Gb19l+/17uqgpkufn/g4GP3v5WuGtdZ2ZcLx+W7u/3H7PQ7L6/
uzBbs6vevwsr7d5+wNWjCB8vbmT+6/GK//d/TX4BqzD5zQNQpkv2p0e/YfLPK2JC8IHgnGKMxQQM
fiCpTQi2sbr9uV/3WzD+SbZX2/QFYPwcOAFjlOoNgnGyul+XffvxeQpCyQGXjCNF2K2CgAI8VBCB
DpgQHCtb3T7H93PfYnKya9+ttmleBWG5u3+077X2q8lk+ASfUdA3iM/xyVML8Ux8+AGhCuyXknsN
mKIHSIHxIngCzHGYZbtKmxeoy4OhE0BGyd4gIP98eD1ACD2QCsAgiN3aKPlYYRR4FKIQY+wOMHY/
950RK+NtVm3B0P+7j9uvK//8HDlBZRTvDaJyMXtqDZ6pJhRWnSMKtuoWlYlrQbZ9gIkNmsTp/ay3
eFzo2gTvZtv4RaryePQEl1HAN4jL8p/7Fdpnx5+HC/h6TiWWsPB7zZckB5RSIqh9py3gfm714had
5U6XfvgCG/Zz4ASTUbg3iMk/3+7X5RUwoQdYgb+QiO7XFYQOID5jijN+Axq6n/vegoWDzl6AyT/l
3cAJJqNwbxATF7bSv9vwZ+qJOMCMcq7QXZgFa/4wDENIHXAksEAU7QuN3W0S/tBl9hJVeTh2gswo
4ltE5vQVkZEH4O4Zsynea8GQzQ4YFZLwielyNeSO2+/6qVfZ7+h/jZzCAXK9RTgun1qD5ykKHfMR
hhi5z1cmiiIguSTgcBCexF2uhnj42oTXtXnqbf4NkQeDp6CAdG8QlNNXjIkhiVREcskJvzVOamK9
sH0A8TCoCoW47KF/Py13vs7uf7fPt+0H5H7cBItRqDeIxcx9agWepyAE7JUN9ggR+hgEIQ5sBIk8
J5C/jD/w/CEU9wzcO/3jHVigOr16iTPZ/y0TmEZ53yBMn1/R4VNxQBEiTMh/SVhuVAZiZ5veRs5g
5x6i9XkLjEvmm5coz8OxE2RGEd8gMrP5/ersMyHPVCB1YNsSKC9yl+BPjJlgBxRMHSXoTo8mjma2
S7bt9iVk2K+RE1RG8d4gKqv166FyE/8CLDbhj80aMC0HDIsxOqP7spUVgBGGT73Ifg9zP24CxSjT
G4Ri/Yr8PbUPEKYIIt67/HGiIFIdIAqxAJO/FOih6VonSZjpsHo+Jr9GTlAZxXuLqLwiUUzUASSP
isp73hHSkYcZpOQHEBWDs4Hyys3PxGyts+/h9iVZ/c+BU0zeJld8ePHUvnymK5FQXaQCKyH25o5K
HhBpIyCT7zRlEh0fvpApvh83QWQU7Q1qyeWXV0QEgfMmkkq0n49U6oBAARIAuytBArv/0HZd7rqX
UPd3wyZ4jIK9QTwOv96vySsEW2J03lhy9mu9H1ktBlZLCEHQXX1+YrUOAZz6Ou6feqP9/v3XyAkq
o3hvEJWjV0xOiH2gIFu3OdSFb38e+xKFoAaGJFDI9u3jSSp5pOuwepk3eTB0gsso4BvE5eQVtYVi
4FkUpmOLxM3PxMdDasLhCZTz7yIziJUfWq+x2v5Vl/H9b/fp735t+TVygsoo3htE5fgVtQVQAWYe
aljizkahx9oCLRTcZtDXIifu/XhbVdvroK52xlTPx2QyfALMKOFbBGb21EI8O/xS4F0guJoAwg+E
jaAGpu7UBNTooZocb8s+2Wbf73/7v1eTXyOnaIBYbxGN9VNr8Dw0KDROgI4ooCZvncakcUIyYO5t
BRnK3fOJ8ToOr4PQ376ALP41cooKiPcWUXnd8hbhAnLGO5rRxo91ZWxngfBLIHyHyiQAOw6rStdl
+NQ+2e9Sfo2covI2qlxPb5xbe3JrOR598pkNrJDWg+tgAnok9rp8SFgggYTi470tm4Rik+bSf3+t
/SBNhj+S5G10rl6+JsfCoEEVEhVb3nWrTJQFOBZCCR4L9T/z/YeO5XI39uRVu93zteXB0Im6jAK+
QVyOL59ahGe6FihtQUEYKegj2hcXIxu6JyhDmI9FsYeIHOvMvIj1+jlwgsYo1htE4/Twfl32BTvP
Q4MAIS8Jpfyuo9iexMMKcn577Le/79WD8OwhJqdxsg30S/q8f42coDKK9wZROfl0vzKvgAowW4xT
yiDGuvmZhF8I8QPOGCQpd8YNUHuIysmu2b7kIMT9uAkio2hvERH3flVeARHQE6KI+InIpGdVQB1F
AiCc37bh2ZOA+ESX0LnqbksN9ZTtU++137dPx08RAlHfIkKzp1bieZZsLNIDXWxDM8WtzoCleshO
AkUGdPLYS/mLJ3ukMzcIvbS3+Baf+9FTdEDMt4jO/BXRgVYwaIgkcDzl1utPojEIjYHEHIn8/Z34
J7urclvFL9GcnyOnqIB4bxGVzSuiAtVhAqeFGLmrsExQEfSAC8ngOOGdSk0ispFp3OzKatc/9U7/
YtEejJ0iAyK+QWROV0+twjOtGRgr6JaAKHl/BABnIeEJgdOQv1LNh9bsNAhf0Mx6O2qCxijWG0Tj
7J9XRUMqaPi+s032NEqGdj1JpBxLxz/jtYdonEEuWfVJs31Rz/fj0RN0RjHfIDoXrxmbQUerDZwK
vq8TA0X80PNLGypgcGgFQWP+zc8kNru4OVX08thsOn6C0CjqG0ToIyTHt3v4FaJnyGeg6AJ9endp
5sTPADKjo4FTxnyCzUezDZ56j/2+5XbUBIdRoDeIw6dXtGMEsnmEpQIW+aedeqgpQh6MRo4p++45
aNJDO/YphANeL7Jhv0ZOUBnFe4OofF7fr8z/XTug2AKUMARh/M57TDIX6NET0ObCmNp/78HnsLrW
WRW+oNryYOgEl1HAt4jL11fEBSr4SnGgiPefHoZ8BU5KIKBp7Dvg7ue+PXv3uddwWYZ//8t9G2W/
+fo5cIoJCPf/A5N/v6vi53Ues63Zzm/uAXlwXcXTT29kh3tJJkOfcjq3tmj9/e/3cI6e2g/KM+OX
PDJVx9sw+0ndPxix21bm7/cW59CdweEUH8GMS6g6Q2bT7m4eQQsAHHAVVDGEBJKCvX+XjdzA3+9H
ioFJ6IASyoZLSLAN5rEagwd4RA5sOM/MbChWw5EOaEr7ee/KmU56ODfzczHu/v4uq9MzHWam+vs9
TJHffmp8Uwa3nAjQdfgeuC1A8Ztj0Pn19gNsJvgw+n+9gsqF6a1hpb15r+asP5YRFOJ+3rbyv5pC
IqAQx/ouvDLsYniFB1N4bZ1YPlbDqvGIEw/SsfrMkRyW9P8yyyjog1lKT3UdC2AWkX2rrG+62xkG
4dL/ZQoIIB5OIUJNM93AFPVwLuzzPpwVw9XTU4xf8QgOCVdqCMahYXfspBKTKXiX4KyxZLlqqSyc
xlK+G+b6PE2LJQtounx6tt/Av5lNQRMddNrB2d4JMqJjnWFalKte+8yxK/gjTEU3T/w8mT1/KgSB
GZyZxIzBxTqP186ueN7hDoFggfQvu4gWjh816Ng2Tew8PRXwo7+tIYLuQag1QFuzUJM1RDGz+4TA
VFmZ1UdxYuIVL6Pe9bqhcwq/S5e68fvn7g1YSoygHxG6SMemxcmkLPQQtqC7fdXHsIqYwh+8lNTx
LPjjafnAR/8mH4SvY/8jtTkcOnm8lDGx8iHPrXKV9gHxnMSzopVVyGgdY7tzkqQszvIedU6cDMFx
nXTdH+Yfd8V0j2ICjU2Ky9E0TXZN79M8sGO/WsnU6uY8AwF50X58WshRiOkkEMjbEjwemEiBHwvZ
IW16o3C5MqZAS9EGbej4gngnCbaH1dDjzmlq1c11mZaLp6fet3+gWgtcFHQ7wh0rYPwfqrlitEM+
JuUqauN+nhNmfCeyeuEKy04Kh/gBc/rAePOnp0U3Z1YmQiMEjeECY3AKCE5TPJ65Sqw88puiXDEr
K681EJztPLRbPBctWB3mxckHYqfexk5qb0Mqu150FQEIog4t+65pl2Felp9wMBDkhkMVzUojzjFL
GzYLmq49UiUPF9or7RkxXbNAjeddhDauA0ekdXTZx7JzRCSiw4o3wpU6/5bKfBZJWc0TjZpVHZUu
U0VgOxbcqDGLLREcJ3neO3FRa4eHpT7kZR2tAzsRh7Yc+FcrFRlyAtYHx3Zh8cPET3p3sK1qHlis
OTR+WsNG7UwyG+q4PqpVOnwMDfw1yAPsRqK45jgVGy9MyVxaRTOrxJAuKa6OaIzNxy7r6Xnr1Whp
1SKZa1JGa5rasZPUiC6qGGyo6HJ0LO04nUeEdg4YoeYDEQa+JJbmSAxRP9eDxL3T9BU69jwCrjAC
s+vrOjj3oqa9Vibtz5uB1JXLvQ62QRPBfOGwazPufQnyuoxmqUqGj7zljMzaAe3KsrMSl1XU/LAK
2gVuFyXmk8KhDBYdN/S8aWz4onGBGUXHumfYOKlJc5f3jM/S3DNHCfeIcULqp3OPZSJ34f1iVzEj
3DqJrJPIpztTWdRpe7j0LBq6j3TAO5Up9rXDzHdpbYVfTNxFa7svYEnKABQpa+luMLpUTtAWwyoq
wGJESQ4gMG8wn2obvi/t4D2iTsSbVLHqUzhu/aQrxGEq6+A4T1tvTliJlnXVBudtgqO1n5Fmpsq8
XLTQG7zUGA+xAw7Hd5XXe3PZ9XbkDon0N6yneDUgDhPggbtFEZllm8p4FbGouYj1UF+Y3IMPl6qC
jSFDdp74vXbsxIs3QIxRh1q6njdw4uVUKlhOpyDIm6VljmcYwqYT06ooWkeYp4s8KcLC6YoQeW5d
eugDrT3/vPdD+yLK6rhz8jZkpzhB0TLwfXuJaOldeVCXU7BLLO8Et0p7bhwIUTsUZbUTeR497YMS
z3q/5243+HTT52VxVFgCfUDp0Ky5yvmZZxFrWeUBORMo9Y9ayj55aTGcGxFUrduxxl7VQcHxuihN
4tR1l3RuHAbelenqxFF5q41DrNpa6j6QP2gUyx+W7xm3sqr2sBRIXQXKRnO/LihyFNRt51ZllONp
Na6HZ8d8hobue1JUsJJV0yXzwM/tFapQv0qlwkeJ79NLu4uHuddL1MBkDC2lyMola2n7RWKv+ZZ5
LDi308JeNSFO+IzWXeiGImyIk8IpsGsUV2ZTpHV6UpMODj4Skh1nta9OOzSQy0SZPnaqSlrzrkDs
sMV+f0aaeFj4eSnPorDMtn3A2vOy77uzLgrMSVcV/Ah1oj+uCsUO45xkS1Swxs17wy/ynsiZGfph
VbSWbFxmY5igQKPxSrBnzsvBFpkz2F4snIxzNgsl0YvGa+0fNOQmdYJEBxdF2UTf2cCrFWrACMVW
Wi1ha7BZxxVb5H1eLY1u/XRW5WE1g4CSzmubFodJy4fICXQRXA449XzHbxL4TuYFfBYp4blYZMMG
3ta/xEgPmz7ui0MW4d5NmBcWbsQzO3JYGqk1dG2xhY4iPhPUV2tWKb0wvNPz3PatZRnEYQoCENgT
kkTDAhIEM7f7slxbpZ2AGIXsF17gWXPh1V45x3ai3MYzsA6dhgAHZ7I7yyAIuGoLY8CMNfF5oqlc
BpHduwaswLcwVMNcN0KsDI6anbCzYYF9yQ5xhrJlq8NEOtKKcqiSaXRlBBDOTqJC70el6uRTX3Xt
KdzrE29uPo4zzi7SgJbrvvNT7AxMtKftEHWnlezNvJGx7uewhwdYXSNnFPlp6dxMGQ55DKFDRRu3
7rGqHJIY+yqOTfVZdKaaNSyAj9KSWPMw5P1xlvuRiysff6BZ532NaKA/NWGaLo2qsyVjgzcPB2SD
r7ZTty1s5dpdHW+4rrfAU5k1HO6VsePXEZtJL7ZH9x6D8SybE2VsWL4sYNa8RCo85nHXHCPL+Mrp
ke5W2lI9dmSOyLrEpPEdWzbpJqpQFztCc1PPaDQMK5Pl8MJ2x4eVCmN+gbrK/mKqZjgPaQXQ5akM
XZbLDOIZboXOkNcwbRi33qYbZOWgsm5cLQrrMg952zpWB9BLMqAjLUi5rhMSfFcIPh0nEb9IS84O
PaTV0udVNcOF34zab8klJKLlmuRW/KlVoVpmWcEvVMGtOaOlcqUx2dKPVeiWo7OrFKocKxLdWcuF
NSeoUa5WFXECj3dnpOzpFqVFMs9y2ODco/FmgB3tCpuaeUrtbBeBD1/jyq4uq5gPn2Aj+Wc8sPxT
E9XqIovSxuW0UsuwzLOlLAn/YiAXNU4dYu8oaTMIxas0U0vsWd2ZMfFwPlh2s2syz/qYitxzB2Mi
NJMWv8MpNp33o7fhZTtK2oVNc3TCwsS69L0YjAyJ+02U4HpusS78mtWVPFe66RaWXbPPpO7p56a0
6OeI5f0JeCq+CIrAmvVhaM2snAYr4Xn6ePCt8oMO0myOyyydWzHpTm5W3bA0mOlKylMc2ws7yzQ4
vio6ZKVGTqED7Wb10LoaNuKiY9o+FEWQzTMVmXXaGzLPixS5XWlTUGKh+k2N++TUk8hfozToY/dm
Lw8SDefKohLiCkkPBxl2J6LKvHmaCN9F1DSFw1gWn9pFlK553/EvyvOapfFsyhwZgjO0BwrwD8Vw
HFd6OEZFpVy/VSR17T4OwAQi9CGwwqsy7rsTMAr9GudedirKYZiFmtW+01d5/8nuNGNONrTRfKj7
aiFQrI4S1UdOHYvolMSBtagJjje0Ttlh1A7dGRKtNffKvDstRAWuWwSZWYpCW8TphlTEM4xKL3Qk
CtQcfFOzVqU/tI5Hq/y4NUmG3Exk+rLWXbaoweBADJSJ6hBRbE4Lf2jcsuaN6wfJcNy3KN8UHm8X
BCOrd4o4sy4r29alK9MGImZKKidpwGzYfgWqaVgeOUMVsmgmm4I4Rd5kS4Oy5JNdw3ZK8wHCahWi
K9un/TFNi2pG29a+6pXEtdOFmjgWrbxNUIFihojhzdC1w3kZC7HhLe3n0vTlWva4yR3SN3nhpIo3
nWMaDZYuq8hwbvMOdN4iiYaEFP5ySa3CN47yguaoNlbkevDRs4igLHb0UHirCkV0GdpkWEfS48u2
CJejRKci6LA7KBacoCHElVuH6QXu4nKuZZTNhzywlpDbm9IhrMff+qyXEfiG4oI0pE+cOLQOfa85
q/NeOJoWgdtG1k4WRiwQzb6QOkFOEvXeEYgRzxJbg+VkflUupCzbuU58vPS8sHEyiEsOqcfK2k0K
W8whQgw2+cBS1wT9Gc5D7cYVT69FZl1XAzvtcEUWuGvTMW4r1jIQ2BFDeNnqYHBLafkrsFZLWIjG
RTbNZr4H6Z2K5RcrI6VrIqK1E1aFN5Ot7zsxKc3MlsZaZyyn80TkIG+WMwpRFeYULHZ23OXecZ4F
vhs3fjbnYaJDR5OmXg5DFHzz64at4g4lg9PXXTPv5KAvcsrx4CS+XVROioPDIOL5WZbF+RfLjzMH
vHr6tbLy+jpvBL8QqKTdLJF5vK6bftjgUMVLmgT1ygpi1s20X9AzKsvhLPJ5eZH7YTxv0lr0bteV
6YwPnM87UXquVwbBMlFDtGiKGNg4Owk3foT62kGmuFLlkB4iZZHVECdMlbNW+6TNF7Lu4viwyq4g
vEdfO0jHj5Gqje2WmOnzpohKy8G6bs+8oddr0wdqGVlBtTCyBlVMUzt3YmUFvlOWgOKs89gVDWjR
uk0w9KcUmeg8Y0Yv6rAvv/IS4iunQwE+6aUyX+MkEJuYhtlnrxe25xRZTT7Zo4fkKM0dO5DBqsuy
+jAIJT0O0sp8zgxhq84U7SZhfnPYWn18bWjkBU6AAFzgQL2zRuTp97QSttvAmTY4LhVpDCqSiw2K
MT0CBhXYFQsSbKdvMgq5bkXreW8Z+pFkIp3HHkOxEzZNcKKtfhc3Qn7BWmRzWw3S9f1kWLAqidyo
SXsHYrwBXGGQBrVTW107430JlixKolWUN4mTc2EDvOBtNz1kFTMdkMFpkZz5VT7MqjC9tJLwS5cZ
ILTAyjvA2cpZpnpIilH+uSQRmcU8AfYCbucp6hmDyHipFU8vdZzqIzMkeF2WHoRScz/tPZ+4NM5l
ba1I1VrpCtIlbu16k9S505ZsjWouPxmryBzIO+USspjWwVbofUyIZY7AKSZnECpG2w4R/TEq4uJL
XuedWOYW65ETekUYLxvNPObEMYQ01DLZOVxp0mZupcPuW1xy3Dh12UabBtc7v5WtUwOze9QpmR0S
iGyvs9zmbu+Jasat+GTQTaKdiljJ0sSicFuA6ihu8jZwVJGbEyAC/ZMIgiEnoklUzaVkxXHpc8+t
ygh/AP3/bjI7cGrwacqpBY4d4plho3RVn8VwcdGM+knwqSsrAo5LoDnKUu+8yom+AhrsG42q9hvt
u4uhxhVdCB40Mytr0TIqBrDsuUVcULXkAvopWuMGQVF+YHZSpa7HqwUPansxNE3tMNjxK0tqugwC
Lo5wzHswLmUt1kGqIDeNsH/FelY5GVhChxHLX0i/E5eQ6oA/8VX6zUuFPct99Zl2tD20c4SX8C14
VnSFuaAh/S4SWZ42QGpd+YPXLJq4lSGsWx8dKzW0y6YUsGJaymXhR10J/AosCvHEZ9EE9DJsdLmI
6hAUtlSB02YQU/UBVwtmsaUhAT6DHOQTGOT4tMsHvikKXjmmNXyeJ5m31Soe3KRsJdCEJDrhnTdk
DrMgi8ElRLddxQrXb9rsQzZUPkS4FvDNqVkb2afnXmjxM1HY/oxHHJ+goCE/kJ9lro7afF7Wob/x
sqA+zVgXHCUsZhc0j1Tmu/3gWfXXKLMcL4irZQrmdt7kJJ8NprPPPa/mq6TNa1ebWC/7hiQXBiyu
U3dZPleqsZdlUl/69eA5nbD5hvi6X5q2/BaoTKwiPwCPBYHgBgyptUqJao4glBOblqb+SeUXMcS/
OvtRm6gJZ4nJr0gR5V8raeoCUoAiiK+0HUX2Icpr71C2XjQDtqSFzVbhyxpbXe9aCjN1Eialj+EO
uaLoHFLqnC2KDGhkVwalOsn6MrnMUpU5KevVMggrf5YDhXXJcbXrOlM79gChSlmQcmMP7bVgkDWw
BKcuBFWQJBVN7wwojtZpqNAc0omVhXG0Af1nX0TKP6U+xMbU0/4KosJkBnTHdYXDeqbt3nPtCPxr
37aruuNbASlIFw1HrLTPIYbiwJwBTWTVEl1TlbSHVDMy5wUBIiXOylPfQ6tGWd6PAK5rOWO2hc+r
Tv0oOmp98kH1PsId7WUwY5UuQkeVnTer4A4Rx8qYXtqqq+c4LLIZN37jSKg9wUmUp8osI1X+G/VL
bXDQQHFDSRRKXw/5V1IprkUI/KsoomSD0uYjV5D3+xyyWyWAyH96un1FELiZGY66waUc0NI7YZr9
srCRJXuYrjLsssDFEjKAbl54wv5DuQWNzPFvksHZUwphOFRc7CmzPAx3pDYf6va6uiHpe6/+3hkg
6a0qQcfAK9lLLgd7G3hjRtkCH/e0uPvYe7g1nAu4qgrDfTzT6oEgZmh9u1wR4dNzVmug9HzgSZ+e
Zd+iAoQjh21D4XO8nekhhrTzaE1TqMHclEOayAM+UvWdg2iU/wG/fQJByxUkQgSoOTUWUR9OFXd1
1vRJC5WltkhmuNXfuNRwtexTW/JPc0zECZnBHLS1XCFsjgdeLqlMz5+eYu/mGC8gGa90hwurf9sc
KpJtiU25ysGBHfu1jTdYZ8CWN234JbCg1FJkjX3ql8C15sS319Ijfyrt/K560PcBp3TgnI4Nl5VP
CxCU5TWxtCpWPioTx2jD3RbFxVFiRcU6zlU2e1ro39d1PO8zXpiGGUZiqnsFxFayz0mxSrMOrBTv
z0WAxB/sye97kUANHS4HBX4HE7gC9PEGUT4yQxknxSo0fu1WuQ5dnTdHIgJC82lx9swEQkg4lgmN
HNAvO9kmqgrDoe+lXoFpy6B6Wx2SXlzmZfTp6Xn2wITGq83g5syxTDzenvlwy/M8jYkqhV4NoT0v
k60lEzeKMzcsPOh3fmrj49+LjeTRVBNzAYkq91IOU9WNAvYuo76TtsIYp1NNPS+abPjYMyhMMyBB
y1lBgeKzy8L7Cr0u1twM2MwjKAEtcQW5dFoSYMFSOsQbJqN8Y0hnrf02GI69BIJBWmTEqX2gjCG4
MvMEm8hsRJN0J62ugcbqa564kGtHTsvD4Q+CUgRr9tg2QylzPHQDCgAXME6rfkkyWERlNaxpFZjP
Ks3sE9TIDz3n4TYdarGpkwSKKIn3texifyHiHhKnjq85T+chg/IMKvLYxfXH1IPoyPDAzXT6IW/l
8eBBdpnquJhXcQukQ0iE45URwY7f6sYpGyw2VmTVbkc1XUGBq50ZI7EL80QzyOPFUUyhlyGKled2
YK9nym/dQfjdjIKEClYLWxA8DpV9Jbw2+4PT2rPXsIJiJHSwMGibFJO95qVNAWXYHtYlsqqjBv7F
kDWg3q38qIy003mkXT295X6v/MI9JgJanaiCthc1rfwWmjZNm6d6paShayBd0nnhl+aIk9wsPemb
owD4l0saKh+O9z212feoL5S14XobDL04vzdflH7fWEHNsxXkuv2XhrfoWwGk7yVDPNo9PdUeIaHK
C9YIEh74b1pDh+IIBJ19na3SpgRqtEHA5AMdXM2sKCvXvIpD6VZQZeudFgNz9/Tke+SEuIrAnTAM
WiSg2PzYfIjYryH3zLJV5elwWbTZpd/5UO+N+vLZYQAdjRSCZnXo82RsYhAhEax8jaJkhaX83PdZ
O8Oyq0GLCHn2NoVwAxqmoDEK2jBsPpEpr7Su/aZOoLhYt7OBA/tCotO2ZXwB2ef35y4g/HtEIBiG
a9ehlDR1W36Y5BlNChCLpWRl5X2moZAAxG6VkLj6wxr+roDjP34EB/4QnNKAKSfuq4ACccDrFCSz
6GVArM/FIL9HHbn0W/6HGGTU5cc2EKaC/hwOooF7YZOpUhKEfWZBNZbkyZwAYaI0SxyRNIMzZM0G
uIo/RaP7Z1QQiqqxAU5O3cv/sHdePXbjbLb+RRwoUIHAwQGOpK2dKkfbN0I5iSIpkYqU9OtnyV9/
03a5xnV6rgfoG7fLxb0phjes9YiaKNbbiK07nSQzL3pxH/xOtsnIQ5Xw0QPi8Z/tcQroDp7eFnVg
xFcrMuiRdwxFJA9kHE/wURwolddV6LwzzO+BzTYMNDIwziL6eK2smmJnrir86sNEPPJAooYezYwb
8c9f5vdTBKO4DoKN2HM2OfWvG3km3twI4cpD5yOtRbqXKjF+j5rwVrQDumrxmvqLfueU9H6/KTEq
Do4IL7NhOC1fjVrU68Cgf5EHFiwohSmGXLwxcr2cGVp1a4NOVr8w5SVEU8nTaGUGtW8n2g9zWx4V
mkm5RVi0LkF7x0Yps9IYBAdbWNBqLzhDGxM+Ms+Gh3Log3c+/ZsPBg4brDiAevGSkV+nDH1JrlDe
VAeUqJqdWJg4kRnFjj8/mN9PWEwRdJURoDUeyDavNxJtcY2UWh2aIVKJ1tPBke5DHA3vRS1vbNjt
hRxQVcIOjBz2128TRMpvTNvgIJqNj252wY9z6Mz5n7/NWydQiBAA/Hwk5Zi7X0dZhePN5UgkFAS9
SKYI19QcjMOu79XnSdB/HkUjZ4RMFFcGONfO6ww1HqpwgupCIncsvm5z11Xhbd0Vz3/+Vm9tnhi7
fQNBITF4vYznXjbuqrF5VBXEN3JxUWcvgq+ouOq8K4P4i1VGHKFi6d+5qt4686CIpYirIRn8LelB
/cThPp3koSy966EhL6socyOejFjvcVy/M9pbCx5pD6wY28vCflMLKnzHKDS9PJjSyH0dBtGt9QTJ
/jyZ7ltrBJMY4XUlrg+Z86tzlY3ePAaoux3i0TpPFXd0TqA4TgrhTwoF+sg+CjfW6aiH6bpdGnkV
qMjf8xjCrnUxIbpLwmRuW4w7ZWM0ZcdRvJfdum/OPKzB284E9eB14NMVvRPYusZtM1PUCof2xR2Y
TiEt6Y9VFD+PM6oTkeGoZDZ+9STt1B8Lpj9xtHXX0AwnY2t6RBWJJeFCTMI4vsefJ/KNeURjCyEo
6Epsiw9/3WsqwmeoZoTbtlm/mtUdcsdAUVUoNLGXlz+P9cZ0wFiAjR1silVE3b+O5bkL4NnxgNC+
cL86KDhkdeC8wF3YHCLWiB00w8M7EcYbmw7WOTdERIMb6zd989SpZe5Kja8ngg/gepHUQ+sexcxu
TXxvaR/bzrYZWrLT4Z9/182Vt1WkECC+PikpYdAcxb0+IFe7akPbQZ6rbiFLLhMuy6clDsrkzyO+
9SQxtSgDeHB14Ch7NbshWg49bfWBOGWbLu6E1mTjD7e2ZfWhDpFI/3m8N+4cfEHEUBuBHsHiqx1Y
Fx2FUxdTO08lJNy0s5nT6jbzIYv7nwwFMzcgFAgY49eXqIloNdQNUjSX6eYmUO2adNEQnqvRdd85
vt5aoz421OZD2CTPr9boBF1Ms6IycOjr8WHk+lsQtA+qx/OryvY2HpvhHydHOMBguvBgX/MQIb56
bO6MgrvXr81h9VYIfSJ7141dZlAHeGegNw5maIsdvLIGlWfYOLbn+ZNhwawWMpACKaAqg+dynvfx
2j68syR8/I5XAf0vY7xaE4wIKSjFGFD1ugmtKnPqgz6488awSAple8yiY5PAdibrQ1E+attFUAyg
YTPGnUTxb4QkqqnQ7qEzZDC+6+5svKhD5Q/daaWU33qsnNNmmYqPhXGafd1DoYHsdkmhhSuOPIih
1nbm+SZwOwj2BHp4dyurobho3F7muu67vTO1BUMCNZfXQjmIDnVVJY2sums+R3zvdv1yVAF0WpPP
68uJdNMhluyh0rJPMcMyr1Er6hIOtdABCqU60XY1u2LkARSD0l5o6leprcSY/3l631qbuMUBwYOF
An2KV2szbPt2WEKsTWgFX9p5eIm5uaY+yf1a7wpi9f9g2yHmRrCH8j2U8a/GC/jStH65NIeh5VvN
6cp68miH5p3g9feSH3gAsE+g8IcaQcheDUNnyf1uZs0BStJbY6oOwqH4Sysf0Ym6RFc6HQPvU9k1
76RM/tvjokqLGUVy/TogY6Zua2MD1ET0sn7gswOXUEfJLdTujtqhcY4cpw3qYjfIqc1UA6UQGRsc
5K03HQNIfQNhydF3RpK7A23SAuowLDizh/EDbSwmPgfuhER9hh5IRmuZscENUXuJ1qx0i3tP0j6N
16BN5CCoTIbVlDuBz5MNynyD8Nu9EbFa92a2bQ5HF/5/vQYp7wexi0jkPbV+8N6jeOtMB5wMfH74
EfBAtin76YyonD6oGzk1B2d4WeLYSxbr7KU7TO+srLfOop/GeR0YTWaqlWa2OcSBctIG9Ya05nz3
5+3y1oUY+hGyVQ/9tjDePsRPX8ZpPaNb2jUHNJ3idAmaBMn4s5Ycwtp+ecd09uZgG4oagS/cba+T
iLDDYdQo7BXCwxqZ6LqfqMkhA4Ogcqjemb63DgK8LhkVjM2y91vwq5bFDwWkFIdOdLdeH4WpWyzP
WnXf8Jb025qH78yk+9a6iJAlIYGFlyp63adZe6Mwv4jTxKw4rB6ee4rXzh491OIz7RN+oKYd0tkw
/65yCn5YSiibS3gEL+MyljnTdHmM4AuARrso6frOfLz58XAgooyE+i1ASL8+aTsXPZEcYY5tzTef
lU/cm+6Vj2byn1fUm+NEeIsoIspw8838Ok4/kYUbiHIOyEQNqjlg+i3EZgCTvnORvhW2ojgF9xre
NcPw368D+ZZBxg0B1mGAcJz30LnZ5rbTwUnE7rXS7UOt2DuFircW8E9Dvg5YxUoVhDpOfSB23pej
/saogsI1PHV6eifn8N9av8hI0SRD+Ihc+FUZYbAxNesc1ThmvOXTwM13W7EwnZQbpyjflikxpEpr
nMi7qt0Ex8Td5FkdlD9s6p8piirPRRv3h9GDbBnWFpgN+NDdlyvTWdwoldZFH+dzZOOnOMCpmYRN
D9UE6edslVtpU3vfHetB067jbDbOJ6HHK3gSzW5AyFfFk03qxa92Y7149wbKS1z2XvDOanprFtjm
1EWJA+v2dQNWKdP3DUTKh9Wsx3VY3WRw6HNggjNqps9Dtdh3BnzrEW/2DDgGIxRbX0+7EW65tAiG
DlXLCMQxY2fyFdlv5peFKpJ+E6b+ecO88RVxr29uYwYjzm/ZJQuXuB48Xx0kK+mOd0t42XBEaIvQ
/bPo3PUAHdLnP4/5Q6/xKgiF9gZvmPOwRZHavlpdJVkUOrOqPoT1ylJux/CecndKG38Jzlwr9WS8
Os4EhWTrh0455oN6qsd12A3QEu2JtZDMvvOh3ihiQpWAqs92ake/5b7lHKymmLCj+7WAns0vaQ5V
mp/3RdfvWRT6CVYK5FOB2rGy4+mCngzk19TN/vxB/DfOsM0XDjkG3o6ERpv369HiQBoR1kNVw7cs
fLRGNnFz5av1FgLLJjjjcUXHQUCSCJ9Fn5QKRWSX1OijVh2fbqxvnXxZCucDpwi8vWF1PiAsbvbc
YknBNiFzKHuCPXS53xYoMnFkTzsaCr6DYJBmHWmGAw/baDfzMcri8uxp6d9Lv5mvsW3hRFmwEZ55
PLKTcqKPzrjIdxLzt74/OmDwoEdbh/514QjlNqH6wcf3V3K+5/DnHuZwrp4rl/D8z3P91lBQX0Jr
ADc6ro1XAQiaTm1bb9cS0z7PTBtvlp7ZyBPjqnz+81g/ntvrVb9Vf31kr7gGX6f/DQnVaAFtOJgp
KOJkQMMYjo+VuvvC6ClrIuWeXe0UN8Ps2SvPI+WtNxCWUl+ZvWmc7vjjA/0FTLj519D/cv5/0Wbp
qpIPr/74fx80ZKX1/9n+zX/9zA82wt9/AhS9073+Pvzxp/Aa7Q080b/+oV9+M0b/69NtyIRf/vAb
v+G/ITTcfesh8P9v/vL/D9/wryX1Xy2i3+gNf79V92/kw7/+zV/8BgQx/+Ggj/MDm4IkL8ZR8he/
YQMI47UaQNpue9cLIsQN/wY4AO0AvztKy6g5IVLb3jv7F8DBBxCCIWdEEgewKnId9k8ADj+ECT8t
NAQkW2AC4ROqvOiZv15oTs2NU5CVnOOhaAXLgWGIl/FDNzHadCfh1BFSI4l7iIs9JG5hFVz4TNUW
emOGi2lIAr1QU54oK2LpXzYEruxwScjAS0eYJFZdhWqAFHDd7DdDZlVdBKWdWp7AsiuK8VC0K8Z6
dIIJllI440Z4evmFO0EUCRuojSOS8JjYlExh3NSnrWk2ptK3qoJjA7YV56PXdLA3wkjVmeUe0l2I
pHYxLW10G3PYJdh1VQ07OzBaqKSOPVKnwdj4DVy+3QrbR7SQQqZloNGt/9c98b+75i1EzF8b6gfC
BC3Snw6833bN/1Mvn1/+ZjH//U/+2jQx3uqAboMLIZS79To2SO1fmybG289QMsHCR79gw578vWn8
AO/YjIItzPYRKOClEH9vGuc/PLzhBpsQjS50Vpn7jzYNLtWf9gyAK2hRbJ/CQWfk9zhIuMajvU/J
gRFCRVIJ6EtHRvt30obXF842DPAqQFDgftuS0V/v9tXtu2VaJ4Igg7oPUtdL5o9OfF3bidTvRDSv
g0mMheI2bhsk1wgmgq0U+FN2jWchEIz7xQGORXbthN10iWPLP1FU325MWFfvhVD+b1koC9CjQDrv
4PQDb3VDFf485CwhHHfhXDnAGgIxedHq4UJ3YwkXB6l1kMbMsiegR3wvdyDO8GF+gKdoH2rrNfs2
gBgvmCYKh8HcVHuD+jwu5hm+yIV1zudmrrqLlsE42BYl29u1q9C9Wry0KebmtHRufaukYntFuuHR
HcLmxCbEz6Soq6tiGaorWgrUbvyy4Xv43+tjVfbLrh36+tYjdP2GfsD6xCXtniJTXiKwqXY2Uk06
GuWg9uvLSxRtwzjliMqQ04/199Vf9fXqW/HoOZVIGqdQeQB3X+pW0OOPurEHRxcaUJjW28cTnAJd
u9idixAjUYPfnyN30FedgadiUNJ/cVRJDipEv2PtiD20CJPLhM4M8WhMPP2lj+v6IlzrGa2fFe4U
p7UxbDoxzZ3e6z5WkjArs5l3UQ/MwWJL23+E+DhY+gveGJFHDbo4qS2wzlOHaxh9HL9uPo9dZD4K
6OyeBZPeHSsdBi2907OvIu7hj3OhLERu5i0akgL0ovIOaobN8urzz5KrOEgriF+uHTXFwBXQUl9E
ox3PEDPZp3hZVSqLqss8T2HtibXsUXYWwXXlw284Vw4oLGK54y0Ld73rdB/rSE+5htE1j6eQBPAw
h/XXrq75njf8y9KhKVhCcXkuWQwLjLvCE7zrMTm8KdRlq+r1GZ1+cus31XrhrMWmPZhdeQwhlSWZ
rEQBVoUm9xTX3rGALvsAn0O/85dKXjiiHL+WfTh8lu4i1G4t17DZkaFiJ0xBn8EA+6UdFIrgtruC
82OCE0F9deB2T0JJzwUZQCiQ5SPrCVRUhVF7YmDAX0k9p/BIo2YOcTQICFWYwJh2FqSjsEAO0PSH
Tixe8PKVAj8cffKL0c+4DhfYwML2rgBS4SLk/U0wW+smuPwpljZ2zxx406UvqbcT7vRtriOSBx0Z
LqXXrEAHwFCIJxt8NvCDXVes8TIJ5+xdGwwkbYb4rm0ZEuhg/UDGzr/yVu7tvGXtr0i0rjvLQnvf
NGxMS5dN+VLT28bWzwCuaO9QQaw20QRyf758acJKekkxjaPOQviPhEqW2Hibr1JMmSxrGexCD3lC
uqg2XC9ii5bfUTGnXOqUl63jgIlDyvVJ9pbCKDZ74EiUmAi0qsZl6sUD7QRUfipxxYzE/yFaBr6D
STkqM2BE0JTAZV8FSdA6YcKGuIFjfVrD6MNMaBnn0SK94FjHtncyeIKXOO9FX7U0KeshzEtp1/Ju
kgF+0jfVVF6FbYfkUtddY2/KkJSxD8dX2/MzK8gEq2Bf2OCjZzggH4kDSzLfWdTGvScxWgIzCHKr
6Gs0czwoPvCBnCALLcfuXkIFCmaTy3r5kQRG3rOprvad0+AY1nUUHCYHOW5ULKRLC98roPMbQ/8U
zJN2EgvJN0xJBFa9YPD9k/WKFmSEOTh4NXGiZEYqsWRIpt0Hj+tSJH27/e+oCIv7ZYGzIPQapBww
85ucSt8/ajVj3JE2SyZHBSlS7zSnarZsNyDNbtIaYRg2e2z1uaW0b4E4idzcDXudIfprdoFhQwoJ
D/AwqLjVeAIF+zTDM5e2A2nuoTwtADdoyGgyaDfr29mn5huFCPoCH6Qqc5j29NksgLtkYwg/165b
rD7GIBdcq6AKX6AJwufz1eTmRR/Vt8TKSKYyrvHZSGjwdwEZ6u9e3Kkn3xnmGyVFuGbxWuv7suaV
AWlCjy4ODxmO2Ld/wav+Nwp8Jwrc9I2oR/z3ydNltb25Rg8v/yYPboHgX//q35Egw8tuIasNkJv4
v0aCeOMHFA6QkMXQA6CtFWKsf6dPwLhuho4IMC3oIH5kVn/z7zauV/ADWwaRFQwf/04Qf8mCwfv7
688/8+/Q/8coPweDMDpEyNAjlO7xASGwfFWf8rlkNfpFzrlxiObtCIN9SLLZbRDYDO5sdhKIPJ0s
/gTAzYweKKxUZvDh8FIRDMJr1SQG3vjLeSko0zA2i/V5XhWlTy6DHjSzvfu5jL3ysZ7HKK3KMHie
KB0uYaobblbUaYq80gL6Aw2t9yVSK0rhe52Z2RPBoe0bRHOGWWE91DNoON3gfyaWFsvZ6ds5TuBV
Hi4mgWTv0ZfFGF30MP07QASFdqwTWvsbGwjC3sbrZ9gecbwwgTLj0kMlK3sEpJ3jpzzyx4+QZFg+
J+NUk0vpV8GatB1aqrnEs71HRbIOU99rtERVrKgeXb7A8cohU0m7SkzhEVly/xU14fY+pKN37KOB
771ZAEPDlh3AMVXaOy3ipmnyvL3wKuCmfHkTiqgQB/yIf7lEoqizYfYrkDTQX046RLm7wSUvswS5
KXZEbY9dH5F0bZi/gyydzekUw/K58qgNdisl/Z3rqOByYsG8c4cxco8jY60+DysrntY6ju5NFBQP
3bB48RE5p08y0ZtAnVX/49jrCvFhsh1Hp9uLUolOJebATEmLEPUUMq3Og4kwl2MNQ68X9ogu5LLY
8zAOZZyS0vBdVIXrXduUtHL2BVgnB+mGaCbixEu8waLSatcmi+Jl4rD2tSKPl6I4UF17H8zqLzWu
UbI+MBWp7cK1UXWgxInVE8QrY/NYQiERObuxod5MkBEr1vd7bxSL0x95GTRwVwicqO5L2a8dzl0U
mQCKgEeg7mnqtYZeAd5hd7NTwArPGvdYTStMuEW4Y5wicpPairQKOsShusV1HbIBFcmhj5PNHoHb
MPDsTsHACnMCcu2GRA9yDiAb8o649S6DDTKw2jUBKvGKIg5Gqxhe+BnIskg2eRPK/pEQjvsBbkLY
zcu8XGeAr6blo+tYsG6iqsiLabl34BUGHQktyDVsxUWLa+9oAipzlDi8E0PVMpG92+96guZhTecK
/Amlcxvr6kzUsh4dsCfwgJT3CHLLJ4Q/NG3dMkoAGiIphSs01000DCc0XcWxr+znTnfq1IG2dYYp
aczWtYazxix7oF/Snpoxp6vB/JA2q2rSpGVLGEmMKzhIFPxbsLYfotkVMKlrg4a0syaMdjJOoa+y
GRuX8gIGWTQ8K7SjW+j8hoqA96IrN5m8oEgR8rg3+PTiLAKEBEkxD+aIZG/8ZpRZshie8zzCZjuA
WJHJyPgAL6zDQbftsbHBfeurO5RmLla32LNudDa41kMVwmiOsP4UlfauZ9WxWWsvi51lVwrMfgmH
SjzRx75t9/EyXwq4XhMWjIj3jQK3p1hRbS7oU+ijeQ7HcZ+5tfqmqNMBI2FBPQLh4L4iaCiCO5Cy
AY7jdghwCFbxJd04OKKGqRHVWDdBk5begrDT7Oq5a9KIIUZIuUF/A88jhDeo7lMEO+MB9/uXNUKd
tAWb7wRSBlw3HRCHcJmIK84GcRiRhWTYFe5tydvbCY5yEuNLrbq5mmMqXtR2msmxiFC4Ej05GyT6
d5XXhidtBp7igXW5QVv0Y9TyD8DQTYBHzd/5ULuHMurhDqtaBXbBJl8hBTshK/R3PY712wGshQQJ
AjtKEd0VYXdrp8EBdySKz1oQG6Wg3wzPOFfGzJuiYkqMP4gr4QHp0w5y2Dt4ULmj2/EqKAN+588z
u+xm5w653wB8EIgSpQfiHRuvl7nOYTgGz0mYCML7/q4H1QEzxJNidEQufOnj42n6wml1JX2O26GF
NUi6cJKI4UE1Msy9ei3urbSXhrRdOgPj8BgR8RiUrEoUmV76lX0IS+/ojUGIdTwaiGjUnHDP5hBX
HXUo9swTBWaxpVeeW7Z7G3dfGrjgd0G39lun8MFAR48FLNGzq7mazkFrnSvu+ncjMxeq50+hBEfD
U+vOQb85wUm7Cwn7RJntU58GqdzOUkPim7j3930l5rsZjw6cpAmCORyj8SdZlO4HBS9t1vkRthqh
ReJF02W0TDtAMk6oiQ55MLXeuQtFnLSTAWsLik2eykXFezWP65Hr4YA+0mmqCrkflFOlJSMGeAiS
4zJT6VqwKIktZdANwbT6BUCWAQc2XAlXy+rQW15TkqxR116qsSLpYiegukTAkWiFNLXeeDFXLe4E
qx5dOh0a0IPYtOJiFYyBHjTcAyx41VZR/WWaG5ialg8ikmo34fuEs9QyRRG2Ok+Lf3S72s0pL+D9
KoGzupoD9IDBGGtNNq7cPQdVUOYL8ZekH0v/Y6FHAx6kCyQJaiCwzccSJ9NU+81NSaYe/JiOh+mA
cN5UkHYsGtgbKAhN3oxmvPDKpkgrzzMHNjpVUvjkkRO7Xc+2zHTIkA4EV9aBroU0qrl2SjPBcLYo
WqJAs4rxrhEkPiK/WU/z5D/S2TGfocwCwaWoQdfLgQHzN6QXkueEUr1MB9yz3m4a2JeaTDcuj6p0
oHa464PmxjaEpK0EeGABS0Ci/dN3fpfD2q5P7Ro+xz2a33MF5Bhxh52Lr5d5jWo/4XilB+suxYtY
3W5n0aQ/wlSIDFlPfB+qEJwhgFnSWlJ82X76yEooQBonJpcAHsgn5DU2QQs7/h5CvZyNgfGSgPvq
RcfRch9ZEiZyjD/6MjBpHdfRUwRYTUaK0AHwjYuHpmycZEbxBC1DtOR8f9bZTLdNhAcmEn/2Zd7G
qHoIho9Xdn29q8VX08nPi0OiO8aa6dnvJ4BJRn6lHBlkC5ruYHAat07jCorOdDUdTYzTqXO/rvog
xpEiRmjKS9dTh0Gi8E3gPtyNI9N3cQ0KGI5bPt6C9BAfVtQTnsnKDuBOzA9TjyYn8GYgf7FVVhfN
MHxtZfwFp7PKUZBhGSiJ42Ml3HPY+GxvWLdkgSXVrjAhLghIAjI0j6eUB56DxEwL76rxIa2DaaO9
EG4PZs7QLxc1texgtTtnEW+/qBK+KCAOK/fGmMm9xwHZzzt/9AGZCwfL1Z6CRZ3TmkpcXj1pPrYo
qZ5LgDBzhVjwybGdv6Q6Vlv2SRcfsDnf/dyoIPwM8AyQZ+vGaSt4mxAXqeU6Ys49eFJAoosRHtfT
KRpXklSjkzW+d10gUfGxb5sODFXOVFYj8kh5jGIAh0zBrS0/d6ONcllP5T14O0PnXiLQSutmeurY
egw9+1UXYbhvDZRj9WDmHbiS4bFoAKlZ54AluCT3eGqnQFCQnarJZEprkcx0/DQNdEg9OP2AKSq2
gqgukq5ocf9JfeC0MclSmCExsasO/gC7Fe/EdGrAgS1QtBEoRj5WFP5zZcL4XPFan8WANFxG7H5Z
ea4mEE7QF6Z7x/08Ko6ASRQaFtzi0S27OlGtlxWE+lnIDRSfQZfE8OafunBpdlELHUaDdVd3c5+g
3eWmmjQmreiUxeB/4jhB2QVEgQn1BoAfVsk/WQZfJgL8HLBXAtiVeZx1o3eRA8tPUNVnGHWXDLr/
GiAUhIZqIEAzlZHBnaj0UWt6x6Co34el/0U14yP6msE1CUHKrJGneEOw5Kij0bQzQ2boghKBCbpL
0oFdi8aP9wTXPzgnqq4fZ9R1U8AzcNUtQCYIF9QjX8MVDaafTDyhQaUBWrZuzZzrHjFdpYvqq+zc
DMRJEOcqrPJZhcniQD4aznHxGLnqouUjveooih9j23xH8Nsnkvc7V6w65QRlsJlO1zPvOWQbY/3Y
UQHYCB3LvKUN21Fo3RB0x6AFE6EuZYnDZbGyzpkTtFdhXHx2+g4qRLiI99zK+bZdUNJjfeiidBYh
6nENCvlGXDXzMl55jk5rDS7T2ncy4dRZrjzBTgSmIHgTtI+azTQlaKnYi9iPvmrkG8olH714fSlN
uI/cfrxAmrtgMmRu1XpEt2/arYTsFf9O4hbul7B3LtxemEMruxvYlM/NzHE8gjiZjlPl5MYgvZ28
zt/7w7T3dOAmvhDnrTeAOME5OTJ+DCIO6US1vszR+KUYy89aS6wf7d+Ow2Wki0c9rWD/zU35iRAP
ZXOqjkO1rmnpRxcriz/ERmcdY3ovcTkmoAmaq6JAeZE0jntBqbkVECCnpBdOOoxguQESWzpXstAW
4Rm5GcFpiBNZzyuuBIG6moeboE0cYngOBWV/7LCCPy0d/+ZLizVS2CXhvtd3iaUKukoe1B+VFhDw
VpVbw6TiQR03a18hwNNdlHm8a4BY8QY4++YWxoVQ7kVFyi41XufwVMvBfPSsW6WznQIkOaZ9tGOs
jqBRTUdE1fLIQMTbU9bQ3CxrebbOGOYglT8sHbqnkFddo9QtbpqKuN+Dqh/PK6/Ck/EBhffUIk+j
LpYcnNbuAfU8yKs67wU5vLiUDUWCXzrX61pO6dTr8sKfIz8dXS+4hNyW7toVKnNfz9DagNqUTxEl
+YC+cgYxAQIAVFKnxqdZORMkVeAQgbQ2bESbhSSND/IEhcEwNMLfeVwV1yGaLhBtLJ/jemToF0Qv
UakwYwhqAYKFNhHM9SNU2/AG2OnKrTXCip5HuIvZJ+Y4gOdDl5OJmk8JMUGDMKhbMyvx63tmAexF
kgVSEZZrbXOIRCC3BfBOz7PI0ctQR8SNx6huRKpUPeVbd36H0xzUrTpodkpWewExNpKp+G4UhO6R
CqPi4s/i4yQZQyRNHXmJqxq3kEW2cLX07AxNWpwYKOYzDxhgEA5R6URHLdGu156jpXcSFC+rQy+B
HOs6tEqAKnXOg2yHU6/97+06XsL3CLopcgtvra5cnO47UILrG9HhMaI4mWwtl52rFLrhlrhJqKsh
k21MzpaKm8oDPxVdwssyjJ50zPo94usWKk4s/36e88Z19sAlTAAaBchloAfPR1nhV8Wjl6BF/m3V
5jbUw+ViAGjsliJbS3+HKsPGrPNR5iV1k9iB4+splGv8Hm2hGady4BQH6LDgQJcmQNCynCx2ajpu
IjRnHHBGQrwPl+b0eYrE5yoKYIFqb+ZBz8eqX7wMKeQZR/QTBFVNDk7wDqkWVrILbvQw9Ra0tMq5
gi8bXbHZooyy4tKlA1iqxr1bBDnGYtytUyjTtnUbhkRnbZ5bSlA2sdbGOQjNDzg77zxQl/GNpmEn
fxAfY5uWHdLBgTgQ1phkREUgc4vKnjgcmYB6NZ+bQbNbUf4ne+e1HDeW5vlX2RfABry5TWQmmTRJ
J7Ik3iBIUYIHjoF/+vmBZG2LrB4pOmJvJmL6QuyiUgng4JjP/A2AAaJZmO4y2/qTs9yHlnsNL7UD
a2jZW5TU9zBNA7RmVQEYrPWMrV8F84YEp/hSJ9mP0JJHvdjnZeg/OZaNtPRTZ9XoFIY/1YAQhBnm
8w46IXLLdbSVBT3BQhTbRQ4/kSQs48ooHzNJ80C69ipBYsSljdhdtYTUShbkxrdNQy0gsxbCliIB
/lhcq4wNOta98qdYIB53VfeDfWYQ04vNlEKvHQeS8kHOig9xkouhrDeRKeSu0VOjtlkXbEbpn4va
OlemF6MSXxOIlVW/p4qTwubuUYFbrEByQs+yvwAkjbCNtqtoQ4NZHfJKJtchu1q3abWlPOSOkUoN
UdRe/O6L4fq13tehNua9MspRxY6VUWrzyRFmtg+7z/eFG1nS3jSMkZcIag69MZsXPdCsZ10iMN5d
JHRIqFi89cL/f9fr/wehmOiwm6AH/vtK/AE0XoO/xK+F+Pd/9HchPvi/cLZXARxK5yskge97h2RE
WKaCY0L3J3qDMdHJ/7sQb/NXPqg5lA5WOu6qNfMLjskPQB/5QDvXMr79nxTiwYR8rMODIbDBE0DO
j1x0WF7BH7/CCXI/d4vK0tnZBKqAmpNo6fIVMzNYBlTL5slyt25fRHeilFRpugTTjdgcQjQ2U921
8hRMQJJgW1D5Z8sSuMkOBDXKsp1pTje9Q4ZxYhVghW7KqFB/yYaCdTygpFQgZ1ixqAZbDwgS16HE
U8NjS+1rVHSRVe/9i6hAA2dDZQRksLV0iLkWbbRboLCq3UCjMoudsU3OtE6oFrs4FTxHUJ2+hxW7
dRdG6S5dTABLGaU1HUM2tL2tlY6ufRHZ7Mc6qv3L0aWHVw/9ra5sYx9oy0GDtxpMsgTfyu9EUcw3
U2Z2RxTp6tu6MCZi9qk1srgIJ+xGGs9MSakKcVt5Yjjh6+UO8u98ik5EdGYLlZ9bWXgy5Taxcdbm
7d5rPB9B7axkMKESWXSYE7l3u8D+q+Kc2qDBVt1Z9vRaHX5M2eiuwIpF22ZxnOueYPswAB3bZpZ9
nfmL3nqNH+yMmX73JIzq2gmM6ug0461nUvAB+4GklIDQ9d1PbHHiBsSsIA3Kc6uuq23uT/J2oMrD
sMMLvdS9do9Q9B3urV/6CzIgyZZ5TISqf9JuiJBQRENZewilpHTrbyEyffeQbuYEQO/fNwj6fM0f
mbf8FbmctYpoIQbQezaMbR0HdMjvCmQlqcRF07kjgvE6p0FxI8rsmdMye/JanxZJOp1XpkcevDaA
fTtxN8oXxs3QTvVdpYgQmrLSR+AiWYyYOs3cqLxRVdEdDWpZZBm5vi8nRAzZV6fjnOt6K+jj7yyP
O0VtNN2aQ5J+WQDJkZ2F7Jpx0bQRX1sUamcKYZ07mTTPZrN/qfj8VUrAfBMMTZVt5ymJboPcEzdk
8MNmoXmRbES6LEeXrDUuxGCclAg4nyzQpG5Nmxkd+H2HvKXrns8cIEI5FASY9pcth+I3NCi9HPxD
lwHcyCwyLkSzqGkM7laW5XjSA1XeG7I/951In5mZfzkMWlKh9JuKuDUsUJCZEC5tKix9NHNwO5k0
NHqAErG/dA+GUe0zTb8hn03Er8/dIZpIJZuv80i8mznqyqAnbs0q2kaVe2tJWF9NKL5rEQSHumgf
ZicD82frxzpQ1b7M7W6O69w+99yxipv1Tc0vGCUIArZOgE40/3KxiImHOUqQexiMyxGQJ7xAkW4L
0/3GZqivbFEjDa5VG1cY9xxmqd0H2n/YNBRAQCDVgh9BqQl6z1mQIDub5PY3yrty1wc1aXgg7UOh
z5Yuv+jqjmJEh5Bwkx+bhMwEj3Aqc269raei3o2jyPflWEyxWxb6FvW26galx/QwFAwzUEnngK3Q
dFNPkMyarrS3Qgh1spAeXrpqAPLk0P6a3YSOoqXHm9HFr8OaDUQ9Zyp1qMQ0LLBWu6OJ6jqJNoGI
peziek5Gp74YW+9Yq/C5lS0ADX+JvhTODD7ARmia6kdyDQs+v/Iy/dS4wj14spabhU6SD365owxh
do8ar52TFW+6pUVgn6dVU+9NJHC2OBdUFB7dalfNGQq0bLsAq1eAZqvaNg6a+XHpKTzjN5PEIEe6
i3ye5kcEAUk86tyUd1JNd43p01EEInrV4icQbYYI1dvr1EssxDzHTJ9Qy6euX+GfsdFL0R5EOSTI
QTfYxbSiiW67IvgpWpOwEKep/ZiFFSiK0AL+avgdkb0PZZleSw4+NY3b3iv6DUL7sAWXbNlTSa73
cyZRLqQ2M1I6fsgqLFfcUzSGuzP0wLKes8WQ30ujaEka3aI3gc2Ptn9VqrDFHoTM6pRyITqck6v8
m4kD+86huhNsSuLY6KC6wfuqrVydZUs9U7lYHO+5Y/bnsdVLyk+WkQT4ufgiuJXV2thIgEidtbYZ
nsk5WZO1oqG+KrsDfYn0KqtWaVujIP2m8BqcZCWkU2p7Y/ZNhK7eDbZbn1oAxZ9WCSpytFAVRZzO
nXuROsrKN4ErAp+GXZ8cBkFNdHTWGoIzLcaNYGv/2ZQu7GAgh+Mlgby+nidbmtsAwXmFcCl+DJvC
w/0D0NrS/2UmjnySysy/cSanJBp1f4nieX2VDF7004RgsGzJG51bYyiHvwzcqY61GRwCy69+1LXj
v3hY1+SbPHOoRfTeUO3SyM0PXjscanbbWBM/zNu5UiFhbsIobooiCx96Yku8cnT1YhSQKRCEtSnT
ABoZbxLp+g+cI9FOkIXt+3m2DfwVVk8Bq7Sy9KDyafpeYofhshmlyUNUNsP1tKrdQjfKjOu88LXY
2E6tvqGFXh6B5qM6jtmGG8Q2aJZDhJzsi9vJEqG35q7S1WjDxmuSQ2mV9dYqMxaraDt5tUiHFo0e
8cTY2DpP6h2OF+alqLLxmzfO448kxJgDysKwb4wiQgA4jahqTnI2zpRVDNeNx36zcbQyvlP60Vez
Qnp94xgr6SrAhOY0MEbxCBebThHSu/1BWLSstkVeyBnV1Lr4izq0iyR663S3hZtgNGNMDmWoTlQH
1lxenPS2KeZ4die54c6jnRMo81sSdYm7a3KznLZYpngn4Ify2yRClEIibojbQd8UG0nv7YTtmR4M
HNs6dko7uJgR2DiDB+ZvfeGaVLbRjamQhEBQSizxBLd3J6mEkZigEuhlTeRuLC1urF53lCY9fAaM
AQhDkLTkaZTEgRRQUdvUVaO+laogvclTcj5yGt1+Rc1aNLsOkVG5EUDIf/gEUJeJOYqtY1MpTrPo
nrpL/dSmut07tKsqFHMDuk0I3LdGPEYwygsPpyKUQMzgMlrc4HHwFEJBmZjT2E49RJNnZ3aeAwAC
511iOQ9Rl2V0GGpncsEJDOhDt3Z7moYT/7cEHR+eFk4234ZlIod4sjPraYgGOxao1T+mLqY1XtQB
0Swm2/zWLwSQO9j4PXPJ1D3KuoH1EklbFjsUGFPjjPZw8jWPuuYeUg761U6TTee97ueToaCrDoqU
Vk8dOOWhSMtrc+nzr7IJjqjaIVoOQnVAWXGECARbv4tu3C4yjz0WNFv0q4N860XCvvIrYkPMKIIT
CWCSGq4a3OcoWGwfQIBIHxp3Ji2mIkNLzAIJM8eWBucQYSh01J0NjtBekgOMnuFkcb1uuwin2vem
2V/A5tn5vap/ZLREVZz3fvDDB/KbbQbdZEikd+o+9YLk2XfbZA8KzqEH5yJqGFNJ7y8zeyoPKWGW
3iSJB5QV++ACUF/p0k4xo6HZqPUPYWQVW4szXraJzP6qkqn6kntmdmLmnkF+kPQXSkwRINeS+nmp
akwxTGLEmnwYNJmh942S9KFzTM5AzKTlVx0GFtICyYi5SoYObLKjpeyjDrws56WB/cQIseuCJ6wu
bPQVvidL3u1rLMxOayGHfRo5zUFWqbO1y+UvMU8j8CLbUk+pI4NrR0rjh2Xm/8v1+cD1+d72DYCZ
2x9p3ja/JryvOmv/fY5831ADe/k/d91T9+NDovz6797T5NWuFT4gOkjwuF+pO3+nyVZALgxvB8yC
Q5PoNYF+z5IxcoV7g1zCSg+y/0X1sUK8X20Pyg25rUX2/R95tTorhv9ftIX1ijAWQNyDKvARX/nM
J8CpTDXWWHrUo5Kup7ssXBKt2BQDWHbP60X55BrKYxbLWZOZdTbuBhOdusR8ThvlNhx/LKQAwps3
91t8Hxp5OqLGoS8rrxZQaVrgPOLZQwGBTibWtlXhxCmsTusHqebc31YoclSEE55Ivju1I/1j6ucS
PEpt5ZpbcWnQ1FeZZXYj5h2IdpRE46MHkN0KqDFFkI5qaz63aVIXP4FftPybX8oe/wbQ95HiSkht
RrYLGQISL6/PNj+R/HBcy5EOzMIfydg2hTztCEvd08odtArQdk07CqZLLqr8Z2USzCd/4Bh+4v1x
fYSbApS10VDmTXEzvMNfeBhLgZiUb/r5C7p8TkmPu0XbEXnWyDZAeylSPjxLVNalLjYwrrEIut+u
M2sb2OHij84Z0rHN2rxvJTHaMfJCyd/9fow+ckXcAPUlWIlMIdwz4Ch+5s1PWW7Qx3CMF5+OPbJP
KWqygdxXIVVZk3Jd5/uPuKgmf5LF+/Ru1utCUEP41DOhv5HLfxwbOgltgA9Q+AIWvNI+THFRaZir
2F+km7HI+/yqSbIOdWEUt2wOnd8/9keBkfWxqWBRFION+Spluw7LL68m9YbcIA51XoyAxA0MzYgO
3RMLyegO7ZIH1ZGeS2uBsZdzf1dq06Qcq7O8YlD+0zuBtbfyBgm74TK9lsJ+uZMsAKMMaE+9uP7I
ktvPlo8RwN5TI+HqLg8T139UPUMgN5oSnP+I5P+g8EvKoXGMb8xQSJ7/HgL7kaXEsHir1D6UWPS8
eDWf1RpgBOIlUDbJ9yRaGk+dtFLUybyDSaOj+WQOaejYf2A9f+KEr9dElINVwkKl6PgPOa4UlxsC
js54znLqMgaGMNm6IOqpzTQicSNkcDfOa7oLFLsh2TIQXk4GdlcLHweAxrBUcxfVGbj9rfRaZd/W
Q97o59+/ppWf9ct+G8CnQpsJNXYrYA93Pgsf9mMSKpOu2fOkOsUkMPvS5P2Y0+h4xmZCid24E3Yp
10XTje36Iwf+/4f384/BQssL3jysSxh14KI+3wZVId3N2m9X0IPBHl6we1HXHGazg0HvJPALnjT4
y/KphvLEjqrA31neKakhudZGZuy2684/Z/wriDJAtRD5EVTBfj9cr3I0H8eLQQpQAUQ8mXryZ9GV
yRkbNOIX51kntm/guNppUfXXIDRyARNJzpKbM4Ia9tuunSU6P9uwXGbjbhQiOdAIqNCawCnEnM/r
TDZdsmkoO0MN7fGoqG79OkoX2vxONLEl2kYxWw3GGlHFt5Z5Mso/uRhYK4Pt1weCoIhWaOSbKIL7
HpP1447BzGwQux7EY+CBnvLow1C6lYSgwIpVbC2BwdaO9dHr7ln1Ln8HEIftRFgJSEWgQZ3jy30/
On9eQ+7nXRwJZ4IRivmQKde1++mkoz+u6U3hISsUq0juHPxu3Uvbypz53CEtYDiiZKiWhzqbZmy+
+gxtvSxmwx/921Tiz3KqaihaD8rotX8Mc38NEIA0IGZyUvbe+npajbVKSY6Ed8mtUNg4PiyVX44l
jqxUR8h2Gf2Vu9tEQBg2Drz05SEE+cm7cyje80Mv4NzDrfC0g+dOQLZmx+WU5gQY8vXyUYhExEhm
OuHICAjeMrlzkKVrbNAJry6fJgCQUuwh+FnDneu0S3ehVJkozK5rhZ0KRb8aRXKXw/VbEzagVgdz
QCVhF1CIKH4OsmkJUX4/2T/vmow+eSD01VXn34PZ8HFqOMncQJUS1eNioWG28pjMQOjN2BZtdXB6
ObJR/P6Kn3ejVRQdegLnNgQEqAqfrqiVqbOxdsZvzkLtyovH3l23P/SGcF7a+4P0/EfkNhcmIajE
TqeX1FYC5unvb2MNZz8sCiScUG7krPCgz8Lt+HQfC+ZpoJ/9+qF2m7pzgEr2nvEDa1TqkOd4/WBl
pZKgza/B1aXsOCLzWhogYWejvgWAfQTU2NkppqpJ6N9NNBkoiujR8ofbLjTAZ0pvmdpzJhEeSBRq
E/g9buJb62LPTOYhiA6ii0NSlN268gdoAleIrQcYUTulcqbh5PdP/Hlfg74SmoQbPDVP61ifj+vS
T7JmlDq4H/rGJIj1lLIJYgfI5yNVXst1TzNrnJi2UxmR1G1SHP/WrQ60xLoq+gIK110CmpFf2jJf
oAVg0uisW6SEPWXtZTUInZ8s3oxd6jYZASo5Gwu1FlZnYEmW0e8f6ZOIM7BIwG8cm+xqvEHLWpuL
v8ZC0mnqpS0a+z7sKLiJfYc8LDfQGU6/Lt3XdWyb5sy9Jdm0LnH2ynVLUUJy0BiZRRhvTd76q1aW
unyqoiJwT3Mqp/wK4mvrHxM58SkqeusjzmlN0QLPcOXsRagG4Acz5wWP+4dH+xRl8mhQgxD5ZKmY
qNF+FkToAEIHVd/O9046rDtVpyRTa6mWvP3emSF0yc1Mu3B5COxmPR9ro7V4IZNfYzW9W2qALeke
Ket+vCdKVQzHGBQYMp45w8JuAjAnYorRcxDr7tazbZ7mthjZ1joiEi6Y48PJf5FjWQxFnboMRYf5
M30Qr+oLlkQGtpr/ehufdSssYVj9v8T232RBn9YoOr8O0RVqvJQnELP8LHNujYvrI01ofBkg2LI7
vIW3dkZpqozJLLO0+dO28Ok4Wi8JYctE1hVKPd3dT8eRWbRErfT3vujeYobgdNQxoTj7GR9cf7Cg
2iWj0YIt9CuILuq0GpKGkIVNj1GCVVl114Gvw6TYU2AN2QxYkMOtqlo+NdXYxd92U8NB9f7aUgn3
aNxMVdiwVlhF6+tIMcRj6OEtW/zApzQabs22brkTryw5myg0rXnq70cbJtvHPZGHXw8BNgkLytw/
MyrCQW2k5jR/ybLZBzbT9aUj4mSEGHnETNJVUM8zOofhBj+GqMhwW8Sc/MysKJ97G0G0Y5yrtDbc
y6SGjBXLsZ3S72YOFx17e9eH9NG01QsN8kXd1nCk1RM+89V45Q6WOUGFLCiei1gSP+p+j+1BOByV
zJKp3fi1WVsXjqksOreNiizqjR1I3w3tCrkq4DSDAjmWTuXAYhgWNeIPOhmAV4s9INDevfOrbnbT
2JywVuiBBY+ZlRC/JSkecVlAZIbGezViHKsypqI4TCWmVhsJmdzfD1FA8curjWn5MvqtnT/QwEyT
reN2AExn8lN6KX7aaZp+uT2uMh5VegqModtKWjnLeRI1Jt7sI56T+9TQYWbuBBgpF9uZIS2N+6hF
XfQLDlpOd4kNemPccmIE/YunfF/dLwGun+1GtC2ybTcRtLzyJMmpbuwXPLHrdhOVrWMjUg+nQYbP
Vl2EzUuGUCFgd6bKLH/gpTmOZlwilmoVp13SSC/ckgd4lX+S1EaJK7EVGGV5MvjC1lX2IwshrzHK
kwVkz71cnHZgSgNPxxH+xvHNzjd3DT02EUBOS/KsWqlBpURrcki7cbgAxJ7m+R4d07H3bpPGduTB
L9xspSxPpFMlSJ/F5FivdJiP0QZShC87WK9qAXA3ptrI8pMxrzlt4jIagd5voUX03tfW6KHoHZgc
o5HE9AQ19YVeEHVFm47u3+RfUZ4P+AGmef2lkecVP9ABdrncQmtRPi89vLvhrEBgMbVPrckwgiCe
C6/sgxPMCOAIAbxCl2/cmB6OegOdJo9D5WlKZh9HbngTkZdezaMYRXBdJEYxVnjpOIYtDmWPz+5w
5ReOl0cbGUVrVB0osG7lQ5AmaNycu26lGSljlmzZl+zaMvPODSdRQXVBny+3quuiGDHK3dFnHXW6
g2HlcO9sWest4e9SmfbOTLM5l1sTqJ/Cq7MzDa/5aqd2w/Xgz0XRPeoIUsaK1JuRBbGec4LEFq7W
fAn3T8iygU6/xvRupnn6WGRW4/j7IhvXEcPIvOQHcMfOuGvqYN3y3QGKYBBHY9cyAZaGeOOki1TN
58Tbo2adtzB8soDjB3Iu0glXqzK6LneNla+vx8Kf2vb+sqppHefGBcfSbY3eABFyajRlmLk/pCSh
kXuV50Ra8RgCwoNLE2ZeD20SfovsH+CT9nnDeAG0a09oy7nWdBlCSuFWct60WO58ZhZXcPgr+Ywv
9zrBfIUl4nAGpJLfVfQM+N0woPOZc8SGcuQehkZz2fj9eZRCcOuZglvG77xJtP5d6blJhMXpGFEA
2gjMvhiL99kD4SziK4PCWB8u6ebXweiZNQqQymuMG3kLzrckgNorLx3q5sbd+1Abbx//e5DfPkel
wC4vA1r83IDVGNnwXOZ0BtVJjvYcDy3tZeJa9BXS3LwjAU/baOO9vah2GTqmGpl3r9JDY0Uzpqn0
xYbZv4rqvmWUBruu+IgtqLHhOB05yRBtSnNeg94UTiS/RNLDBAv0NoKtYAWxr709U4aV4ww3p238
0Tqd+3DNzs23V/s2PfykrBgf36VbYu68YLX9jSd/hu26T61X1+zMhaOpgCxKM8juFyN3++6MJ3XW
4X2bSEs/01ze8ZDrt9A31VwH5rXD7NJdtt7624AaMDf5j7ZyWhccj4nBeHFY4GZP4iRdi0jmbsz7
ljUdFela+dAj7zcfAls+W37aMH20R8TKw6uBYPdKU8tev9AGrqNiOqwhP6rGXJcDIpDrMDXoAWTj
fV+lVZrvmzTkezPpWKlzWmq0ortz522u5IWOuuDkfcijYlDczpQ7JV/CCdBy8ULkJef8YIFPNO+J
3IoQpzyJLmsemzpNuLhXZC0pE4K+1DYrCgaUbHhNWX8I2nRdzj3nK78r5x4+2b4kWAQNC9ylmtrT
zm3Nuo4rhDjrYZPolDwf8a+ez2ed1PwgaPSqYy17/pyxSfMfgT5ZlIoktfzqOJRdQlFgVAVXp//c
Dg8+ajZkAcm8rHN/jNjKiz19WZsdJlQ0+MNdVXPE1rvJaJJIH1CaV8v0zfSngv0mhVhSQhF/KycX
XQVdZN9nFfnu99nVruOciiJjOE6c1zUDSqdiwBC1KJPlwcnCduzupTNmmK10b48+RalmiBxa5iVP
VKIqA15kMS12uU656/DBiV9nDfWqdYq/1U/D1dvM3ADyXZ+3y3ObH4oJzudlTvURBk6F1fVj5Npl
E20oWcx+fekIS/EJf7bWHHbwes28eiuyLJZXqWTfNxJ75EOKyhjfgd/6WnpLSMupGuKNVFKiTKyS
1LeuyZ1wXqsoTKCbWPrreurcMacIn5Zhx1bp+AnCQUcN2HtlXjv+Onh97qylArsPS2rxRdWk/HM1
Vzzlt5HwLDHOxkQrlR8jp1iLlG3PcXcZlInjdzcuZawZlHdSoIyx90dIbnpL6QIlhE1AEch/dFMH
/DiH6Rjx8he0h3gqoCjrsVFDWGPUlK0sJt/bSBZdSyXayc3cGc5GrNST4IZm8mjcKYJpqgqLgKz1
yH7L/KLpvzACBTZc6zQSyA7KPenlWqWqcuJVIuuoboEG4KGaSevZheVSHX1fijkB/NPqzkDsFQRj
suNEcypvs3pYSSMOK6SdHqhIYrP7BQeDIk3jxKPHP92OAbGNfImGHOblN43ojsKut+wH2qmGvejy
YUEBwG03PafDRLJvWS0xJdZdUW/1zPK6iOx44JdGAGUFKhYG6u9P8vYuJV4oDA/yefP6WK/bTVUN
6/4Xzem6mxD9r4sXQN36iea1ep8U9vo7HJMMPgFafP1g4lCdqHdk7mtvI68SwVJOiRaT49LNloAc
NQbrqozq9W/epywxJTtR5NHsoQXwWoJft1MjhfgOECvYWOCiw+s+g1yNpLgJmPTRBXcR2YdRNusq
T41lLQdq+kT8wFiY3QJhBua3C/WvOlK3XO8cKRv+6fuFPBVxpEmminH3lrE1ebEEyOY3ondvyrcN
CwT3+s0ytNZitFHJtQipla9cd1untYRSlkm/N+56Wvg8czfSxRvOcjtdw7jMnbgGtorrbfWvC85A
g5t5DeZ1XeTCXtuM22ac1jkZJItd5iC/dVPXuwyoGrP3bUCoA6+bHpj4NcRytWUU5xniskH4h8LX
p4SeWg77AzPYZnPzrX+UlUGQEJyWwr7L2tbnroMUisqdAtFWHaXhrisIyOG6uoZcrvf+h+zuY263
Xh51aUTnMLCzuP6nxFb1gGxHRL3v3rfGghrwOv40VKo/KDF/6lCxmtBGNrkWJSv+9Ne0/pe+0BjC
BUkIJf+eI6BuwM9JkbjuFYDpdXZHUPf40WNnwCRx4Zx58fvm+PvH/lhC8EyT+QNWnIenHc48tz/e
SzI4NuXbAg4kXTX/MfeAhci9BhCBY09L6Pyncf7nBW0Aji5yMKjd864/1RVLMIZWVZvJrZwaDoq0
5MQ/oOfENve+sn//gJ8dd3lCarerADACBJjufC5kTlXhpoAH/dv3HQMn0rVoP/sIE3v7ydXhsC9E
sqibfsSpfVv3zbqfO4Dt7gwk/TiI/nBHH2c6Y04qtTq6gn5Hhpru4McxnyPTGIPZkbfV26IaietY
41NfJuzr6GDnvILM7WdWZuRwOBBaGNl6I4VwZL/EgySz3+NK2HoQk9laEBuTQvJx1kdiHfPZIZ+M
x7d+lnjbZn//EJ9fIy/ONTGVoWMCmxxh44/PwLkrO3syhmOmy3VnWl4DIQHNu7+BjtW7f/CN+HfX
8+AlmOv/EIf8NGbBRDSC2HV/fD/2JpQh0Opq2VlR4NN5+h+V1jyTkj+alTxfiFcsrIhP24EzJlSi
h7w4vh1LBMnr24DSz7powEPzyL8f0PUL/9WEoj6LvD0TdQWl0Cnmvz8O6DgvU64Wr0Qh2lClFwc1
IK9HX7Fg/rQE/3kpXh1CSJgHkOnD8vl4qTqx67lP/fT0LRQZPKojzCNb1vz4/VO9QzF+eTBqhVwK
KSf7tTH/Dyty06QvE+QAe9Vim/BqbeTPGMrehCTV/sSDhx563OqU2irg1QQJBH/TeSnMq3NOa1gq
oHhLQeUH6BW1B/O6Trw0bU9nYgMPqgCCAdY0x4lNy+mbRvuZNEgVtttIlLz7xe5iszV9IPmh8ii1
QZe0Wse/jt76eSDEBsO5QsfNkhPs3WyIgMz0g59b1EQKoBqnJBpBXm9xxxa8ivcAJTD4Zxk8xHGd
CkToIYeF/7qNvaUaJYxPWp4o2LN1kxquYcA4oGprnLa4S1THxu75ACGW3wdHR1drMGe8xTaC5iir
3RShhSxLqREuWTBXVFGTb4ENY/+4+bvkITk2s817IPMaQdFZGxnfRYbrIR7IgcoSuUXp2zsBgNm4
q5HzI1Iw6VbkaVxNtSafop5fFdW9Q9gbOUcf7KArDoVvwt498/SgqLOCRl7zsGictSO3WdnXlF2p
wAR0GVbJnRDYtdG36WjWG3QJOD+vIxlBudilEilT+cWbkcxov9BvWDtaxICm7R/bTtNE+JILqs3p
FhAScIJ9pqRlFXFtEXT+nEk9dXjm+dNoP1qAN7vwSNksETcNdi8wLYtGGyaZMBvH1MWqy+il75p2
5t1ux8le8Nc1DSoT8NEX0/KAzrqg5S/KSHeoGdCOHnOy6ShU9EXxtNMnrll147Nv1uWcbROXgBtA
atDU6iuKLaEBavOt5fa+F0n64al/Edbs28W+ySofgsd7nEXhe40TZ8SJ+PE2NbAiJBpEG7wkZVNI
lKJ5OSjTr6Gv4KSL9NVklzBzxtIYoi9s4m14B/IdYkWNNgiuCGk63nlzjtLHnI/JCdx95zQ3neUA
qX84pZLR3gbKt2N0C7NjkCOHQs14UF8SJvWpi4Sy3rD6YMCA8P+amjlyFpGF6nJYOd0JyS4lJRtV
+hCLhhZhK1RPhH/hj7nYBm6W8XZNQ+2LYHJR4Mj7q6WoOnNHVN7twtmEy1Nqv/6eif4OETlxrlwj
Pa8HDfxXU4IG+5KeDnh9b7NoDG8w4pP09UX+kmuZbKsMvPnsNs3WSyIJXNMGr580dIEbgVAKcegM
ibhogv3IVx5C8rFnNbX9CbiH5EVGZQWl3MKKG89Pb58VZnsnXGrzm4oSjYbl0ab347SET5XReKTy
ff1lDO18Z9qdeeYikpoja2s4Fy5lur3qNMJ44IdvKB7m4JU6J3qxaPWQz1jCuh3sIsvhdzeo9eu6
u9WDS8GBrWCr56k/A8eNGZZXj2GcBFGShV/zwY7mAwiE/ru23cLaIe7SkebkdTZvBscLf4QdEHC0
Rwx1VkfAEbYuoj43aK+U5EkIQXi6gywMjrx9MgstLqbANc8RE1hnaOKtPVQkT84mwtlLMyiHA9Vv
4yxHPmgVhcqrF2scYWwsS2hlpM3C+DYKOf6QhjHFdm4tT3h/InARJQL44LJoZm5WCVDkFpK/W7GM
5XTm9yn6I6Yl8uNs4RmP4wD0m9FZpWBRexRnapJqb4sezk5VTxsqvQ+g37+bfZIcXYvlM+i+21Ja
RJEmneohQPKzhcIcdM1RZK76Ngu0H/AjRW9NQ9AGA1FC5UqBKhu94z7RmW43jl01Jy2Fgo1t1t0N
Qn7ljc7mDkXJrkvvJcJ1X9Uk4FrLqYcyb61U7oL7o+MaUnNj4U3ZErtTOF5H0OPgFi1D8VTUYgGW
b9YP8DABmSNmgjCvGx4g/iOQgJfbGXok7pMO/emioN6PBBQFVy6adAg3GXgApn164YcGsqKVVUZP
yiCo2YbEZ6hnFlpe+yN+DWz0eM1F+RKcdlabXYPTAdsxZurebhtxMvSTdQK3y39CGet+JE++X2S9
hMiR/Bd7Z9IcN7J25//iPb5IjAksvHAVaiSLMylSGwSpAfOcienX+4G6r+NKstVxI7xyeN0t1gQk
Mt9zznOAO2RtGX+b+UIOxH+13rENnB9VF7hgRpwWxTaP1UYkw3DyghwUGftQEyBHHzwHlQo+bGpk
n7Iuqj+GZVi+aS7wcJC1dXEwFhwETwpAHq16ZH9pbNyxGq6Nrs8/L6KuDqB+IpxZjJNvEjAaPMvW
VKLIUp95kJvDCkCY2TZ9lR1y0nTPeLts3j+ZZlNU9j4jj/7GXK69C6qkO5pzETyWZbdcxX3W7ibJ
kssxGLhz5Qh17rQz3lWUdTx1vu98sfOBxcFq5+HGoYd7h3dyvDVtpa+mTo6ndJxsoNTarw6RV5JY
bGnz2DD2CE6L0UXXUZR09wvcnGef0ckbBdvqiQc+URujk5fFNBQeJi/dF0HkXqNwm/ZWlaBj/GWu
bK73rtovsVHf5Yzg7+KpbtotzhCx78asfWuUpusxcpflugscfYVRKWc6UNZPsU35C2t2CQ9HEhYw
0fy2Q7M4t/4Q042qO+OrEUE9Fdf0Oi1psJ3Lib1uKDUjbf86d+1BKuBaXV6oTRE00fVoNPEdU5bi
BlRO9VKo7p1/EzPoTc0Xsuk6zLTMbrDAY790GzM9B3VjfdZGpMctYRRxweoDA8gahvaQwHB2tkFi
ktWL6s4HXFJWwblM/CZExwWMMaB3h36wlJD1aIUeNqUdVTe1gd5/NRut5Lv2xKhWkPeA0GNOnTme
Kqctb4lMGPeyClIY0pBka+ANTfeQxelQ7pB85+SqTPMa1lIHc+wAI9E0DpIM0vIw+6B7ksO69RBh
0E51AUNraOoxzs85Z/Ku2JqSncvWLXU0XJiWZODGtBk/jZI47BZ4hAf7iG08OTq2iFeKg7h6cVNO
fx3rCCQD12PjFFfYio6D8uTZtag+yp7gM0bWQBC5hdd0tljsBCQEFIFDS9MYifuhd/VjYMR5hgMn
LojxdEYUFyCanGB6TG1cMxsL0OI9LefGchg5aGZbQYZQXI9BNkGL6ZjjX9Z8DC1WdAOFNZOtM/mY
dAtKPz8rY5767LaYDSgKNl9/JSZyRsIq89Wl1RDGu1XKyXwVzl4G/pABe19zP/jIm1vSgla5c0zA
QNd5gjq7KSvGvNuFYu5qY5czwo/UWX6sUsetdzFC4SVPGZOG2ZRORzpyTD/0fJFIRmK0BZ3yuGuQ
I7VLKMQaUb89ZZF8dYMJzEcWOT0Js9xmFMfM7sVsjO4rZM4stLtmtg51TYRmB1Pa0taWLVxi1MDK
VivauJGJ9wDHp5ZszLQ/0xDLSqr4H2phpFP6hUWo9b0dcWoyKnFrTsEuL6Upk11jTbUL74SyCf2M
mFtGx6z1nfd4GD4vSxI/xwnZm6Bxsw3HhPJxxNuxi/xobaHUrWCR8DrkL7kQJrWKm85O9X5IumDb
tA2MCYlNs9mUpVs+dlUBlq6jKkOTrGJ9HVT5RcURpEY6jTYU2UQXFEbwPObUr5B3HjbOXdAn9qPE
QNSF6cCsh+uBCwagQzp+Nesmv6fOu/d3vZTxdQ9L6VG3QFh2JBaHCKp5CcMSvnhAJC5rYaDRpZ63
kftY5cLcEUeqr/LINS5WPjlXVoNoSdwJ8RrsWQ2SPRreKy31YZnAs9NtykM4JDzT9rvG9Oob/IMj
1sVujDZBP4oJIhvheMfrh2YTkK3HQ4ohUp96jw+3mxlyPy5Rl36N0L3bQ4a+FnbclONmmfPuhqc8
D38aiAh3Z+wveAvRA0+ddK+hE2x11SQvWRqbn5m8TXtMOwG4yqDcy0Zmd2T5OhKlHpDGqnwuMpxg
MQe3vbSi7I3+AHi8rl3Xb7aIurO27GjaRN2U+duU4eg5aiw+dCyYcKfTsOWwa9+C0tVEv830C/WW
8i+yYG7a4/WAchu6TVufbEbGLwzfrXxd06D225loL14U2exbWRzXixA+YL4ehmfw3jy1J6v/qAlW
pTtYcwihDJNr71S5VVpve+KFCq1pqRkWyjEzt3bBOrLxjDRzL7SNWR9JksAatABfg2gpZOJvc/7u
lvEX10QyN5DMPW3JUCUYOQkF8vg+lwQKPzWc2oAcNpTLfv6LsReA7x6OhsqBtDWZcUxb13pefQPE
W4dcb1IKq29dd8o+NOB+Hg+cPPe1jnBD1ZFrXyPddVcAicwCTgdbmuup181HbqkJcC9jxgFiYjF9
UWrmXuGm5JymG6aYXwdUq2GDIjfsqmyAVt62JBPHlMjlcbWNfnOwkEb7UibqCoZXx1mW7YgKi6g1
3J3Rlnh+xTK4L6ovijfZDNM2722igsJoSaiN0nxEXfMDXEHs4f5mxo1sqtZMbgXMtk1A7bVTwNYT
F4dR39jg2GkpJY9KrroUtMh1zUDCAEcKF9HWScqEgk/CWYOHlFLm2yxnk9bt1mPssI3mNrXYU9tV
tLxWva7yW6s2R8LgQx+RP+PirWHBdqaOi/lgCNBEzq2nbYjruQk1652iLLmCGA1/yqI9glk+iUue
1F4dbDltTw6omiUpoY1KHriwBRL0K7/YaNzczhxWwxyV+dXsR5YtQLtwAGvuioHpEO0B2LwDve90
06avMek3oEojtwoyCmkcu+o2w9TSo7OP2atVJ51oo/zet/00QEfC/1TCcm/R2h4jYaG9HBqMUqoK
SZUbIrvLNIlq98UxsEvpDCczGgClBx0f/1tpBICHu6bPgMgHTTK5ry4qU/L417DWaFbBAUzeOhq1
zGhqrqgsWqV7/AKrWsF9uMivhB4FtDN81Qv3W2uCpX3TZLsN0nY+gy6Dk22UQZe1O5Zj8u0JAwX/
WrGhnG5EFojZ2eq4J3V7WFC3+LV45AHL+bChIw8lPD2l5+rK1ny8ZUN6jCzwFtOLXUaPtnJJe+88
jKqpfRZat3ONDylV7HE4O8Ttvmlg1FnY9Oowx4V0sTBzsXVvAlbMmfh6r3znkCpZzgTnE2dgkppu
sVTpYnR2cTU5abFrRhw3AbODqvavF7Z+Pk3AhQcPVg2kZqGsOW3g7OS82M4B3a98aXxdPBu4axSs
MsJnG0dz7+xwm5RfBQnsBZVG0Huwq70+SMKhw6cybRarRXxcPD3/cNmfgzQe7oC8DEfmwOk1xWJw
cC1PXzJznstdY5eYtYYAIbgxiscsmEZ5gnWw0PZcNbOzmaoxrw6dErgYJ580M+GcIaeBXtAMQLV4
GYE19h0dKnuZH/qUVko2CMbKMVWcEKOscd1D5zmqDKPSnz6MJZpmCjugkJgEYFPQliMw+S8dPXDd
hqoIjgbVYgycRmAfJzu2Ex1R5sTNh6+xQTjYgPZaW9UWzGC8J6c1kH8vteljzrFaQrORcOp650C+
Ppp9Ld8I9Dpmv5WRFddbBoqpywkVaNdNCX0eJq9wtXrF+oBtYtM1uOy2eDrgGFbatPAVMdy6iTl5
g0xv2YdfJgS3aTPaudzJ3CvOBrFhrOzaJVyBt64psW5YM4lmv3IDJCnqsg7kFvhh5BTDlcNbB6y5
aLOtZmD2sWBY4NqIgnttiJrPuTR7z2ymu5kfO1yrt4Jdhrfim4F5ieFh1sTX4MRhXXC4HJN7mZXd
uuuyrfTIDoYWUBg66QdLpD0f7MHJHurRji7YJOOvcWfyzfvjMmFXW4Pe+bKkE6gDMT77k6vvxg4s
zU1DjA11WJb1YeSaJqyQu8HDyqSWYZDV48lkaJGGI96YT6PtkCOkFtw5Vg4MgXbs3Ed6eeq9sirx
6nW9ScgcH2LSFQsO/X6ZoeC48w2ZSisNLd0PhLqKCoM8PMxgOMUexA2s4gt20DgaobtTsbpaIzgN
k4+Ws7VHIUJnFTbBwjAe7IGl1yDvkG5AsGMvtOOejG5cAd63NTzb2DIHPxRu3Mg9RojmaZykwnWs
Kj4lbgD52YGoRbCfDfhtC7sPGrfv+NWGPfWc0ugSBdhRcoooQh7oGc4rxiV3S8kEAMJJ03i7fMBg
F9qiTHdLC+d6A6S3P2EbKam9sOlM7SFcWxGY/VG585tktRiuJkWlaFi0g/8AblNpXs4l827g6Tnb
pVVf7CKyrvykyCU2oQheCinl4Io8t/UxFxBvJ6Pp7/DqZdQM+dY7qRhdoTPIYAbU3kOckaMDZFOP
c9ZvgCOQUAag4xesv51dXGUmncB75Y3uixElzXTD5Cq3GQZQRrUpYIO9AcKJAXZhxLipcZiInRwp
btsugUWqoY2EC7MWzvlT7k7dCLuE5zPsYi9M7K6FN4QydUsLJWNo26qjG3o+7dcWlwWcBF282X1Z
v3YK1lkCDeNB4qjEKBUPXPJF9xYbI6iFvJ+MrcHO49Jp4j09c5fPVayNU0eOvABOmMtbpVV9VkBJ
tpzI82vmAvJoRMJ/YWKcSi6D2PtorMXeTY7oH4Zutk45vRUAtQd/XHdrFEC5QcWIR/a9f+whyXjh
EhhjB38kmA6Vaw3FA2nZNOwYboUdlzrIeNvVO7Yv5hWkxQRv4Gi+JtE8vQaRMjdND1I2RpjZlX4R
fcdWLELqmtWzz3b/YDqR+VHjQH8V/BMX2gJfHJb/VzI3/mVC5D80g+Ku8/U7BmV112gxw9tWtTC5
D5a7IDZydjSmUx54HgA+0H5vh77EnMK/vh5bq/uUMewI/YmDSku3M6DKxKxfDL9wHrME4NXWYap/
aprKRArDaUkXzJdZM/3vdjmx+rb74AEF5zZEAyfF9MqJti6bh87pa8e9VVnSssr3vr96k7qW/DMm
gWnOyhatAcGxvnVmrDTzYbTIasDRq8WkkpPQSZktJ4zcs3qO0ml0v7iVU+fHrKZ91qGXHZiMEfoD
3J6OxSvHzYKmhT8CSnLqiRDjnbmwbYRVn2673OvEdNJQ0THgedbk7h2nGv3PXgXAWG3aJi+mgnXM
TYQbss/DpxAasxfHGFpopxqwI7ONx1U1k4XmpsHG7oBkHZKm/iZaYwbzg6CJUW/XN+Ocr+DgNM5x
CzVxtJrIuQZbZJA4A+EFct72FUeY1J68rgPSOEZDFiLE+pz7iAylE8z3rO4pR+pHek/MnWhs3bcf
Ol8Gc97wV5p03o61w5ZsszQJK8MRvrybBZR+zesncbxYBMUhiadBtp80VUk0HafQWvlveOGlN10Z
qufAfJXNPeCy7SQCXw77f5Dnfo6+If4RoA7IyiJyYtPD+PCzFFgJzhwZpPwvIiNF8rfqbXm5i/zU
2WWM23P0h6rcitLpLNqHugKTJkhDwVNYUSArn7MfQtef39fPai9vS6LTE1cN0F9xga8Qu393SKTu
TDQpTuXXvG7WbFP5l/EDqGjBhWjUyGX/IFT+rMmvr0iMm29jzQ4j+f7aGsvQ0FeCvMS38q9XHP5y
1dhu1SHN9zJx4FmoQYAd3yZphlj510/xf5tm+P9cc6sZWD45i/8Ve/mthPK61mmfvlcI+N8qlar5
Rw3lX//qX9BD/79Q3BCZWS3WnN5aMfQv6KFDrSvNP4AeVqKCvyb5/8Y52PZ/oU1bXPc+mS9cjFwT
yMkqodyIP8htwS6VnIYgu/0f9VDavwjuGCTWwkaH5mPXZMdm/SK4U5w4anZc3cmtIkC8GebnB5G0
ywWrR7OvWyZ5jGml+OgNGT3JJOhOc1lFZ6NLoQ12AJSJspts973qwFGBBugBDw3Q+9x48hv4oDJp
gLrVQgVbM8mmW2zQ+lvWWeb1lMTFC0cztWOYjEUyKaNLLdjnhZUlmeS0DO7MWHTjQXFco2uk9B51
pad/sDyt68i/mQD4BhxUNp6LxHa5oX+N2Gbky4d6aEiNdOZ050UUPsazDraWUuvn4n3/2yXyj8ko
98frBbZgkcdoJH8LvlmGKaY4z5vTaHQcqOPiAx8yldsR38GfX+nnhePHK+GaMiXLBok061d70aI9
E5nMK04jgPfQgt+4CWbXOPCsTR8Hq3AOc5JFD39+0Z/Xx79elLVKmB4Xky/E+t//zUGGNNaPZdUX
J+0lSIx0/cEOJpXjhnpykbv/81cjYoddxFwjUL+uxpQycqgjMnHCWYAnturKZc+D0RxvdRE8/fm1
frVrrb9cILlbMZiBCP0t1zflNMeVuUhPbTIV9tZOor4IcXWsDGy2n8mcTLe60+b12OfDETananZp
7/X/8WdevXE8hwSOO8mi8vM3DKFUzqW2s1MLIDoJJ9zEoUc85SnwgM/9w4v9fg25wjTxE/rkNR3H
+sXc1LU0iCm6TQiUL8t97Xc9uGPuYKBUeXKa+1XpR0XJ/X943d8vI4xOHkk27JaYLn8N8zH3HdOY
TR71Qi3T34Ffc7T1uOIDmAz9+Yf95bVWBoSg0c1kn8Eq+NsD1mGWYJLoTU+p2cboizPbiEZ081U8
j/bzn1/rl/X2x2u5SGSO4yM3/rarySiBNDoyxqdlXkYzrCNZnguM1mb459f52chJ1R2fybVxMuJW
XS9X6+eLRHvED7x6Sk+cn9ggTiPxmg2K3NqcabuPSZqWismaQgpekJ+jnSjj5PLn9/DLtbO+B5ON
u7OSewln/HrtDMz5GAIr3gPNH2FjYtZeEfnxJSJ+ea5j3w0ZKMz/sJ7/2Bj+24K+vixJdT44Bjme
of4vj7Qh9sA/RjI9JSAuPwHULs9sueebJqOJt7ObCvAhMVAAgfMUSzKStH6eRq+avkICbLsvzRCU
5xxjxzEm93COgOWdoyUz7v/87fzv3ieWXrYGlKc7gfjVN4h4Go0AHIwj7jTvg95MB8WhLQJ+Irrz
vCMcvkZu4JNLwjD1mF/EYOFiZywcnXReO1ew26LThD52ExheL0ngJ3UGai1gsPrn9/r7Vetjy7NX
Oy47kt8sjgJtvoYtmJ5KJqDYGCDM5fRx4pv58+v8ficCeOYnkxLDJDfIr5trw+JLMfr0VI/1co8F
gTLmKq/dtR7Pffzza/26nHOd+AzCcd5i7gY7/ZvX1e9X00/Gco5+HcZ+NIRYRPS24FbZQwiOt800
zlemnuQb4Pr4gLCn/uGLNYW73ok/X67E+3Fdc6Dgh/6dqdU1GNlaKzrSYtzNp1X98TcqmOyGSrtm
uTeIbH64SZRu01SDYJybBMECradj+IG4cNWjzJ0Drec75quW3vQtbkD6TRRYT4vSkUuR9DTNpK1F
Bt2Ovg+TLihKLpbLUoCD2gRt5z3KdqLcqKToeGDyTZ9pOVoPrs69R+zeAiOIb1Lq7ADtEk1qPBly
XO7nmGwDQ7VkuC05Ub8X0Sw+FmZkl95AyNkEUxV9L33Dbc6ISiU+waGJQGCZTo9FK6H2FsLjukeo
wXxuqtaiUAyw5hfaDe3n0bYbcAYRZZBMZCLne0F1zUjdzWQnjASy5BLb3NmOy9KC1SX90AmLN2ZN
93tcgy7dgobgn1bMaOLtmAax3kMMdg4jaW8CMnLqv/pSY8bLWvlGerDzH2oz43rj7o/zfV4HvDz8
WwO48XquFL2Wb4sTuSGIhfgi13/buzVvY0aE2rXpSNGATAvjKajt+cJzpnhpoRDc/vh6I29UO6tK
xD026SQ/14ssklNkxnTuYhJKsHeS6aMgI8manfyxWiGWX3VqYYXySbl+piqMK5IBhylonDCpi08b
vrvZ9dN+2wmRPDlT6nzCBlQYwCJFdbcyMKswc/g7Y5ImFw/EQog/OP1gBs58Peq6OT4E4GuWDXEA
9zGLbfvZJ41tbQyL77Zk2PtBfZK1NzvK3jIXeg4Jux4hMErL5Z4YL6ZGlXfTnRja6TadnSHBh2em
nwtPsTSh5b2YWHGKnb1eh0iT0ZlqkTHezomvUhRpkw2MWdbLviIPojeyVAsFpDMB9oij17xR/bDc
l64h6JiBWBuix4AIzfgAFJ9m4wLSlAtsB5ikeU/GWBzJlHP1urkz3XVwI9ZJNycGz62NJy/J+cJE
7MyX2Ciyc+4Xu2AxaDAn/nMLGaOlrEjSwzcu9a7tI3c7G3V3H6skPQnkxqsxHlcmVIHT1erFxbSr
5Yxk7x2piI2eYiV36LP5e+tV+WXm1baQImlNWOSB4D/ZeKJ2cCAz+82nhmLTMFcTNfqOkVO/jQt0
odKLBj7Tq7p9MAFHAjaKdYNv1XphaH2bMms+ZyYWVAKK+1En9TngJtkk1B6vbl8iyyUfq8h9QjY5
qvc8MO61eqwBynXeOsIyl7hMb7sJFvEw2FM4zNRS8sCx926bPntYk3Zz31hXhQvTT+P0blQ1HvKg
RMxecOUli/DQ3lCE0iB5wNL2ETTWe6ONfpcZpY3lw6k21jJYJypDX/E4Rag4dlNs58nnqaYx+pS2
c15sf62dTG8SLx3D3PGehiG6YrIUvypmqLvEmadzUpQswM66R6IK/sZLbfuiMJHcm2nRnw2c4XRk
etek9mj/3jgltOwgXxeRuP/Wirw5zmaNGblCt0GEje3sbNZObdL9Hctr8pG8obpwENKH2Vqe3cWx
qXoqIr1TGCGvSIy1t2yUHMoePdaLXIriGddIjPgjxse5Xss0675hnk8Yfr7kktEvlFRJ37Xyv2Zl
2p0Iuk2nBH2XF2UXfeli8eC74/ggx3ne2QvuuPX5s1bON5Sxpk1b3vVKLlvJnUY/Cgq5tbFyrMs0
qRzjnPqxKq889EQhU5aiipyrE/FEkHEgiVly9NFcf1SbzNU+WIRz0OPgIBQ3VkkUVr3IYmlDc0zx
qOEwA8SMHzQLFV3y2d7NrPKKSX++r7LcvRNQklZWUvxJZfGInjmFCt/YORs1bRwWYslnO5v6iNJt
aMK4nzrjVJFjPdst+3a8OGCBl6HkwszYO3BEKIz7Yu7krpxxKtc+TZSlGt5oBPe/K1hgIBgq03qy
Sld+msYlWA7CXbsONcoM/Qfsx6qpPWI+D24mo/Ug3PfzFv9FszVUK4+coINjgDWN5jJTd98abOyo
Xdl8bpV9wQUmLkHUAWl3AjqcmMOzhankQcsiuMcGgOAV2ZHN4T9LHMYUnflkpBSjm+jJZ37U4BHV
agl5CGNzA9nifJkI0t0jPDI1wC5DvRS9ZiRmdpFHUo4KNfyPo8QV7flqgHmbOs/53Nd3YCYgVUZm
BjuotS58g2loQ8Zth8g8DKg5ZyOoLrCXxDZC+LmL28I9ukQ6rtfeQGTDxX2M3NYMS6rSD4VAxCuW
3n9H4qNdZyFpT91Nam8Z4ne48yPXPyRDhdWmGk10rj6CoCsm+0YLv74VS8S2P7Br+jd7I6t2c06n
54Yu5eJQ5JV8wzPJEKdu4ytoHH4dRhFdWbMRzN8Ux/Fr8M76XjlopRu7ocOQCrmKZzrtmt22qgf3
hhN7c8AWJTkAmPW5MGfF3aWay5iVxV3juerWp1YIwbhPKEQLfAqml+40+pWxGYiuXtXA0C8ZoacD
1uHyI69aiQrWBO0nnOIQp7ws/x64JS0cjWzqEy0DzJKyonuRffO55E/vuramVpjYvlVs+2gZ3kXj
IK2xxzROMTjInIerUNs2qbAzZ4u+wkJKWLvOdvziKZ4u68toBE2IDx4ZGkGQ8sY4ni8y0PWHJIZz
XqYMKSHgGdhSknuYXVqPHD9Xd6YYemzsOWt2W/DUYBHoML9uB0e2ufushK5k/8VzOCtieafp7HsC
VmKrUpw+3Niq4phENraFxnmZ3Ma6SUdXP2MJHD6cLvXfYh2gyVSr+Z6eg8XHguwCNZDllolIdTQ8
Zz5bFtU+u9IbPs3KTG9EjnJi+GvDY9ZmkOvHHE+QV8Y3szVj8ilgUpLKjGCe03zIu1LT0SHXciHE
XIQFAesphOI3k0HXGo8wi1OCoSBrp6MZjepsdmWDQE+ql+WMarFH386seTu5lkb8mniMmEyHuC5B
NW1piDae0iIQexAo/G48FA5429S5WVL9peFsxAkjKcKKXMr3tvPTz1iFuJSZKIlLIht8Q9LqpqMn
7Ohldi37HYaH8R3LwXgd+XP85FbUIZk1f3ZypuDZrNJhY2m3+xw1DvDVARoIusozG+Nop2jU3CR5
++DZL3G8grYXllf6p7ioyhdIBLAXfeNBDhMWK0nluJA+jczUc3YVJRBOTrBkYnNCSgT9xqxQLn3O
2NSWOfU2mNKPvLASKis5J4PBw9+BPnQkpGbttTd+g8MfHDjLI/h1VrDPCbVt89I7W33poroO5qZ0
9d6HyL6FK2qQieVyFtmEx9WlBGox35eGP5xgMD5YcwtRqpyptVTp9Nh6wGUs7ceXrBq+G42w6auk
hcsb8D2nDHZ3qNjTOe3m4hgIxgPWNEAxazo4O4kSH7kibMQZn6cOG6Gzo2skhyCFUzKq/lqoKbsm
43TIoSjQZYdGz6EaA9g43Y4eOmLiTN7RhZKCSkMtXk+TLEgBTIdsBe8msyccXNAG76v+m+oMem3p
gDqYXlpvyjb43JFM2ndz412phtnBEotTNvb32jbeU8/Z11Eys08JbiiHPpdG+zaWyy1JxTOEk+em
iy4suQyMilRded3yPWvjF0DJD+CbDg27aSpOivdApCMVFwwpJfZz0xX9luJyHQaG6T7XRUoHSm19
YIFiY2XELPKJdSo8xLnAEvtMN1dTIscNkbUv5RCA6i+Zam9cgxNBPGr9abGXL9OQws/R1r6VBezf
OZjjT6LpVxtI5+dnB2/YZp5n3EKpfTCX3YC1Cq0WM4pKrt32WfiDfiIyFeySPn2UdpwcJbT4bdcO
+tXAnrGbxoE6QM4w1xrL9hEf4nqbz+Ls2ql89XqnOqRlS+QIfh+1Wq3HeHTE4UEXQZBMhxq32g6Y
SU6xKxzYa1oiCNEk5fTgWl7wVXh0Fp2NpmCgs8mD3hcHa7BG+0r5uJxxviXDdFdY8HggbbR59j4z
dIZ1k8GIPsWl4oqWI3Lvhqmmk+G3oWRpb/ZxUhOZccejtLU0bhDYgcDjnstWfx5DUw8i33WSUxbb
aSt68+MciTvyuAF5VSQGN/I5iJDwo4nG8muORTGXvQ5rlhfmTKumMWMvfAOlY2CBajlj1JZ7laXL
dNPyjHvx22i+GI7LKTmVxg5ngCduMtI0w04FM8cOjbcdNQ0CdWWupxMTD9m3bLHG28ybYa6b+bKn
1TQ/J/kYvQHPYsgdO9J8MHtX7TzY9Wtj9yA+6nr03ItKhvXIGyg84Inb9DRADWwdCoOoVWPa3Ym9
PX/a8MjsJDUHdLInMWZeU3K+Gj312SvoT0/hjsiNkzR31BVuc3OoTvRgZHio6+5kEVmmZtiOznbi
MhToOeT7GsX+h1Lz4/WGxjGwznrdKfJsNJscVD7qY/n6438J/NJ6EB7H/lpmwUHSAn0Eet+89yUt
VluseEwJfLINI7XgeOPFqvUslfcY5HyZ0PRxVcEi2f8YFDfFhIwy0c6tc+bGRUmSjprAJDgYZIGx
8Y/52VtUdfBKt/9EEyEfIM34i6wjy33P4OXOTQvztdSCXx2HMe95nLpT51bTXT6x312MRByXXC/Y
peZZoUTzubCKRU+Ny7GvXTV2DIBZC1ew4WyvdSG7cMjXBES6MBVheMligANrEwlqf2pncNtTHoFZ
4foXi3Ed1HHzzvAvJXySMVH0l6ugI3K4MYsAUzzPDiwUVbxgRMpx3l0XrRI3rjm6lLIvKGSLy/CK
0s3zj+vOwCOxHzJ+AXtRxQuFVMt9ooCLYps01veXNNF3o2K6tjE4Zt0Xev1OCircJXDue36r6QZP
Ol8bQ8qtYzbLxapMwkbrKA6n6HKRxAdvgaH5YV2ny95zuAIUwIeUlun1DxaZ9xhbgbELEtxKTVEz
z5eNH06VFK+l4J/kldOdZLX+11rxbZke4PUtFavzZeAP7eaFNE/YjoZ4TUzXycJc5fS+91z3icH2
2pTMWWkb4MBvGlb0fTEdhkoZV5O98EdpaKrfGSXieeZxPjwT1TavA3OMzkMS1e9RIvCkRQm3DohH
fkxbo03itsVTbdbvuezVicyFYW/mfijEQEYyMh84HPAJK4t04ybClsoOOBqrA6FU65pzS/dJBevX
W4pirS/la6Kd1HoALJKx0+KNW32efC2XsnmnpISXnvCLnYHORSfFyJUKKd/o3xdaOGLBRE61/LsA
W9AVi++HdnsaqU0yeI1qvlDtHZCdivwD8ZDoLBS/jlIRN/uEVhpBGGNiUQUHhVt/F9fefLEZgV+a
cojeOnxPLl26i3lV4Ca7BegVnd3C5p0rTj5uWLEcHoTtMvxAFvUxjXMVjERxr93GZaRApH/YQprh
TDgGmqtELnD3Rda8I0USXkCL5Z6uOzciPlN4FGOwPgYO3xSRa+Np4UDwXUYNHzhQ6zXYAf3eSlD7
5zS2MGD69rwcDakJAPmSY5/vJcM33+OcvOWAMb32dTp9ngYfFapnQw5riYfMLmFbwZORUpRrHH3V
TTIq/YQX0P/aDE70Pa2n4Dy4dB1tKIoDKJiO7X525RxvgoorYAja6C3zXBe/XEebUShrBtxh0aT1
/Nf4+f8bHZ7m5tt//2/vX8u0CunM7dIv6mfLgsMk/v/sc/gfQJPrX10O6z/52+RgigArA3oT+qiN
nO7imvjb5IBmigHCQYxaKReoHIy//2VykP8Fv0CgKzL2Xv8Lf/Bvk4NNnQVHdPQ4dv1o1/5/UuyI
L+LnETv2I5f3FQCcRct0fuNslC2eu4nOVpBzPJNaD7OnosVn47teLa6YvvgwnJkDq0Ufcphq5f9k
78x260aybfsrB/edCfYNcM8Fzubu1G31suQXQpZt9mQEGWy//o6QM09ZzqpM1HsBVYXKVMdNBqNZ
a84xzU94otFOlQ0SBqoSrlo7vJkO7L6qw5o8FTEReFKE97mPptQHEF6QnzrEYpoxibhwyEnQa6Ll
WBjTREIi8j67Hs9Qatf9iJ4TDSXn4KZaiBUexzxElhqK5tJD8XTeGvXIRjdnblhclrLCkRTQDf/Z
6NvxMLVjoFGY4Cq9QlwWNdKwupgHa+N5pf1ASW1t4jwbyJaO6gkBH/KGaDdhRZi2FQHP8DipS92t
CO05DNucahuKrFew7TEg2JmaBoxEQ0713knN6tDMVAPmEUQyAT0tG9k6lcEpitRI1Oxiwlc1DMSV
vlgUc1o5DhtD09Cz2i2PgpLLvli7gIxZo+EXI91NZhRTyXhte0nzoqbFups44I6HVhUgJPt+TDcp
5qw57lM6CH1Zd1uqYeMz5K/lKVnbwI+7VIr5jG0FM1TSUYQGzmwO9jOJBhJ4pVUdetvvsJkRL+6n
Qlqb3uqIn2stbRLH82/CJRCbvJy8M+QewRNJmfOlrSbyjvPClYqQQDY2VC7J+wRHvJi30i93tjKa
+uCoinBHyn94D98ToHokM7E3YhXeELjQtVtzQN2H86k+AkKiPZ+OAxHC0zTtJlUQoZ7aY7pfbM7/
2uciOODRWWPazc3XFcTNvvR4G/dloo8eNFxea84s9h5QI9FX7SzuOVxmF6WvqucWCAT7ltGaYmGk
Cp5tlppbu6PmTJltO9hZssPZSFUImZ/FoLFma9ylKYXuZcRAlQVddD17Ehtu0g3xgFrxnAbMHGxa
py6hrjq6ppAN1VezMNozWDz2marxgJNdk3zmbcBhDHEz+pLUI2FuS6/G8pAqaT8kVT6cTV0dkJ2M
VpeJPOnvUSO/odIwdNl53ZJsgNaYN4BmX4A7AHPyzGqW+qxmtV+552XmhS/U1OzDyHmCSmO/WtbW
G23MpHZtONs+kQ/47ruTDM31S6XqZAtncHmiMVIfkxVuRmwYJllLwqA4OwqD0DLavifpgejcqLYo
8o09Ujzy+jLcWuw+Hv1Uqg0FH/bU+Bk+KalN4iiaq7vSFXbck099wGV3UC1gkC5IXPL9OPvfkks8
xAutqWjfNq4NS57QwORCaD/H4Clx3dVJBLXKrL41VrmcyYiQiVljYsZ5iShSq7fCzN0tSMSJI37u
HjUFFLuX/UoL8hMcOlZYWkTzNhrtgG4lwmCeI00EmYnBv5l6bJ78WTB0w9L9kEf8Z1X8m1URiDdq
l3+9Kv6xkv5X+/2/gFIO9Zf8gxDwx8//vkQGpDpp2iSKfoYsWj8Wu9+XyCD4zUKkhWZKA3YsZGH/
WCKJb0IbQHfaAfmD1Icv/bFEogOkOIt8IOR1s22+9P/+74fIlf6Xf/4v+qY3qLBV/9//R2sNP3ah
UWpBoELpw+rt05D+qBchyIJAwmU2jwC/mKO+V6lxPbP/LUIAtVNzJCTzvDeTXZQMz1YJ7gmD3E83
75/o4iLd3P/QCOcSkNZajsNntvWi/0E51no+eOpQ9/C6xTwl7vMSict+LHekfKYlW0hTSQozgmhH
t8Layqn3EODJ3E32C16oeM22DfPgFcc2ainhXtEPEoF1knr2cL1xY5GIbowUqkzx5s4135RthoYU
pPJz0ds7/X8XEgpxMzz2gGlJf9n0nHc8wCREKFKULf1LaY7NsllNMgdwavcOnTtidheneVpCNsyM
CTjuITb0dIPg8CIdJlICi/XWVT2WmCrcQCO48jxyCh1FMbkvL11juK2yZtjNOARtI1K3fvRiOcau
T4PXtecK6gJziw+11sfVLGH/ZNluaKvtSChlN5R30PEfCqo/O/I4dtTXPw8Upw4YUW/SPsCA0XxZ
0yFWBfn2/lQd/JXLmJTSUpLmrcawcMAlvGwWc3prdByfP/SXTT95m8rEC+P3/LF1D6jjOtVWyfen
/p/J5W8mF8+L2KX+68klfiUADGvmxynlx0/9setma22hKvbYOtukJ3n8wj923bb7GztrU2Pw3+M6
ENf/I0/dZLbBJe/qjQPTyj+mFOLlHC1TRnvzvif/t6TFv2TXYPUjfsxGmgm+D7Ur88rH95miNhyK
gTJMMzkkR024f9hYIK6Jy2Aab33DozUyj025M81SvSiKL4+l25P+2UeN/PTT3fsns4v1ixhNX42L
2krr901cBT535GddqtssooyyYTzZsrFOaUlI6mYIWkzM86igLo+TO7wE7BLyTVeHSsaAHNk9A4UO
XBxDQfM1Usq85ndkmPlQYDwCv6O3sPhe8s2CST3v//qK36XXP82H71cM1R8YIfRNk7PLL1ecY8cG
mqpOzsxiv/Vhxz+OLoK7vQpoQNO4nq1imwf4ftfAxw62lKZzqPEeWdjgW/U1m3vSSXNDoLNTeYsD
tM6omASdV4Jjbovsphzob2LqpG+BOPKJuPILOPPejGzV8HU5b6z/RvD058eAfwLhKmxYxgYRER8/
FJVkTJuCxHLClaInNICU3tzSZmgIpN03lPeie5FY1fNf30w91n6+lxRJweYFDloGJPO2oy/rJ1Uy
Bv/UpeTenJpwtU5QtIcT0DK45En29Nd/6ZdVDDpfEERoHTWTkhyG8JdxJtiyr5Jd9wlElftKjEJX
HRIVLvamFNnOlACeY8dcwjYGPjTVfzdo9KD4+EEZKDaruOPqpfTXPx8ETo5VBEqNbjK+1sXgvZaE
YFcH0O79DtNjyzzPoz9MlZwAEJVt8I0uN1T+aHEvZ9/pzNiZCogmtLnqR0gZtrPNwmX5JoxRbE0D
1ErMSdDtjizm6/Bjr/lhX/JhH/LnBwWwkWmDnRDxIcg4Pz4o0x+8xvMS48oakvo170gR2lhGqRp3
4ywkHp0jZSq/APKGL7VKgMctsqcY62XwHenE2qIsQjHltsX4Le+c4OvoiSw4/+tHDAfz17vskB2H
KhMLOZpwigsfr9KnG2nCvHauOC6KJAq3KsrWg86AiPZqHAYgvdK8HevFG0gSzIK4owzY0yI5VPoc
Qax9fSdIvJyJIp7ST/TDW7TUmMkEp7FH2EDhNkEuFA/vhxQc4rpnXfTNadKnGKnPM2lqcbTB5cwx
xx6z+ghDprqzi/QmhQk0b6ohkCfFEUm9H5Z8fW6y8sVmbnCHdd1QfysuK33G4vDsnmf63LW+H8Em
M8O5x6DLz4z3Q9qkz2uUtI3tWsxvopfqfjANjnVTrYJ90svhjARF+0Fm1kS6RWBwGFzJAv+CjoEj
Yt5I4/Ogz40C5MQZjGxxZqEr/0ql1ee912fN/P3YOeoTaKfPoos+lVrsEq9hpMw7fHpyb70fXysK
TUCKJgIS4lGfcOve4awrousMaY+5BfWsjiw19hQDeqfUo4LqmdZzRrE2EvceLvzDEBV0XiHBra+h
33a73pwL6vJlmO4NjISv4ESm72AfOZyv7wf15v3QPuvzu6NP8sv7ob7T5/tKOfWx4VvZounjPwd/
SgHFe1kgSNj9Be/FAlfXDejnU0LoKCakGqF6O+kKQ/5ebCjeCw/OexFidoL50sc0XSWAX6WqyYjO
NeDna5Zktr2+9AjvtGGaTgSAzDd7qQvldPAbhkGYJ1UqOIoY8uV6ABmJEK8mjQEljl219yaJcWfF
4jj6vB+hs1ukGWEaz+A5bVEWsx4qGv1yR8ZaasZdpazkOkPkBk2tXIIp2y4znY9Lv1cOI2pKWquf
4oG1cO8buEkQTVF/S2MZam2U5bAl3dOB7aINRkNs5ju6oX5sJJEV4YFMqHAA2Eyg2mcRaYf7qQqq
etcn7Ar2XpPWaxyuHjNmY5eQzOqsQ4E49kva3/S5AQ+6TfPwuzGMQW5uadQqgIPhEJ48jsPJeeME
KvCKuJl7uS7HnrpPB6AnzQKQ3ggLJVWVvsn3S+XXy9Hs+1rEHvX+PA5mjwZ6R6CHEfNY7U+GqFdr
y/mNVHX+axrXIGEMCHCqaT4VdR3VZ04XqWpXAou+WwflABQDH2BdZFPWB0gVMmprh6QbRXPPYuyc
4+a0y/0guIJdq6p03SHzXDFhFouYruoQZiCq70Z00Cit4bwjEbjaIrilN01zhseZBz37EzQOzvoN
Y23ko0JR8HTQ1mcSPwxFBGyKpVZplNLZ0l1OtuuQlDiBp05EZJ9MhRs7AKtXzNfFalyYSeXuLYF4
icuNArGzCGxsz7LcmtJdGbkZ9Qa+b2NFWLYZPikg33nKAV3AaDE+d3iUF45evEf2yVrJeSSafHQN
52Ehln44+SJa2m2Dl/fKGxqWJE4nJT8QAQ5x9gTRWM0LitEmO5foWOY9J5A1vyALSz24WEBfvTnR
PQiLwQuUf4Z22/srhUqgDAUMVIcQsBg77C4niOWlmiZ2FkVajPdYVacvosuc4xhMabILSZaFS4U5
AN1j1RLF03SjdYK347i3vfKsB0tBVdlMPmk/sSLAZN4R+1DkNNZtG3xYAKfhOjeCCDGV1IOzKGR/
CKo+62/mxVVhbEpdec2mhgtr4cxZF6xg0ROGYkZ3zSzZbUMLjeeZ6qPEvik4xZV3dkgC/dmMPmm4
UrPSm09O5Ddeafjzrp1q/nTbritAFBuZLP3IQH94fekT8xPXhZn+5HpITm4HCbUfPUtbrnFUjrw6
okrL/LYhpwZQ1MCuIOVrzKm2arJrabkLWiJHZCaPe+rm4ao2MtFvcnOQoJFQrzu7BZG6njR4mWI+
ERMIqgi9T1ZN/QQqJjrHMpiH6F68knEBcet1auCe4DIpljtHzWZ/kbLNLSi4wyy+D1ktDn1jckCP
UvnimrZPELqb5fZ5i9RluCBaEp8+okEJ0Ako9UHY3FaUN3J5KytEinTpQFlImlTlp4nCdH8EEVV/
J8pCzyG51MIAn6r9LofA2e8F8Z2fDDOp0a6IVIIGY5rD/5jd5ZBeL+DwFN7Wszsbxn7lucEGMlj0
1BWUDHaV3fCarEbiRGdu01ryW82EvJyHFkNqB92PMVJ4QGX2YGbGHYvMJC8shAt+jPZTjay0zmiy
9ZbF5y4CnWosbNPP10h11ldQngtyZopEI6RAm18115YGQE605c4Ej2VCWxf5REaNo7rCnwRAZezl
hibc0a0xch/XidZnDIOrXw+iKtv2qvFn99JQQEp2mWzqUZuZRBaHXl9nD+xE+q+4OphGmDr7cVNm
/UQPYhpDySqwyPsqlVb+bLVodUdUIUa5PAoFP45fBvSQ0jFsgHMjEdMXas7GSM5M75dnOSTp25li
5HroBtnnu3zVrYTcVoVzM5fV6p1qX2g4mRhN/8q1MqirC7ubfjfBUgNDHDbIR4Er1MwdyDx21uzM
dOwrIISHlbgwLtWd02C74DXo44Tei/xE29R6KDJqrLwOefTEWK/7m4buIROsLSKSNmqtSJmHF6KU
JsTHZTkGjx70smk7wXN2wUtWBL5JzJ9QmFJG9E7kDk+TgwO9gdxRZXsZdCJzbiDxVf4ZuWYRn2ue
qTeVnSEwJvQgjTbsxgZ1VVUJ19+RXbLvs7BEQzyb5tkiXd77xfeDnI5FFvxwW/2nkvI3lRQ2Cpyx
/nUl5X/I+mv61/5jw1P/zO91lDD6zSfU2GQ3jxFYdyL/t44Sub+Rt4CVjLPIe4WF4+of3Uv/Nwov
nGOxbmGgdgJOMn+UZnFvWxb1GMq2ge46/lvtSxR8H08bhGPyH0d3UC1iKLxfoejk9NmcGgb3DNU6
oFcPtD2qw/GwopM550Xl9Uc2BVhympavEJSDS/wPwMhCy5ru2nYgrKEXxitbKzBgWAdP1D6cB5/+
R0rjzm+2ae8Gp6wa+7ulGPOHuvdAFQ/I1urUtz63IiEEqAiKc8oqyKSASYxsb48zp4Oc4iZndlIo
xfpGnpmBjzkF75zMpX0P+748h3nSXCSBUx0GpwdLhK619ew8Zu8JJqOos3Nr7Fm88ppNYG34yEJQ
6J+TYQTbN6kwZoiwYk4Lo8sFpxM6PX+2b2cD2V+Ql7gwlhxmKDEt42ZsHbm3AxqAVmunz3qbcmLm
urFmMFSJbT3AR2rRswDvaST4uY0phfOdY6U+ySx+HCKmsuOu7tRNtFguwlb2GI7rgQjqaGgdPOqh
XydaqXunIwVP5uxhmqEtH6VbsHbNlVscRD0Xx4ij3HZyJ+CGwWKxhbCHT22YJ1BksukWz+X6Fi3T
8gy5y7lF2L8c4XB2Jx9J/S3mRgTIQIv2YBWHC2hl8kut9fcA5IK9GJFrBVbJx0jnmcpJUx3H5v0g
7w5fkVVt8s5DGR+JCyLtOZYZ824gxJFUsLbZ9l5yVZei5lxnnAH8wfUm2/WTO3byIOWIcwruEmws
lcMkdacD0WfJmU3I+Q1J0ytNSKNA7Ab0Q+uXiuFCuEvxlC559BJIvCO0rAUyHX+6F+MkH6LEza9w
jJhXEwescTPAsvxEsmZ/WQxmde+2rjiAorGjzUTS4tGbq6DYlJXj3K5LkF+lqbvulyBgtTBEGNyx
WFn0G5UMOTI5o4Z+mzdRx1hpU+UncbG61dtAGMMp8f3qCOXaucDyVB1q4QN5C4P8WZKSd2pS4d0C
zFmPM9urE4uXc2FPnk7eadNrMrb6hwI9bgx8vjqrjeFMNIkGUjZeSO1Q2C8NnuUrmbosd1YljkVR
Ae2qATTuJzfzrisxXdjZ5DIcZXc0TAUOKVWv2RCa1Njn0trZIglepTN98+Rcn6WLAFu71N5ZKxN3
H3Bw2i5BYz85bvmGARlZpZG69ksQNg/t6KxPPRYoUF+NedtmPtKxmYPvuQfylgMhO8xTNlqeFU8E
Mb2yVBc3QVpKqC60Xd7QJWWHZuSH0jWvHqli1PHoGHSax7K+KFIe4uQ4dPkH0KIhMWPITXsF3C4a
u40qrQfVNmfsNf3zFsJQQxoJcqUAOXFeFeUtMb/VnZdUR39BDO4na3MG3AcQjRhKJFSRQ40Xl3XA
3nQP6lBuEXNh72jm4k70pvttBR0YO2WR0crBqQXRrXwOMEY9BvR1bnGxtDEPNCCuKivhQIMvuzG6
mTOjLy9kN+JoiaK9p4r6kEAPvQIbVAHGvR2TZHw2kgmonu9Yt4VJtltDdG8fV5M5nhpz7N4ctXAl
rrmFOhocoC2y5a+sASEmCpVn6q2SQoW5Vjmcn6Ul7mlJr9e+LQ844DjmLOiV4m6cfQ3RIY8pTRba
STRvNms7IJeKovExXRe32FQlboIKCQPTXJ9XG6DD5gUiBXG1YFXcWZbxXNja2okKnY1rFQUbZgAz
Ruvvx5WRfwKRap5VJpgs2v9yYxdl+6Uiauwiwfh76wGbO+t7j+4WQGh1myv8bUHQxB4ylVe/COZD
gSLnxqT4oWIBSPSk5VrI5eq1Qkxb+TvQ2tFTxKpxWiHqf+pCN7+s1/FztCr/yIq4xoC+xlOfujlD
aSou+8In9QxfyGWNhflGFYm8KsxJwvvKK5iutdhRJEj3FlrK7Uqpd+f10vlUcqI5+nQJdl0Stvts
Luxva5AOV5MXiVfXkXpxAeb9nOG4QyZojdXGz8to7+BpQPSeASRcUnbGVpLdWFbOJB6hvBhTOd+b
A7e+ybx1iypU7PrZDi9CCnkY4as2u3aCYmKgoZuI0P9i8zQHnBupMxyafFZnZbSKx2ogvYCO4Y4s
2fWmpKyxE+MIe3dRJr6CwaAi6aXz3pfteLLG1D6PrLT8DBWr3E42LUA4KOZVzit+0WMmPlKeJgu3
lF30Uvp+vq2byXyuki45MjNhBVX2drF972YdCuNNuIF5Lggj38Pb7a+tvKnOPNcgto0cL4xUU/iY
TmGyt0xp3mdjDrRxDMDjLnCZ9w66jlO3yC8NFLw3cx2Y/gecpNDZZhcXs4Onjm09dPreuMDZYMNA
bLqcvgv8P4JysS8M4O/rMjdvtciDtb8o0ocBj6DcFAOo6bhBxXwrcScd24xXejOLoCw3a99hK6Uf
Ib9HcJnPxiqjuD9PxmUO9hlsdn0zUtg5Km94gd1Jh7TVCD225AM+A/8FAvarmQzf8am9hO1811jQ
2AiFRKnvyPqsg8qHoSd/sGUqzinrBg+jKO2nspiaN+of86cu4QfHhnP7q58vyJHOBadeczgXspej
OiB8AqN+xVYLXNuG+ovpcTZslQuUM88uZ9sL4NjNQ3gjlVz8595Pvg8kFoVIayYeHIkOttgbnPDi
pDUPw8Ku51CjMb7CvGe0L4IJlL1XNG6tOSn3siRy/Dw02PX3U2GDyXbKC4vy7PnQ5cELYk/52QyS
tLhJ5qy6CDLP6h4gM2bJoVo5LDUx3OaVRIxUecXXkHaO8ejJZPZ2VkZ0NWkQEMrPMPQ6mGTM5dBF
bbMf/f5TTyjcpgMtsyU/HfFo6n7CajIdfQwf8VKr4cR3zvuIpLQYFjfuD/eSnjEFO9OgsVSmrDLQ
WY0je5HHZs2qXQZy4ZwVhHBMI0+JdqisOG2s5YTkSJ46nub5qhDVZPn06hKJeN5FvrHp6W0frGZe
gFzq7Zazos/FB99d5Dkq6z3JWmQDt4k6Eu/hxiXi20MPjTleEve2XmlLFdJIz1aXoGcSGpLzrrbz
c2USYmBVOGACS1xmiQ9rPA3k58Hxqxi+5HLI5ZjDYOyjHRVhNFB51e6mxBXzps1KFjKOjbHHYz4O
KOBwoNj1wTMT87s7gIyLRSlAfCPIc6yvftj44af+h1dr+OHcSiTUW4X0+93V9X40+c8h7u8Ocab7
l1qb/6leex1B/xNm6/0n/miF29FvwJtoh9LjM11fN7V/tMLhe/4GaQmFKk0xOqk+DaXfT3ABIlOX
CcylVYe9HbTF/57gPL7kwfiBzODQL+Z89++Iaxzd8/tHU05fDh0tjSliV0FD/lcQUxiMS42Jwf2W
4dgsvlf1mjhsNSbbgGuoFB65p4L4WbXvF6cCQNkT//Y2J5UgJLn18JbuhYGrgdUDFTeCzSgxsayG
VZnNj51ZGwzazhX+6oPpQ29osKejlTKC+x7A/EI/HyhY0rcUkG9RsBvTY6YGqjikNaUq3LqwhSEk
rwM7g4PTp0BbNjOIcOh21cQpL8GdT6BLHmPsSRrjhwLkX7f8PrYsXR9dFJQqHxCH7+m2Go/h595s
2/u0bDBKfCPPd4yqDUseNFIIoY5TXkWpF/EnZ5bAGi9kly8Prs70IjOYeAo+T0Nxen78qUBw8+PJ
/NyFfG+t//zA4CpFlhfQ+CPPPGQ///GSgsKe67bv0q+s4WCl8AuS7bC6uqR1yAxc65iQWLUtziuZ
CAdwubMo6fqY+MpeSaZYAH8HHNQxjZkjG/PdmqTrsF2rmUexU2rN1qes8/XpzF9L6Z/WtbT4tjpy
e/YjJoTpIPqb1qrurP/0mSjR6jGIXMz0rAgina4y/NQCT7KSIn1ZNd/MCTrlPYR4o72rq6Rdb/76
7ukW7cc/5GCMB8DjUVv9J1yVCo3S6s/JV91EJWFBVInme9gmbziF0sK9nvrW08lTvlcZ7ELJdRzv
SMtriu9/fSUfm8nskbiQ0HZ0cJZu1v5aOLGcdKG5Vfhfxz7s/JMnloIea4d4NHDOU7oHnv/v3mQP
5hJTiRNYZsBd0GP9p5tsWKlB+ELgvFWD7Ai+lwtt83IzhqvOUv/rT6cH4cf7zMTlWhHRfFiumP4+
/i2bTSErlWd/na20z91vdK4wn54l8BiK87SV+hZXiz8M0e6v//CfRhLgHI2X8k079Jh0dXf8pw9J
+HxPNFjZv83EkIQrhlhdPE1sI+fu/vWfsv78CJHMQQTSNDkmb/OXG1qg2i4nui9f+8r16uBIo7h5
rGzFHBWrIE1ScT1HK4atyzbniERK+ZiV61OB/0Rgta+YEBMch7jpb4sCpZIbZ9oQf1mOaUfdZZhc
t+6Of33Rf3ownjYtIKPi6cDB+3VCs6Ch2bNtNm8Ne1CuojOisvg+IhLyntu29lsHRDkCneTvbtaf
H0zEU+FwQVSta1u/TluJRguKzjO+rJ5h2bR+QHQPIMlDkSHrsJyKxvaR16QMXsnOIidoK7uOrjh1
N9xJDzBdJtpAWTiv6gu7u4KzVuPby4VXL24fbv/mLoW/PlsuMIDyxmsSUSMFv/ZxHHnpJLp66Nov
WZiDeCUCa1HrTU8cD4NqXcx0GQ9RL3r/ZEAs5G3qG+x6MH38ZWGyjEo3Xd4YgHXx3e8Rl+rlz9U5
gKOFAOT7jwmYiDxmF3Z7Kfv5NAKcTKxHUDJSxwpNpsPRR/ksw41jjTwRIJR6ijb6LOMP2jS7w1vU
BGp+WRe9hdjIeU24F3aBLUNuzDXXgem2Kz3eb5lN+XwjfLeov/nTYOUWKs+kX294/SPvuckbhma3
4gycNhwtowZPKfj3Z0jRwMl2gz9X69OqnGB8oCTnj3d9wb+ZNhm5FtySLIPoRoxKNhNxgcQUJQws
HHj6Gosc8jsckuiLAlz9kjU+GXL61MF3+laug/5y4pJr/+CNc6ZuFdx1FrNFgi9Qcd+5RQrIH5DI
CPriR1C4M+m/ZlCf8k8OsSnyhf25p2nBOJSvKtAdgJetfm4uMijGw/lAvgxjaSbLhluXjzngoRDt
PoulmSi9ZpItbPO2iVAquMat2wjiz3//AF6hdF46NsTIL7ammRjcUA/r2HLRz6mexH7Poaf/5BNY
mQcC2UPck3DT/fE7JKewbufkpM3R6cIUDD3EyVaPezA4OdGOx1lkTI4LykT/lP64q25ZTtw5LxTQ
tY7TpLLyvKm6AReLlUUQ4HaOEbBrWwSG2WwjlkDy8Zjo9XBpI8Wq5aBpYdAU0D/qu0Z5bQAC3kFs
DVkDsArv1EgeJKMmtbuKZ+bMJr8QvrCVBHv622XonBvomJY3STePe9jOY8Hf95gYreQ+rIidLbYr
xrtqwrbbjDpRfm303q2gQcbXFp/dIh+iiIQ/X0kHAUW6a4kW44oDe2QW2HWrM/JhWjvR47dzpMs/
paEjnRGj8OjyW9qlxf6yHQon5J+wlGA13ZC+obikhU/Pv5yGQl+LG4H39mOflKDlbQklqvGts/q+
exz90OHyIOCA8Yjhd5llfuo1T/k5H1z+IY6cRYO8CzfS91iSIVV8H+YJocpmDQM95kD/BFgg1Oxy
f1LT10NUb63HBxE2/K+0wooXOOCI55/YOq7sMkBU8J7TVV315KFb36+FdDr9SruR/qUdgliehNez
bwS6j+N6fKCDQOwpbutA9MtxpEVd1Fc6x4FfKLsetUm8shfTo9rJEaNt0ZCulnecwwoY/bYwH6LM
y/V5H1WtnpmyKkNJRDbpnjJAKpBqUgOgrMjYphudUj9ab7xlmRn+YU87xd1h0qKTzEZhan04Vd7I
ATUzQXGYMTgaJ79urSxPqN0Ug37CQCwW09rr6PPROMt7s8oXOuxStX08V6jFJwKY+oBrhHHCs5Fu
mLceDTK4u+QIcr5N2/uoptJMTFrfRnMITih3p2rHRMx0s1NOWoAhScXQRtFmYN9O6T6xfZUdEwc5
YUpfqWSa9d9WFGGktjPZLnxm4sPKlSJcl81Zll5qMogVnNQc9Xrw5ES3MhIxfEmxp6Kmx6VmDDGG
EiQoZXrRru3K16Q9Dh1iDI9A16deNtylbV3yPKhzm4Y1yBNYc5spt2jkwFNqEImxFrRLPfG7Imnq
WXDQNRhmnVwkatybSkx8J0cY2j0b1SV6XirNsZ5vI1XoHWHmDinTkwBWwf1TGWEyp5G7yLuAQKJn
QI2yc5ZWVwblQvoo4gaXmgV+oPQioxfFn3YtnIUUh1Jmpe/jIgJWeYDxgjePQrpeZJUaJMNx9r28
NViUu4X5YQkzw72ezQV8AhFJteceBYoKPlLYdm1HeLWtt1jEcpfLWx1KTiO/n0OY9fXNIaGbgu2h
7JhVo12aFZNjnA3FuhIlh8obnilO6GTnYvWV94mc+fD4Hipm+3GZAq6YWqjBXWrrLODFLgb46d4x
zAd9B38f1nU+6a8tLnRzfBakAXDlfmvo6b6H9r8+WQajkmZZ0EXdtGEnmoKJCow05811QzBoRApk
ViBONhSzYttHZaeMTbBai/8Za2DV3Zv1XD1EeDsLxhBVPnmOs3IsEXiOg3gTaJqMiw7GgnuVcKVO
jDQql59z5lzMckHTVl/dolq7u7r16+51QkiEDx42jomfq1LthUBtK7B8Fk3kwWJzQZoM+2nyQpqp
MkuozQJTrK1Lp2JZJZBNjRYitm7pmOTJUlkLVuGxQ66QzuWot/RrB6du4wZLRQcL/tWiXpDbDy6+
ObW4KX5St5xRN1X2krQbEfH5E8ZpQi1LZbQ1qjjAp7+u2yiHWd9BnFyn9gIUFu1JX5VXk2laYj9G
QUo6GBu09SEtbHIK88BXwXkPLxQPiUtdPKZXGbUQtKBLRVtEZ4HO9IONE6eECB1hXqstDbaJFkHU
mObBmqzM3ieCXFK1QR255nGWOJ5xI8q2dh+HXnZFezBFsAi5iyAOzg9a2aqujF41xh1csn59Ug2j
euN1vt89rsGYNu2mIqmwEwcqcOk6b8wxEMDiEK0jCc0VKquVrNK63UD7cWDSBERlyfCLVZOR95Wy
ajvO9GeAcHyLCs9BQjvgIA82tgNLwzyopJGe5kiYXuUfkpr0sRNhwEZZHkZfsK3NvmVh46jIituw
HGz6o55aVtKWsNkY6amz+TDFze+7bxPAoI/zNK1bqqtTi2Qt182QWniP0+IJ4W7hD3VkJrWmCav7
SCalx24soash9t286L0mWegFO6jOwR3LshIxkfByy1BvHzsWcF6HjOg6poYaIQFTSW4smAL3BWq4
lF6LQ9pDeLHK1GBLioFwZOnxCK5glVGNl9p0JIKA37kfPPJg1g2qYH1yCApr5WpBLdZVdBhknfvP
XtM3XIoljABAAH0fag0CDRjTpNf37OyhsXOXDq7tsQueTPZu6BrRAzGXFfAjmfQSY9IdMnJePHNH
Gpy/OkdcWhVbosbmnG2c1UNt8kHZlyBR1Im/nZ4Q6+r/s3deS3UraRu+lf8GtEtSK56uDCxyMPaJ
CgeUs9Qt6er/p8GuMXgG15zPiXexCVrq+IU32NzRCoUgQhM1hwMDhH2OvjkR1Zz4pB14S549+otf
L7eSfgvfw+hl4o+ZWR2xl9DRBCuw78NMn5O5g1pcsba1HAp4QYq1VvcUdqGOV0Ns6JYHexg776tS
2LfvPBug+hE2g+RaHJpGx1JV4+uQJQlheSO1UFfeYD2PRj/n4QbzVHxhoARX1A1WfhNNjG1odi7D
zxmO4tC2fin3eH2pb6mfN5gDpEDe5Xh3cqJ5IZiHamWhVctANrGThfV+TrFEfC5G9NHgf3Kv8AnG
3kCJ8fBrJJaWLbQaG5BF1IeqhL9YIwiNSWluVbN2YDMKvRRTkzjgBnh45D4WONnkp6/TyIVpWQ+k
f+Nwh3rNxBuLrLKYI/QqfPxzqjiXKrlaVGZG4WeZg37ND0njxaU6wQPAk3eLj0kIClVLo4tPXQfK
IzlpzEoHFeaASInCOXTWiXzgtSyWknqdNa1ThcfbsIGpQZQS487OdSnrBvzxwWziXgZXy5DYdXr0
It/k88yLo/eBgE7Aq0oAqPKu6B29Rdqy1QUvdFf5gUjiy/KUWQWpcdpaeoEJlD9be9/aPi6sm/j1
dsUwGFVX8PCKQHWN6iVRIGheHW8Onl6PkL8zImuTEcieo8Wv+IL/r3+aqAQ3G1WAltM0Xz4XPhn0
yPgsOYbROpgXjf60r9sjH1zmpRhVzaR2PQdfeRSTkPEXGag4hfeAESo09LJlLRTonBETZDunc/Ta
LSobAb9SWbEcNnHRB0B3+QP0VDeFwvY9pXGILCIqckvHK5iNTHWxAjpEBrW3JuWL/TDtnmQ3pqKE
/z4iwYmum3LE0VHWkCPb6tqss9K0dRJIj5yMDWK3npDeCQkvSTyZZ6z8lvlMKJv8CQHDeZL7yQYi
+yQTa2JQotfIp49NSazRo9fD26YTkLV5+zMjRtcHmv9uimM0tpC9awVfxeQsQOQMXLm/CTm2yxUA
CpSBYNQnpCM4lca9cQg8TGfuIBqKEWclZTH+RhLqpBu+k47CusnSST4GKjqQj5ua9REhT8isDSUF
XWzfAwM0dNpJOtc7XKLr5YFR1yfuYrXkvPS9mkr1On9gOXnQPPhDNAD1UdlwJnuHxndxA9oi9cvS
PyBgnJCq5AFx1OvWQ3JWh1aFUYYVCPu2Lvp2M0jZ64WBrzwfE7znrJck9CxVXZrONFUgPONFZ9xu
aAwMpML0lS2+CBU35x5amgSvs8rifZRU03jtTf6CF/yI8fsh6G1yCi42wyE+AAolOTo90Jr8mdAZ
Os6qrK10JIoyDqf4Wr1mjRgP5OxSRKsAOp8T8I8etoyK03mLk5XOAl8TC3SG9IeuFzjjIPBbOGHN
aggWMl4HdAQLnSTJZPWrpKIhB1B61B8dLDU34XZKxmgYtsZUOfm531Ac4QeXmRU120CF29XANCJl
MeV9mr6YiPYLnYFEVPmTqCedoc+vJ0cIRJgxLJF/510+rhr9m5oRUuQhzBGgdy5k6bc1I3roQLzD
Qn2dokHnmTIxILFsDGdGOR0YWsf7/uWR76tqlKmAiriOLuchJ/a+zjo34FzMwRu+up7S3ZvXpVEE
hq7sfvx2fz4KGAAxrtANI1pT7yqrdhI3i6Q68TV1In0+1Z4jJEEhhzVn18fPeqkG/l4/xlyBMrVw
gTAiIf5HV6oHLFxoS66vkyhHEhlcs2xWojs4CdsQOK3FXbhgV5k/jRU62xRRcKIKinUz2OTdVCF0
ZyMk5dVnz+vJ/LP3gf6hThEq30US6Oh7reKrjz/+H0MlKAsT2NI0Jx23Tf3934rQUxeVQ4zp1hPG
4hOfgwtKp4VcrqRQHz/qjzUnKAyjIQMVk7pq8L7eTRiV2uivNE9hEiAHcojmIFMPQOL0FvEikBh/
W3LvWyioaVn+C6uXboJtAyB983Jd24sgpn7/1Djgxl74FVQRx5ST/Qb1Ln1nRSHxPsHEzNc/Cts3
u0tOO1BkH7/7+2Gma+qiVa67qmy3P9xqVDVMUoWx+EJNgtRxThKqVEHl63T+4ye9H2XbFSZvKyAT
+LRd3xevcwJDOu6Z9WWsaj8/B7mnU3MEWQSXfGLrqPHjB76lotI0gRJM2ZkmLwpDmg/9dpCHLFg4
TOYO4gp9omTbiUgfcxyKM/MadW0xIWCZxnMSrv3cTbgZP/4AL85dv+9AQi0EHBDs8tHL4tXtt5+A
LBFdlsavvrSJOcfVll7Wkm+peiRhhr+sDltkl+jQ2HMcfX7/LIob7qBLXqU3VNwL6nVwyszVJR5K
/zO7uHYQ9hV0HIOKK6HPVR2gNQgBLVCr1MoHTmtfufqylPNYy3qTRCYbHw9FeuiIQiP9PH+zoIIo
FPFzSnRb5HbA8Z+ktJahA9Y5MshcQyCBOSwMDNjIYjTngjnzmpTYBrlxfcU3TdfwsfzXAn1PaM+p
mee2Dpowl3qJ+GxLB8tRhqK7FtqPFeMfxFlHZdKWk9RFliqnLPvx8P+x4HxI6SbiGTCsgSa+P2xH
MovEMJf5c520gpg1bgadAoFz0xHAz5L1x4/U+/bNhHPU4jpMjwZycOD/4TXlF/OAlbT6HAKsZgbH
NPTyczfw7dy4ANPHJ0DbIhxJoiYr0kGhgWAU//Pjj/H+zeGpOSYnJ2oj/BO8Z5ZXXlsp5jL5nNeU
P09TEM/lvZ0rTLftfviLH8v7EwQIPARZKkUe0gKoFbxb5J5lxilcov6LbGGPPbiZr5dFljU6svr4
vex3W5q/DnsY1ykPkwGSUvNddBDDsyiKStr3VT+YcGgpXw7xLqaMSqYLUp3bATlxdP6w4aRgw7qc
XBE+kKy5QC4byrqUYEh5dP++UbilU0dYHB2opzEZSuJzCHzDZAWL5rUzGboMEAwaO3YiA0+XifOS
7sidNCzByxl4FULCiw3dKbJkqc9rEoJ8ak8Mg3O0QJEUO4K/uO68G2/GIORcASFOBxIW9fsxcOGz
hJi2T/djmembOappVaAnqWoy54/HW7xbz3pOObxw99FGdZyjuhP62yWsasjAjeVEd4FTvzxrdCmd
5rLVof7IUc8R9Np7LwDpMArVhFQjouWvXyE0pisEhjIZXNfxdT2TXLDhpLPh01BRMPJsNJZjz1b1
6GA1Za72M36W7J0ctipJ48KhJnc/G390i3QTCXcHm72zoAvF92Rd6glfXLRdH42X7jiUMv1glLN0
jddwEz2TmUXUgocHHjzMOyJ6urD8s4XGjmTtZvQ8uPeiiCoHApRWqSiBfDykwdvp0/IUdPJNG8CS
y13ovp++ljeQgdlE33Bc9x+zDuW4nU179ODlQeNQ408wV3em8GwO0iLaNE6EOI+dFw8yThF3qPAh
p2kai1VozMjKecnQ3kfkr/1VMfXYDCSBtA9pmF2XtNq+oQaLLo3XGSgp08vxLqUb1WeJmfbn3EjJ
QraeyHxjIIL7aaGPLE/RdMOyoEG329lQNcwfjMUYSA6KCZYa9Kkrh1sp3zmFIRAj7eRmaOZ2S0+8
eEjo4Z8WhU2XIGsGynk1GOAMekTxBdSEezZjXI0G6tKaUG2bzr+zuZ+fmqS2XITevIQSRtz3e/zu
qzvli/EBTwjUtgPTcKqNQd3uM3oW/ffCaLpbz+l7wqJoPKCNl+1oE8zASOkXTVBWw9RYjU6JxGdV
b6FcSwo2SZZ9GvE+omoeYaIwqK6+g+NAScyxtDu8YThruAzXzoDJjT0P/RfLX5z7ZHTHdTJ55RnS
pOkW7aD07OMV8fawZkHQVuYwQ5mFnj6Bwrszrab847duXH1nvqar0I4QTPEK9PKYNtO7//hhbzf0
68N8gHL6mieGex+RRLhKkJOH1XdEhkswQpN5Z1XUV1EUz5F/FSP5X1yX17QI0XH5+Nl/rPyX1wSr
Q8uGQ/w9bGJ0+xAjoK783laamCiKJp92pbAAvn38oJe/9K9r+OUtHdsGeKDlG0T4PomEP5vbyNIl
3y1Vs2eEzXWxqkl40g1AXKgmiJ3epNBc0JwqXAD7QjZpscd41QNAPgD7AqznXXZeF55WRuvfc9/2
xEljMTyUJcELrNoSydPBcq5NmVXP2PUFR0gM/jUWXvanMCNPXVloVjfrOI8vRYmqzMrwS4/qTU4v
zlIhhbUunL9nGmqatWOH0rRrPuFvLNAkCMVfYqF3ZlgMiQ4DCIMYFxhN9vuQwDL8fnKCefnujHrw
k1Qke1FnxWFapieM6nHSNpCfG+2YpkfbGR7GALNbbT6eGVcv5jcz42uwpsaDINfJNf7uQrHyqKR9
kPjf45HGAeW0Lseg2vXDDWSJZdhI6K4HXIKmcYWuTUm3py4PqM6G52hJgGPHRdm4XKzYOYhlpnDW
ReGXMqWejo2zcZ7OlX+EK7aHlyzuqIEWl7XBpK08GmPzehkm2i4ZegRrvwn9G8JGWUPqSZ9nL0sv
hN+ke0So3UMa181l6Q7FgIFfP36di2S8x/krv0a7mQvCmyy1E/aA5KXo0vhOFWGSrVFR4AWSCUF9
OaDeR/+6hevicyfeOmgJHdNkdj5ZVLUjpMZwO//Lsn8LS2KKGVvoVKT7HtksymhvL+uRkjDz7kff
29RxL4xWZA+QXOd5k7eVeWEpcom/PPGdBNTLI4kNSHEsnJJB0r7LYy3TLrqSq/NH1mT4/hjCQNx7
nI0zCpXZjkbEwEnvxt33RmCXlcbTcEzhEF8bMhS7j5fWi53e26VFqMnxia+uDxL3PRiwU4iMB3FV
/YgnGgzk7XX0pe6WRG5adFpWrWnnVDjKOipWaAAk8yZLPPeQAIfdUCcJQ1Q/DdyqutrzH9MBU25K
v5TQK6PHvctL+0MrBE5TkL1OYtePnRXi+kgy9rNlIx3XmCV6nxayP0G5uM3eYFh2WT4Y56hoSX5A
+QaiGsl8NU+K6yxzsd+NFbf3urbS/FjS5iWiFCUCqUVbVEBKsLfZSpqeD64kNSUW6W8He6pO4Msg
BtL5JUwpb6JdtPao+l2JMK1ouYKoAwY/0VcavKKI1z3Yh3PVhBBm6rTxwNUGdm2dAE7BG930YvvT
0NXp41ip4dlJ7ZRSj8xQjf14dv48f1BeDQHNAV2DSvBHXU/YdELzSeXISVMfgIkeZl9Becx0DZky
cir/+9KP0Qni+F9nCeMD9Khsyr99jLdI7ZcFG2gIMlcfdhvUBt7uEZBSfdnjzfYDLye8BF4mBJWj
pDimWJrtzAXqfttV4w5/r2jboFrzOUFgt2GdLNbdX8bk32zYAGKxCdrSBmv5HrG7lKOSNebxP2Lf
9G7hu/U3dmFg/0Fh94x7cbwYkZs/bZyqPMGvxTofcJShxF4M05UWDwOQXCl5TI1RPIOcb91V0Kb5
7V8+5R8hA3pNwOfZ4mCmSSrfDZkso7kMW2f8QdW7je+JLNx+TSVxXo099Drbkzk9pX7xAmxy3fo5
WUwfrhCcKLUXft0/uGERH00sIu5tpInokHAL7FBZLhjuOEPMqaXd+zrR/+NZ3P1F6Zsqtv3bBP9h
aX5Sff/D0Pz1d36x5Z1/2Kj6MNe0iBfa+0/RwSD4B3H7ECVKQUnlVc/7l+ig9Y/vhmjI6WjWIbjj
7vlFlvf/8bW4HL8GXx6G1X9FlnectyUAqvQWtQb+GjQigLB/lE5Hu0/SBUzOSSSWaSPaonhysyiK
V2NqoiGa4E6H3Uo/L7RQDKkwArOto0e1+3zxIuAdFkqo28hM5Xd/tMrLJZqqL6GZzZA6aY6ltBiM
cjPBWdqV1VJ9Kd1InJieZV92qfKGVSY7cQ74JMCbIytpq/QhgIXUC279Li9uummUl6Z8KusOmFef
5A+DNLvPdZ7C2lhkUS1EGM301CNnPK3ozM8Lhz4N180UalUvAeY53zZem39NjByRUdGVcbaa7Q5s
Cd2XE4oL0NUxWBrP43mKUMoxCeo3bofN1Ba/N5AznQgRFM2CTOxbZMsSTSBOjiLzZbAFmpf6K6Mq
kBvNDbSlmr5pPtdQHi9G5L7XoyhQcQl79S0oZfUZiyGsAmUQz2e0etrrucniJzuxbeq2tvbwGXdy
RFXJG23MQ9JAAeya6isXLBWs72BqsTMtlb8vpjS/CASILKcQyw4x8Q3ePSe+r8YYjbpxLauxW3kO
gFO8Wq6stscaLxPlt6nHy0pMZXAFG6GBRZkNt4go91DEexq6ahYoQTcWBmiYk526A8oh2YzNFwaM
aXSy9FZ7KkHmaVtINwSA5bb+MTBLu1oD6CkeQISMtyOyHfAeLbWsxlxaj4gqRY/4iUwnjXLbrXbg
OqrFzlZUYz26b7OzVlO0oKZmjZ+AezYtgnlld1SUlM9wEJGwI0PwRDEFqJzYwkkupVMV26YNgUZV
KmyBFli+PC8MLOlXoac9Jees2MZoY7r7GJxBCe9X9V+gnkODw90ddjIt9viqChA9ORAVpTf4c4tP
Nn6P1+Hi8jSKMd2t1di0SNrEObNsABOrZKyTgyEGvOXmutnYg2wPaLLTZCCIWHvoyn82qrg7FWYZ
/lCd8juwjSWxjSUwtdvSgQ5vwsxbyPwH+vOPOIh6V4kDznklA8ARqxCI3DeH9i5QwsRG98xcSoTr
B7BVpVXdMY/5PRji5Mqfsv68R3Dq1O9sBOstCOZw+yoU2D1YlBuWa30HWNW8jDGtxnqm5ftWTfWs
Rd4IjZu6bC6yyq9TAD0lu/xxAsCuCddgvh2GBwqw2ZyGcGX5T11Zuhg3hXLOvBsNgzSLI9ioCUQU
rNhhOZRqRHJPLmZ0Mysp5tPETbJDq7wrK8hyyi74NMKUj1EMRrFyQh5DQjMei89RFM6Yw4BT2fij
E/brvLFrzGh79xbZpRH+cGphmkq/cp1UqXnhoBhxHFwv2TsthZUen+V1DmgUpWWkj+k3sRTZLzdR
jwwT4lqyuJ8iJcqjNw4m5P60X4pw4zSwt26dpVdlR2IB+PvCtlrjoMbuwaFBd23kQaidToVCqEye
Atjyzmtq8/tygEtfADPfg3+er9s6sIEPFu0Kk8b4JJj74lphu3FTqGzC5yxLd2ggFVu/YSKJo1Zl
ROZrtclFiUDSWOKGYw7pUWanDSXmk1EYLdCfCCBZan/2IvyBKMOdZpm9GsGkrejK9/wZQ62ntnce
Epo9J1Hf1WuLYaHtH/SXqel8DkesaxWqDFvajMZ5tlgYYurTeh7NT5U1NLi+REzy/L3r5dmwMIbR
YOL1ZA9Y14S5ucMh9h7n4Aocbf0Q+LN/UgbNN2gBxXZK7Rvwl+EmwpInFt2lp7LsamirR9x+J8CM
Z346m7vSrG+lBmWUk09r3kS93lS5xMUGzM5qnJrg4CdWvp69CiCP7FsfGDJCEanVn3aiP4MXDzA/
DOSetNLZWKCR2hUVH3Pjh3lyipCFk/J6zfJZ67aeh6QBO09ZK5tldOYx20czxpnXxOXwxkQpYW/Q
79mjNspqmuvlAqRiFrF+EMkApt9ct/Mc3oilQ36IakVxnRuTuvTC7rtfJ+ZpnsbW2ULgtjV6FZRr
/GOwr8DTggwtYPnd0VCMN5Sm4IhMrr1dCIxRho7niwICxGqWFri/HFlpw3X6CztMr93OaNkSebLu
wFBclF2OOjVeGreyiKJr145Q1h7xWXNrc94IpgkWI+6vNl3OYoqekt5sr+3GV1f2FE5nadeLGw+d
uVuAOOV6EN5pj9DEmmIeJ79hfgLH3a5cg3+SbIrWsNFgRuT+NzXJ/iYwQn+9jNO8w7Em3I3KL6CI
RNXForb9uIxHNTiiWHVj71xwxhhHJE981FCTsr1xC0wHWwBEZ0SnYu0SqO5BNCTfnAK/plVY9zBq
8vGGRVjAozaLq8yNXPxLPX+beku/oedy5Tu9sxnsrDspFyGuCvhbG2Ocm0tXWV9c2XnbFmWa2zLM
7ZU7+CRZIO9RvLNzi5WR5OSgCGStLVDlSGXYnbGCeLa3mi49M6QXggdT86EK0unEG7gigV57J0ZB
2vtakPlfnPyXOBn+J3nMfxaVAl5c/fg2pN/G4XdS8uuv/YyU4RfrOBiSEwmloNNM4P0zVPbFP7Sf
CXuJlB3L/52V7Nj/mESxNAgJrl/Fo36Fyo75DyGyR/DtAphGqeq/0uem+POm2MZD6LOjBA+kwYKH
hWbx22TXtWc4k4BfD3UVW9CKUnj+YL5AgAyPs5d/Dahdrpp6GbZIM4fEs16/mqY5R/UO90RzCO4C
GeSnwKvzcw7Sowycnr6ah0xOJxCP5/73Mzw95tGZUHnA+swRpblBvUFAMmvDXRMa0EFonK0plVw3
cEU22NCAMcVAdWu1/rSKLZ4JiV+ukbHnmehdbGAePsoivBvB0a/apgaD4WZfPaMxN0XJj+cW+gy4
5HQnjewerSBpaIpLscpojW/LyH+g33STCeur7Hg8yLHHokaLPR4ETsw+4p+efW2BrQeFxft4zTRs
za599ODDwR5Ay1MZvF4VU+edysrcSMM/6brgJK6AT0U9QyPROY2Hkp4TBrW0dqeV5zGUL6Z4Zssf
LSRD4OTxPa/AMJjBSUnAukEeFEcQ3J3X9GXQnokovBM21YcMk8hdXSDo4LUe382daxWMuBPym5mD
AHgajhmCFlrYZ2YImkIMW6Ks5Tqui+twLuS20Fw3ZEbdM9dp+fhK4HgAx4VOi5dvyLTv8Q5EAweS
0QZ1iOe5atFWFJ3NCTgjaZLPyL2SqX+LCsNiHMI7Wo/DVlQFHABYZ1j+wAJxhiAANI0bQ5eF/V0U
RPmxDVFnAgNAXL+Yy0EFjJ5ALRDpPf8ksIy7l0WS4uMNwwCv7cZnHaDyeV3KAPiwGd4h2SeRMeWf
0nSvZcqHirPcORFGF+4soJubOi6nUz8c7K1s9Coa+FncpS7S3sIspcbdwZeUYLE4R+sWhcXVWJCW
lK57wXp+BvaIGgqGVCuM6b7Ct2XuF77K9P0vLaPaqCHg1AfxukbrdQI9jEiTTQx0bhLCrkH1Pb7M
dxkHFOaQ6VkPiveFjRFqjCNT3yJ0MnpBcWpa8TObnFWNtgRtJ1Zn4LNUar0X4naY74uELwG1fhUW
H4Sdh7hLA4lqZLioot2RvwyE3uwT8qPolNt7wQ+X3RH6/aMPIR1aFjMcjCymgN34MhhVw6ZQBj/a
5OXXslY2Sa7fnkIJdbdOxKItcvwQZ8Stbso+a9aUZ7KV6jCAE6Cqd/BQ7G0H/nlTdg5DamJfp+Kk
Pwt6Y8I+jiRatFGKGuhib3OfTYl01TFVGRbFI/G6qPjmpKr8PLDZqCQU5iaQKIsQaxRbk31iFjK9
lol78bK9BAyWg2mN9nZy8J4acXta1SPqZNRR+40DmPQ0xlhuP6GpovHqbMOc4urL3FJb1dDN6ujJ
SB8hLIGK5ArpZsbmZZUvPtadwJfDPTJG+Ra52XBHZ7fYwBVp1i8LQK9wtvh16izVXswcY6Fkfzt4
kx9epnkYlWYTsYzQuhu2ErvTJ+jYxgGb8HQNUpJ+42gZhygUnF5u+hUhGabAyp/R46I9K9g9JloC
6xLawtquLNwCu7E6+qk5XbiTuw9U9hUGzUxjSFXHKCd9QrCF+thiGofYZZ/WGEYdZ7R6d77HIqtK
UR0N3HnXC7wpzt4S3heHA1q8SFU6e6B6GAcC8DxGlpJrpxfe2h9MsQHG3a9au8d726MF71f4NE5p
aR5MePpbA2mKtR9bHG6KqXvhGESjfZ1Q0AGMW837ZuAwAZIt1y5+ROtI8hGgv7KL4HAcSgrKh9Iv
xOvZZIeTvX3ZtChBS7TNjDv+dnLldiyJznWu7Tmb92gjBERGtb52FIupnZpdj37NOq8Lc0MrpUKs
3pkuRj9/Dh2XoZnZAS9jTWko3+RkIlcjJp07p0Jv25kGckYgWCto5GDvCyO6spEX2gBvLPZB1D63
Pv+7HDNYnC62rSnniWMU6c7qum90mF0K/eiO163/UNZoquZGcmWo8cLXjViS4fh0TicqMUZBRWKD
C5O5BVBDhlNNhqeVH5YvuVuUcuUREXjbkLzHWEHSyr7aWT1tLNjALrh/+86N82IDRKjJzpG5Hk9B
3jOFwiTBIcmxnHGbmfhGJdilXiWxA/wQfm+BNCBQdTzZ5nwwt3hKdf0W+a7GWntta5w20fhkDHX9
vQ/lNyc1Ma+JxZQ/B60wUA0Bar30NO8ndRiqrt4hhQu1C946fuBN1rHnM0cam5iraGNbQXQOMWMx
doUAgH2BeUPg45fl9OUBys1gPMJ4xBFzjGVxjJJQAMvuCE3XLQlPeuFKGOXb2K4i46YaCR+gnd39
FopdvfZ0fpfveFuRfolrNNgILyHq4sjKEXf9jkopQsNenLobD+RtqCItyTNE6YAjKLiD5AhLdmDX
OelfEbVv6/U/n+tARKXwqBGT7+IpDBRsCDDNeMDNVB927EGR5t8rRfkafZDnj9/yLS7g59OovXs2
GhBYHL572qJiw8HrbzwUMwtERwJ48BrbGCHA/yUBrzpCf0kCaIdblJf/cxZw8UP93+mPrv8x/54E
/Py1X1mAwPgLOm7ooFfjgrhmHn9lAe4/GPrQSaPraooXS7B/1cuh1QD2AKMK5kPo0P1XvRxLMP4c
cgaE7i/6Ev+VNNGL88m/2qJIL4Ax8sFc6FQD1Nz7ZUSozrUxut0hlEaK03VH5AhHuMvPkki6ZxOh
r7yNXWKD2kyT8URiMHadNLBYcI2yZmzIO4lhLM60XBLRCL5OJ/l2M2GWS4mG8qPszb2fVxz/YYtP
9WQo7HesRBDj4W452ZX7CKX9qbDmNUdGeScRPr1FcHm5Rmbkrtbm1gVKATRUvSLqV9Bv0GMlPjiH
AoEpbJAF1k0PNQ5O92A+hrmVeSvcfu2bqsJgutdGu3XJvek1/KLysPp2XH+6KCfCEsuwrJtosUkM
eiN87u2OI5tyJWa6sly6EwRnMdN1JhywheQGXBTh3uLgev4yUPAioNL7yVfmHxwbBp3QTS2JY3He
LcGelDDE56UcT5YcrX0gS/xi76repmqEGA2U0xBNcpnBAlxXRWA+Am1Yzj1t6wtIh0DDnJbDoLiY
pUHQt1iBQiIhM+ZdnxI0qLQWGIwMYefiWpbaOX02sRy6LBjLjd3ExudxFO5tMOBQsPJGYR27oA/N
vcIk82HOiSY2MkZ/AsMjgFc5sdS4KspkugyawnheEoUKKlEdVoxT8p2bbbpocHPdv3y+Xn8qVnY3
YyyBM7ddDExGhVIkCZRfqZ0OZvbjSABZBw3+YUBNtz0KH1CftA+6P+DNHAfWCK5vHNBgOHp2lEAy
L7BVP3iY2Ipd4vp5im20wLUmi3AeqJC/QoepPoGJO6DclslxN6Sx/dgYSMjsrGYO8FLPneUwDiVr
IWjyU9ID2gG1lhxGGBOIFkrPtzVylw+dIYrbpOnmx7ZJ+iP80RDpVxnsEmF3HrCAFiqhO8ZnKL4l
n7JZJ1AhQFKjYbJRSMi9VT5gHy9rXvIlu3QXu6/2LspiWDG2COJ54eCtpoyi3lKpeU+CHO5BwIln
5Ql0DaOuhBFr0amiSGdnaQ6N3hySCyx7tu4SwviH/+zZBEDwQJjhlezwZd8Ocd7fIGmD4/qCIr6g
fbRZBhNxX69Mp7WEkbAHUm3tOmTnH2A55fsywHcbvlsSFptpSMtgj+AUgIHaeQTHMh5Ll0JqMM1E
ELJVAPTGxVi2Mi/OyziixNhbnrdL0TFZA6yH2GjSTomjwKHTMwbdJV4l9RWCSuV1bwhvp+a5xLvd
sU7HuApXlt3G2xLk7mHxvWELcnU5TZyWKlduK7FWhSvuJ8szV245E+eD9WOjogixcrC4wPsD0YM1
qU6+Q/V62mrBxgJ8drasR9Ube7CY/flIU+tyQnrirDKUezVAoN3KRGJyZ/rI961ilK50OhRi0R62
6agl2f1HuRjpOf4a8be5yzIujfoExre3WRqK5ZUnPAUqtE5osGUCkVOT33la2pBNb2TdVB2AwrW3
bYiax1ZJC1e+RIoU3G+13KNDaG6XjMK4BMt4uphN/WB4iBParY+NMILVNYERuBBjW82LhRB/MTgU
YSpYk2PlwpfnoLDIUxWpjefNZypq6utkWvpPIe8v0HZepuykKWu/33gLTRrEC5M10l7jsspVkA+r
snJRmMVyakRQ168toEZNh7eBndx5Pp0YwKRdvra7MjuTuAPOa9kBATLBzqYr4aGRiFPBtE/MuFqr
uXyqF7NFS3G2T+qo9S/qeTTu8rzQ9uh2ggCEmjLBI4qBekuwdFddkOenL7lETbh4DRCAU6n3sBx/
OVnACEfP4VTmp5jQ98SVi2W+7qLG49CaKK8+ANoJNp5hcqxKuwYm48/cMEBwSPxijuemKmyH7aDs
Gwsyw6Yekm7aVDZw1TVV+eVcmUrS9FVYul5w288XPTnsvMFHY6AQjBF8h5TTK2DzfzXTv4RLqEkA
p/nP0dLmR/Gknrofv8dKr7/zK1RycREPHWhvDgit16rov0IlKDKUPl8NUm2CqF86/OE/RPoUU9FB
o6JKGPV7qOTADYNd77kopNmm+G9CJdhx7+qlmrhhQWQwARhogMO7iDvPKCFZS9geZm9OHmk1V83G
awTn1LSgTT35XTnsmna+Kmq0HNZFQg3K9ENUV0ywXgROlOjEYj1G6Yh5U1Xl3hqwm/oxDZ6hiyEZ
MszoyhfxQCPXMGhPFF8coyNzwdJ4V9F2B/tuxttuCr15xSCmh4gS1m02UB+YEKK+KDKXSycYKbP5
6CQ5mlPTnYKLy6mgUAsx/AJGe9K1KxF63Rn9dx2D0AkxJjfbKz6cDaLAa078hfY4+kHDTRXGzikU
pC+Z3xqPaVGSrreVt3Laies9tGMMlbgYm6BvLpeJnKqc+msQAd9dI+clEetYITdxTWrE5UajazO7
AvtYiqV7pBWeG0Th1coMB5j+oPW3boP5td0OKMEsPD2R9rUnJnOV+sP5AAaOs4aajBXcRXI8txC0
WCXAJ1W7WMeJnBl97Uqu7EDpf9CEm8ujEzSPcAXRLbGG6ZRy0xfqkSdatnmltebzOf/SupTK/Lq+
RQxr+YxGorlpQJZvQNyPACi43WG8rlmCd5OItpFPgJlHnv4IiGu5/OmwncQegQPzUuSGscMHu76N
QX48cEg6D0g0UULShdIWA6cdzKBpRa2YzpVZPvdLc4WN54KslnGq28JPtWN1dw3Ua1C4+OqsRVNs
FVWzK5wZD1GwBKvAHdrLGa71o5MHd16f1vt66hCAwBkLBn7ubxewWoew9YItzu33xdIY9BqFuo+d
KD510Lb0qej05bWNn+83wyQJWPutKa4HuxAXZfr/7J1Zc9tYtqX/S7/DgeFgiujuBxAkSGqgRMmS
rBeEZVuYx4P51/cHZeW9tuyyO+9zPZSjqjJNkBgO9tl7rW+R5OaPejzRy42bZUs87Z2haNMWV0tL
qE5lnBGoEGjthKWPBh87OU+Ol8L88mMMXhDWpsYN2saAAh3VmkY/BQFNivYbP/JgVQynp/4CZ0wH
g6VVzI82zuQLUVjqs+CH+3Lu6IuhIUl8gEhVtdMcYuEQeszqBQghsztUYMw9cnS7+VUpzUUJHKIN
w9fZtcerXG8R4Ub4mGmYJWgh6Y+A90i1v6Rv/1no/7DQM8Bceyr/fqXfkSiZfP0R1/vX3/lbRKZ+
4CMAkVKVQ1Ww15jKf630jv2BYZm1SvNXE8zbfvnvpV77APOGPGyDD1PR7//3rpi8W3OVbTpvonGd
Ft8/WerfN5DQokGihQqA+Qsr1fpK+b6BtNrIFqeu+r2uA8ilM+6STSL02L0U1Jl0Vs22vIQdkZS+
i1vnr3bLvwXivmvsmOtAjmkh52d1CDJ2+PHoTRMt7rBMXTD2+rC158LaaomeEwqRFPvvLssvOmW/
PBTOZl5DSMNplv14KHbRg6YhZA9YcpIg17WRyQyAfvzpzf/gV3EqXbzU2jrbXJtn31nFFo099CwE
EPZpSoIJBIrfdl226Sa7/4OHyuWjvmtpvJ1ABKmglg1uCnakPx5qGro+g8/WBW4SorWfdXLPeut1
Giw/goC2YayveE0YZhsiWqt/5GIx/3VwRgTrXUw20bvf2SGmC4266wIFrIOnpRMECk00l//0wsH+
Q3ELk8BCWv/eJyHh9kn6JH3QugLNtnhzsJhTgwoprQsiQX9/uHeiSn6USV+XxiblFbfJ2yT5u4tn
NgMyDa3rA6aL4NKy9ptt6K8O2x/W1uICUF3t/f6IPMrvrqGp40HS6XNqdLne11rQilOgQlW/xlWY
VFAu2AHVrba/P8q7ju3b79IFuGgHrKRAxfzjnQLvHbUn+sLAAKvnGYpySfv0NGs6o121MP/wm351
Fr8/2rtbA09u1IDk6gNnYGcXVokXDQWZr2lGMLbrsh3Mspff/0D9R0H7ejtS+hL3bYJspG/4fimb
48yiZ8Rjp8WWOJG5g8QJFNzBqhbw91VEYdic7WF2Nk0u5FcL2+yxNo19H7VVMACB2/YTLgakf/WX
aQIDNVvC9XQckHcLrR+Iw9FGy5rlDwuT9ovrvyIHUE+s7uef7jhHMlKsOh6jZER/6Qn4dyShTOaw
VRSDchDl5qYG8OkbnL2tTrLFs7rYEyMfp762SRWBYBi5JyAb/0qs//fL8y+/Guvz+oSb/Gf95989
DCmC3mwx846833hLz8r0kzaegMXR2pBNJD9OiQGBbbRoteC5LY9TmbZYWAuMlMVEWTeoJSl2tAKb
uVQ9g8RNPwQx4gF9mS+iXm8RzS8KPUPc6MRWECVlr8g6JpIPPXGbSIYdBE9gEzetUOwdLj4aQ5jt
t301HbuspXmi5P2mC02XUCrzIhbZx55pxHUmZmyrMAZ2LVsKhp3dqXLtZd8k9oKQkQkd0PnwUo1n
9VGh7xukJYleoTm/ZrNx7pwu88DREeCBq/TEJ5e739+tPz8gDnfs6hBY8eE/kVYmyVTTHNeLLuNr
JcNsmDjqQUum+34J623fF9o/fiQ5Is5iQiVMe11vfryWbjsNjrtkXdCG4UGTSKTpBbmluGwNkmnJ
XHz6/S/8+YW7mtUAu2KVcCl93m0hARAPQBr6LoACh0FwEOMhqkYD8kM7+78/1M+3qWNCENVx+YOY
wIH440+LejY1+Ed4Czr08Sul0Q7V2Nt/OIG/PAoJB5QpQDs4hz8epYDTW3QjJ1DBjdp6je0qe5Jh
nZvf/5h3TrJ1HePXOOy+qRY1tFPvjpORMqtZuJSCadIqnzyhdGdNReRbEvKggNVJScGNz1iOBGnn
kRDPoBJZ8qdl6V0L4O1rUMKwUdFM+kXi3fVrmkosyWDLQJBWhgjDzXfE6HY7MXaJg3BgEQfyTtxt
q1bf8mq0z1mXjkFkqsNVsSzGkbjmP7lZ9V9+J4ZENCUMUgveVxyRAMYVxoYMyqgvD/gTt66KeHkh
Ku06JHtrE9t9/SknR3aTN8p86utkXi1huu86ZcW0P/+Wa9NwnTmTvyzjc58q+qZJuvpuLvvEq9H4
7/Fkjsdyzq/JM/tTcfHrHwCKAt8IPRxaOD/eQ6EG2292Rk5qPJ+j1q4RbIroI107XvqNnfqhpDVI
/7jjjdUWRzz+n53Evpet5R76Ogw3Ex6sLeG17m0FZRAawfJtMcPyaDhoIwh7ndEvpQrvii7fkepc
/6E80tbL/mPFSdrjd7/g3d05djlfuJrpzyhpdAwXtzx25oSLTwH9m7Qs8j0dmzRVD8Y6K5A1iXG/
f0CMX94FrsNckIcReNC7x90BdQe6spdBqsToofvcMV8oq1YlKqJnV/1a5cP0aOta/AUGWdcPEEor
nR7HKooeIrnTVQkk2RK2NybaWICN7kEocsCA3lC6ARCufZtLTWOptO9sVDcm9Eaas+5j7YDg1gZT
vVQYLO2XqvqMhOvOmjlQJJAV16MrzT+c859LN8diN0iDzzIt2LLvTvla9WQhGrOgSfPHMgzsIc19
ZSEED1WM8Yc68RfLNgY8hqXU9Xzwe4+bzDMLXYQmgzoqX93ECXlr0zISBHb/4Ujr3uTdnbTGKuCZ
FWJ1Or6rEZsw6ms7NLmT2ug+I8HiEaotllQI/JZnMrOjoW8pzhF+6Z/cur94+1qqYLZsGLyYKLx/
fAw7cl/0MFUlev35U9g5N5PdnFURvuZ298KW1/J/f8u+1Z4//VbmmIxB2XDTo/3xgAyc5ZSAJg/Y
hpfn3qDumUPDn0sap8awfCOq+b5K8smP5priBpL1ZpBRS6jmn3hbv7yZTAsprv5mbHu3rCd9N5jx
wPM7OlXnq7VNfxNTlKckVQSb9U+5JL94aRI3iyTYJSWW6fu7i2wRnhEVwDyDeW4Rz9VaiFjdif+w
R/zl+YXvhvB3Pb1vprsfClWpRZUmahmwR243Dtx/QkRTjMwh8Z9Mink68c5AzmhoMIZRsaEbgB1i
UC6WxfrTGvnzptxB0UC1DK/NRmj17mKPc28S6JXxZQYUSnFkk43cLlfzAKowAjW3qWVRBrHNWLfK
evUPj9W7HJG3+oF1EWqFSd0OI+fd4btooJVaqm0ALDl+qQHUmqgbo+4kE80skAVUFtCsng/wlBkp
pjdYTW76akrCHD42GI+oJ+fxaogNhFh61/XaxkQW8fX3z8QvFhrEn5bFGmNT52jv7oxYcSAVwWcK
yM9pd70gS1xIuN7U8skfTskvDoU4Hdc1MWmq8xPVLkk1WTet3QTdEhavAuff7VLGqB0US/0f/KwV
c7bStniWf1rVatSnXe2IJiD5t70l0NnaVbMdXgA7pov4X43Gm79Wj++1X79YxDgSbRFKxDfgwY9r
ik7QUlr1HClhUoKjp6zviqjRt7zdoKhPBSaUKp693x/0l6eS/bVAjaXBX3p31QCklh1BAE0w66tG
2UQ9kqSF7reqLv9wKGysP78hqDQwzNquzcTtfcXtZKLqIxiogSWA6+7IQunaTRKLcQETHpbY9lr0
JXBEOsIVjGFUduwc+2m7TLZR3BaOycOVGPQYMVphcdSJFIZqUGYOzOg8Z/TbhU38mSRI5SozHFOi
Ys4RNspyjdgs+UkMea3KQSU+MKDejYZqkBAD3jVI5tZetpVoGZhHWazdY/tcND8XGIh2qVZM1pZg
4lh/ckctISElpVkSeTU7mPhiisHv+W2StfFHmVfafMihjphBnGiF2CpqrR2LZZqUQOLBlNdmgXbw
SnT9HN5aUsvLHf9bGXfF2MoMdbdws9Ivs0FEV45drrGOJjSTXW82+d2gMAA6tmhJ9loLRcqbo1Zv
PTdOHgppGcKbeuJjDmQoRmiz+6rKdoB7ceQV9Vy2l+nAdhI1kVuPeSDluNrqBnOe/GqYQ/WiUMCE
03coat2vC3MtrhKkV59tsnhnwjG7iek46sS72kwUomY7mc43Y2gPd2UiWrRXSgN6REWxFG0Rz0Q9
KIZ42jXO5CZoWSMARaKOFuzLMnWDEgtDtc3DFWCjKrpLxoo0nY9p3IA2ywv8S1LEA6OZujYR4va3
9Hl3/WDWj2Gt50+54qjnrkTmEOL13Cury9Ro3FMPeKFs5G5CV34OiSIbRBxts6VMAl1kuLbcrNhF
/XA0CBFAKi4/I4YhD7XHqNynkwG2x/gqDGXcDuWMslS0dmCRybt1RWIFwl2gxY8CChzTxQtJMOOL
3TWjL3o0UaU9oLEAvTEYE3RCwiNRMTyoKix3Io1vVivtVlPL5CYzRhQgaqJdOEUeXxkj14PdAhbt
JHyYFsMMSEG6TYDPeQQ9h4fQFdlmSrOeooL5V85bwpfSXm6zfDo0nQA2ScYPf2SnjO4S/rv2mE2T
7i9q1mwn+LxeiiZuk9lkJY9GvEbcODdoYM6FEk9bbXTiHYpe8nEZa/khoJ9goXQ9h1FePyPIVi/L
GMUVBEAoQmrXvlpKU27IXqh9h4Z1wADSPAABBotchtPBUPFPytlmhDfBQdSmHa4+bZeZ81Oh9g1p
QuHeNsVd0s9P5hSW21F1adT14VNhKRFBf1nhHIYeA9mgNKGP+eU+c53wKAnc8K2oclDdC4Xr0Cwe
APPFj9k3nJNWGW6aqHXOsidEeDTkZTeHNtGxa8yxUn6TzVjvYa4lexyBxb4s8DML2fXenIwLHa5s
SLplhtTdlOi2PCrNNsKbnrgd9HQHopjOzfNYMKyffLthH8HLlEUijfrxE7Pf7LoBREN7BHuDk2kH
FQ7lFqkMoHdtcS74L9V24oHYgsE2Z0Rb8xiN8tMct7Zs8MGHYsz8BR3fJ0UzdmoaEWqq6HznwFb0
6gs05qzeG1mu937htDYogEqznUtFsdBxZ4RygFeZB1M50p5VMdJXTbJvW84U8ddlDlKuGO5juvo3
Ooy5+7Aos+Qwpla7Nd2kAaKjOzscVVjFcWhOx5iAlhdLDakn6e/WW3tR84ual+yXDhaNhWg9Qh84
monB/F5ad2LI0MTQ3O83VAEFm+/VE7UgivrInKl4besWi89cSO25RG7gs0UzT26p159wSo6+jOUc
dFQs9w5Z058GyefMSj5tq05vjkvFfjoB73zQhSEf6cKtg3iJdKcbeu4E9PzNUxw5zZemFtmO8Irm
yW70ZJ+2OGMP8KqzHUZY+UgiJeZXuxpH3wrNgsCgRfJw5LpibjIVd0hkWeYmpeA69ASW4ING8c+u
1G13GfumYl/UFf8+wr3hgXSSaNk6JiN9z41W3XSlCrwaBaNB5D0x6iICTcYjyfTxnVrEOVidttd3
ktOpPKA65yfapPLEFyQm8FWtbHgY9KkfryKgD6fEQatVkbpzVeFMuhQYjA+1AcdJqIl1N3S6uXhU
IoSN1HF8wlNfP9O601FzVebqNG+sbYlWcLcAKtyN1SSKAIhMdMrzerAxzZL3zkPU8FBxdWnCN8eM
DMcTbLH6pSVi7lYsrXYvE853gsIqAEqFCjDmpCqtmC8Ubs3b2mzrF3PdYZJsttQDPKYU4isV396c
CM+2lH660VrRHGssaJfLIOuXbq7bJ1hSGHNtu/kCJA5NB5waTmtTFuExohuBOqOTX110ZCexNAqK
1sqNTlMCWYh6tyjmrwtAQ7QINSI8FHXGqIXzpcZrufbB7xA7j0mvYY4epyUrVI/2Fsu2dl9rs3lK
zCr8WFtxBHq9r56tCD9Xt2YXe7qyhBr2f4pIs8cXEnVOc5xbNfQjpR8u1gjfPQzE6aOjpKyLUZjs
3yxoKOGiU49mgaAzx6QCL9EJnQQEj0MLFiz0Opcmjp9keJ7iouNfwGfikJM+guFKlxpPw8JzThur
lI8Ess+v5K7Kr5CYzE0YzvlBa7v1Lu/jumfmopt3CWzDB1F1vb0Bj4sXylSzs9O1aH1hP90pgP1z
D8h8fJqtotQ8Kcr2KW+W6caxZP+g1lN2TtbLDX3DuTQxAJ0bMXCgDIEuEaOqvgpW45OQnDUnhe2k
Rsr8qi5VQm78ql2maR+eddwVh0aN8SsZI59YLdmZkn36CGJRfl3GAWHI0tIS38Kfml/tmjbfJuxj
UmXot0giUPHPlxtLqfAminQplE2iWOEZdDR3d93LZj4Uw4DONu65kxalQSNHA4k7jTUrPuVZijaw
0JbqRjFSmrgD8Si0UqUTDwfLqJwS5Wz3WiFJIl5dhdjYFGPzqlSp9iCievSHUWrfMDiiM+TRa25Z
LZbXSk8RG1p6uUrEU7P/pjv9AsdxQLWk1DWnxeJNLgM89BpoD0re+0XPlbPbqaxmtjV8w1Hf3BL8
QuO/0evrbpjrTxPh8rda50Sn0GqSoHNxQWHkMA6sYy65BA7Pd0lw2WODYke9bRVHssZXGVxsws04
eYBtrtgTh7uaAFwWMWBU9E07hM9NaDjPi3S667Coo2DI82EvyOY4NLw2Lw1cb70H1yu5gfW3ZpwI
+bGth9Bb/SXAL/i/QKXUfjjUxgssEXMn6nzZ1GLGM2NMyIeG1cHN+fKYaJL4AWAUOr9RzGcCPKYb
ihCk3SINH/Q8Eptcqe46V1wR646VRFUT9jJt64+9m1439H9UpKbHtKhbDptZJ3UstOvYLlg3jIXx
upooV4RZ1ScgfeGdFerVwZ0SnOJIfxdCBxk2NgjnDmbSHYd5zgmn6YcrNRrbyzKykfbG5exR6lMC
uoz/aKF+dsmoOZC0NJ2zajC+kpJ2bBJVY0lz+MOQkFAsDTNcJy6mKRWP1NuqN6tT9eKO65yp6nYx
neVDE1Y207KYgnSAaf0IiiU6q2U87uyp3ltV3vjuSMi4l2BAdcblM/2/4lNWIK/incNJ0hURsdCz
w9nY8yziTZpl8pApquENoaKeskLgFQO2cRFrfe1ToY43GIrVwEhTedc3isVS50bnXnKQ3gztm15F
R0ZjevbYlIrPbuJaDyjQ832S2A9TqhYB7dKYOpBSzitWKVOVjPFVQjgfdDZ9RQ1pL7EajrvBUQgr
Qsvqk6Bl+OPAwyiJpvDGjFZhNM/WBcWFeEyFGZSgcHY8TizAVcruNLLQTLm5674OJBg9TjVREm5B
lK4fFeK+jqeUOD1X7EgUNC/AbuQPmmnbt/PAVTIHOTU7m7rQa7s22kbTVH9bGDXpxNN0yTVokfCO
wFgARvj/apa1eo49UaSkxuHw2jBA8ABf64RTWBT0Iko/p/OEx3Is913W5GAboCRUczrdLiq0gkQp
djyKu8RYcHgyY6Mgs/vrQpjhRwItKDPEQCyXrWIgd7rk7KjtgifPcC7kjJQuhKwbm4Q8Z0Zrnohd
qqoNbgONoUW+HOa5Gq4s0pNLajQl44GzymMdTekpT40Yz3e65Dx3YNvR+ykpjxEztOGKaM/0aY0w
CEyNBjyttYo31lLT0ugTBXRqaDSXM83s1XE7ALLDqJIdXSIxzqaNxjG1p304EA/qyGxN2aguZDna
rPpVznB07PBMy+6Svi9RWzLda5PiPrnMTNnnfG4JgNwUsblsGjiUm5SEEVy7Q6c9TQBiDpVuv2iL
9Y1kzOaZijV/zmVRsWhJ5aOdm8rOGPpo29l9cTtbVCz53GoMvd1uIW6M+FHKoWk/6MWQHBWjGoU/
2Kq09zbBeLxjhFWdlBGQqFfOdnWifYNeWnfSqGIMkLMIAdBNn4siLW/1xilurYQ+MmFzLKBpPHZf
c6mrL6VM469NqC5YfxU+sEEFcDRJArvD1uaMTy0VD9ctYZNTxFbOW0KxjENeO7xR3Kn+xNuS3tmS
a3pP059/VIWJfk99zM40K2JxjLJJfi2yqvsqe0kTQc598ZqJlToply58JntRe8niljd9JebpRjZT
+KxnSOQ3IkwUd1MTvPpVMWsIJfpCLtp2yczyLieQlYsUT2O1s6MOYKdwRzoa/RRze8Sk52EcLvPq
LoajZFJjgn0Ea8LfcWv0776dupnpi5KwQK805i7zB8m33KbIih1SYXV+ldAnDpomopQXyWJ27BvV
Er3/ZgRyE+0oXvnkRSGc5CBIynP8WLizEijzWgJ0TEhDbNyFe5nGKmhHq8VwtSGBjKukLLzqNvnU
h89DOwCBjUDC44CIzOJV70GNgckxZsSYwnCf/zqZ5qBEcEUZT+LzlSrKNFtbiK9jP1EFhmuSLNOQ
FbahF8Sph/ha3pnox8ogT2BFrsqChA1mNmX7WqMLdNIbcyI5y1wAMINWujNHFBVcQuatK1qK30eM
FP2Qtlaz9EKiYhiCYo2avsIQPbwOFr1RVLkE8FxZihbfZ/OgB2Vflo+F5tq3me022P9rR73Hfk3K
5kQbPjyJnh+91weV70hVzrdOypCLZ81TqTD/q+CKcU14dun9A+OkL8NZHBTY/CwSuvyasHtJPL6s
eznLQX5LUpnmgdu3DQMMF+1oQNaoPm1ylefHg1mNJrqk/3ccoaqpHvchFZ0ZizoF39bSRAHPBhvI
axITNm8p2HDzEub9tSlAqGVvYO1ioy8E2p1weaibZi0hc7vUoc6iDfyopdg6mrxSj8ykCZIteggG
kTPhgc2ShwXPw8dRxxj71nr8jwb1TxpU5hlMaf6rNfwTyPACt07/JfvBmQn0df1Lf4tQtQ/0ULFd
usg/cBD8twTV/YDIAAmKvrZYWQzo5/4tQXU/gEiGcgm6xQJqoDLm+NuYaX2AW+zyhCFYYyLJ3/q/
//sHVZF897+/72O/F0AhAV1JqIyVYbQg23qvFDHAEZCTgFp70MIuBqyk2bfEii07g0yWIEFocRzU
l1QZwdA1QmBUqhz3PFRDt2/tYgiMhhYxKC6yub47jb/osDOg+7EDzVfjx5lgSVGXoM17L1CdpDmb
GQCbg00jsTqh6ldPzmKhOUiV0CQ1tK/uEk0oYpuQntlFwN+UegAKOrl9+NUpS+1WorBo2i1hyoX9
iDo9up7jZiRUIZbap4JOFB0VIClsvAemnX5OzaOeYKhBm/CF1SnOfszCxSdPuOxin6xPsjb9SthZ
+zGmabqvWLDTceOaeXN2KJWIvrIl7C6sWe7RaXttCy0x3U4YTBuHbXO/dUfHuGHN6z+6FfXR2DaY
9QnvzKkRAZu+FHOhnkVIVUsztK1TWu6ArOhRrasnw6U4P3ZGldMiYftEp7A3xC0tVD+jP7UrWzqS
YaQEbbK0xyZKNZyRhvySqHF7chkY+CSbXTCuO9aVJe/tkhhxzZ3mwJZ9dxGG1PqTggMfnRbIxBzk
3nXDxIZaPd4pNBbocPZadVaE+0k1Utgiiawqf8ny+Im459r2VHRVVwqIvtulz9xpY5Nxsx2TYbqM
7OWOJlt+amfEHgy0S96mo6VFOydTxEsri5Q3ZQz5h10L/VbaktZZdbL6jKHF4C3j4PQbFnud2VK0
XOFzkMbHNGrhSmpKgjOw2Yo51HdoZcb7WVXxPpAZdpis2sQKWZS72iZye6O1Vr+RRARtl9LW9hgt
1naZq3jGgu1sUmverUs3bjRSCW85682FY2XtLrVz9RhphntcM36OsabmjH1KNX+qO03eVzZZec0I
/2iT9Up918hkuTZKfbo0BpDCkR1bO4GYcQuqMvFanfKP9l+71ZMK4ybnXexoKkykgWR1/DnjtocW
306bjjvNW0iqOav2MF67LOwX5ij7bS4SNxANYJNOAbuhj4nBD+qMc9wVDPTURfciXHbc0m1hh7tx
yOS8WRpBiCcfslGmXCHL3e3pJ47aZz3C0lek8/wNB2V4RRiD8J1pavcC2sa4IcPP+iT1eWk3Iey5
gz5YaeujJ5tjYOY2raah0nWsLaaUjqc3hQ3Nx+Ud5amGO/vwhKI1VzRU7s1JrnUOKCf2ia0Gn9us
zO3EeTwM9oKwqtDy+DKiScWkZuTsIZ1dNmIAl0GoxC6fdZPOvROKL+Qwj5aX5GN7vxC4e7luaDh9
S0PODSDWnVG5IYzpZH266C8JL8pFOJDimhs5AEp3vLV575s4xivrwCb5oxuPy4uNIB78iBQH0okq
ouxnt/BrTamuWQnHT0M8Oy07DWtWvYJkdM3PkjZzN2xfxtmrZGs/l4wxet+k9wGNB53ZcA3cUxwm
jdRdr0Cyl3raQIDW5VytM2h3HoZDRUlFrcciwmw8dPIT+xSLyhfH8Qlu53hrtQOUE8amw+TNpcxP
7DPrgCYwE7CRVCVl14IKGvy6XcgoZDm4KDDgknER5sUDw8nmzC6xo6ONJfgqXJGWyprk7dsGoMtk
RV5C0lFyX+sT4asrEtPiHkVetoIyh8Vsr3DpxDeJDjy5XoGaOIO0TURl7Rf1iETnjbxpyiz7kkYd
PK7kjc2p4PG6kQTQKE81k8AVvgjIUwdjkmyJ74TvGdFobndixX6SG0//rtDGT5ETA3td8aBaByh0
qmp/USyFUcOKEVXfiKLdCheN3SHd2ePQ3jF1gz0aalZ8q5m6/lgNRXK256nQ9rKV0Q3ahRrrK2U3
ga92LJ+rWSWMUQD7MoN2HUeFlO2fYzy3VGuo1K46OvCweLXRjJGyOquHeO7ikzKtMFW2wRwOA91A
/wn8oavQVmhsSz6jU+IQkasulySTGqTwGpS0mT5tmxGIK2vDdEhXsCvlrcYf3HSs8zzkGUhD2hhs
IUgmiYnNfaPDpiagWBIZ3AhLqr7yYxEkHwGoYJsbuqa/6IgSebtse8WJL0jOJUMEeO5GHzR7K2Pr
S2pAPxwdAdEG89gDUND6kNa2fUOymsZRiy86aCluRDMzTpNSX7LdZskx88todkLAt3R02C/iP1PI
pNYKHIQqrbK6Fun1bFZ2ICpyUEDMTPqp5EEXyLrg7zKiUze63us+vUQgnC1/ILJVntOV39vSqboQ
ZiPytWsB39eEFzOszN8M7affFtUUrHXJS76ygblLTWMj3pDBIrXBB88rSVhWA05dXqftheGsNGKC
7MAOa3KxBSNN4sl8KKUA/ud1eOlPkEsfrLTrym2zco3FG+J4fsMdR2JFH6dvGGTSFgowcrE9QjUi
cxyffwI0uV/5yTRHswdKOC5X/FkR6XBSmEOcZ9W6ywjRDdI3FLPBGHLZlDI2ruQbrJlpvn4KMyYi
lFjV87xSnTs2XfiIVa5X+IZ9pidaPhtmU/CZUKH1lQ+tvqGibTarV04jtUvJcsZTtFKlozfANHUX
sOnc6cDzoHPOPrMV+iQVzfLNWTMABKdufUxB5Nr0ohxFeAYTynjT54S1M+5qivNI4N51labzLaqD
5G7KB0BNjLphPuPgZosk5Tly1/6E6ZhXsVnFUKl5xC4TXAAmwdsAkDdkV5AaYBYCnCx2VD9MZwiZ
6dS8OG5TD/QuFfeIQnBcC0xTb7dFWhHjqS2dQPLfLgcntWwiuxHGXAJUWIRHDkqve5Oy2OCS0nS4
bDTiDGgQGmA6WloR5obypH0klXlWbgd2bSLoeekDc6sIV0KjL0JCxXPrOBD2DE2APm2zzxpgrv40
hnHIq5XGqVflhnOH1lf4IJcUSV+b1pnTZiy0IIVIGQcGkl618ZxNuEPsAvavMz20utucYRPbz03o
pEFlMcLxsiRTvrDnVI5OZTdl0Mh2KuBOFTQMY41IPVTLcR8kRa3dEE8fF0enTtxT1Nv1q1uqImEP
GakHVI65uimrQfGYq1mqPwFSNroLy5n1yvrPtu7/C7mj6di2vtuP/LStC75VbZQgCvrr4w5f/8//
+tff+XtXp35YHdqEn6k6+Q1izSz721pofrCw+dCxsUE3YEPjH/29r2P39/c+Tv3AWiawEOI8YRui
/5NtnLNuCL8XdDLJgu7Jh6kogxAlWat26Du3iKtXlEWVk+8NJ/o0QlLxOkl7ybLVJzJF79pB2Zfr
ON8ptCc61dqut6G7MPHv1tE/wxr9YIzFfJCrMKDktXdwV7FAO6u1b68Cgm5w29c5xNxWrfICch7R
4a6SA5TC6ll5kyGsggQjRy5ROwkAZ6Wctn1kn/GkOzfjkmB07ooLMgEpKddwdGNsmq1UdN0neLo9
olVYY5ZPxGKS/LUKJVIUE+0qnYALZPqVPdobbR77ez1xM8oPxBbxKrsQ6C+gNpsBdPBHSxQJ9TAi
DXuVa3SrcCNdJRzqKubQLMkMfRV4MKHZiiR/gN7LGxMJyLyKQQpUIVVP8tKApMlvV8lIsopHslVG
YqyCkjpv6PyuIpN2lZuMq/BkFAy/c7Qo3SpKEas8JVmFKvSqP+sMBlb1xZEGYLHD8zwyRUR6sHQl
qyWal3EVvxSoYLq3GBLlFK71SK800742kFpMIDXO7iqj6dgHP2K32BWUr9jMi3OGmYHIEHaaXopQ
OWNel1+1LJLjVncGmkdlkz31DAJv0V8DspQEChoGQcxeHVE2NYYS3rH3Ni9ENtOqVAoATVFnNTST
6uS6rfLxiTQfprum5T5MhUEueFX1zOMrxAzx4JI7MALIbJCB39ojKYBlbtAfzvXB3HeGU3+yk5TG
Iy/t/KHMSqCgOQIuVc+1a1G+NXK1HN1TpNbtJRoAxycpSOPkuXpPJmrPWFjqdQkXIISqslRqeWyU
heFDQzRsQ/WfjQr5VkUCfLKqiKoztJ0+2umzrdM29tkKl1ukgOFDqtOZdYyQ+Okiqe60rNKuDWuq
LsTa2GOKkT7XhB8nnqvZdCKTbNF2RUrsTod+5GY2B7CYXRaVXh+JaSuTNR6c4mJvdCOiaZO9uN82
jvjcqAbEI9QLL21vGwfFMPp0EwEZ2uNz49+hgL/hBCob9EbJ4oE21e6RAODd6vhIpPCEwZAtP9/o
Ebem2YNE3Zty4Mc3czSf2YTyHYtKZThm9QwOKtOCy8MmZVs7OR8IeiButnmblNt5KGYQPEX9Keb5
IxoCvSTONgaZ4ZRIy7NjMOS1VibXM6jYr0mzDIHWG/U3c2JMGP4/9s6jOXIj3aL/5e2hgDeLtymU
J1kki6ab3CDoGt4kEv7Xv5MlvZlWz4QUs5+dZqRuslBA4jP3ntsTPXX5zTJMl/526A3++sI0vftY
ladMLx03tKLEv7cnpXjQuvIHTCcbklHVP8rMHsPanRG7puqDX/aPSHO7J28q+Q+B5JgHZ/g9LLae
N3ogcYGNdvZ6udMyp+OnLbiY+pVBz3eVTmOw8e2gvh0blWHGzB3pCnvzZ6bw5rexUvK0rrS9+9aJ
7UOdR9PZYFQPcpJlk8k71t43A19q39vVETwp35oJZnJbjGX32XlJeqr02r31DQg4IjLMM0WZfx7B
lG8S7kiCZAIneg1M5A+jUyaoBgjsOGqDz0/0ZoIIizjRHuoFM9tC5/ggYpZsNfCCzeXbKseSWVU8
Sz+UeVR1IZ2NH9YZV272bOfaENKOgLGq4smN+et7Fa3uFTSRVNYZpbP/4qPkCE1Rp6HMlpOsIP7A
AOk1+TgIVjCDU79WKUIFEoXCwL8xu551bXyXDDqsjy7Zl1n7wxmDKwJ7EcWw6KhM7zxJi6VQsuvc
5TluJXWjPvnXLrotNEHOJoceaTYzaVJmVZ873mP9yrSwyxqp4Z4Zaj9JopRP7sAZnht+vHa9hhLc
w9SWlvOJwDQASNlaRvXRqrzozui06daYSIfw6xgR3ugTSODWOcikYLA3M9DYlYdceE/+QBN2fi6S
tdYan1UMbkqYX6IiplwkaXOVLb3cEKBHhJTpfLRGB6bcuec1SazB0FusG+LoRQPZJTX/g+jhkvZZ
llvytAAWzRX+ztIie4tUA5RhNLth47r1A9M0O4SQsnyWg8MUHlmlkpNvm256qLKeYAcvZ7/LoNSB
m7WrU9fYTqKPVtk451j1jSdGA+aKXQQJKXN50Ila3o8cwmvd7xsGHTmJv0HPlnFptlpdvwi9RwhK
Puv1nOveseXGR5RG1ecM0YtulCKEMrvqjfmHNTfnJvW9r9RE2mCPQn/10GKsjTx/ZASVvc2zZm14
1uUqtYQf6n2Frgz90tEOIlushmXhPLCGYh9ni0WX6+t2uCAaCKIHUcrPZO6ijV758wmN7Ig3P0Zh
R5SlyfSxWphc0nBU17XhngrO/Htuq1b1J8YdCXj2ZjSJ02aFoWX7vMqbtS21YSUNs/mS5NVtwPoe
5rLOV1bTvPVwa9YCQhwhrMN3cmPg19S87QNWRPj7+g8c9y/UvDt9FtHTCG1tRXM80N+xiq+JsLtp
becpmis9dHkMWZhV8Xc/4z1cSWvdoUK/hlodbygS/E8wbMPZY3X2lAP0oIYA8INQ1J2PIzHMCE3M
yKexHbKnzOvZhUq7/JKgV76QQRTHgOmZQnBHqG41Ns2uPW6ZpB3HuLQ2QEj1kxdl9T0BRrhHEkFl
ZSnBf9P6p2ZoxtdKn4vX0TSsk9uBAHCosFatmy5rBjH4sssuRRSUVI4II2SUwYoctfh6QAFnHKUZ
GTQhkokO3Ua/9WNR6jwS8XPnTtqta7R+mFvoYPgSax3EW6zBUcv6a89pbe6YipawFk5jruyFZs+Z
+vpUQ2g/2si3N5FwSiDiInqGUtadkQ2k2WYhErxadUGlnbrYdw5UCvnO0GuxSaciCuHC1PYG8tWP
CkrzrUHQ8NNIHNG+STzxzWWihE97rtZs+1hZeqTjaHaThthoDnlJFYY4SDvqNQdYA6ltX2M/Cpu2
y5h5zRFyRsPn1ypQt9vFuycLfyXbaLzN4XLdtFHVwoGt250wmQD3TOVDaoabCbE1vsRdbMasN/3l
JWtbxkVZRWzeNIoWGE9urFISYbelrXchvEl7t9TLzUQI4q5Fqbgye1g5TiGHuwWg3yofasmba/Bv
5xERt8jkiAw1116sLjgxLpJfo5dSgLhztw0aN97SSzdkJwn65TZN131LbIWOV1pJ09iTOPVt5REj
2QT9vJL66DxbzbSbxilew1B8mF3LO5EMAurcp5PE+LZz2RyGhdFuGOzFXwRG7qyOV94g6mIzpFnP
kHqajikTwbDPZHQA0X2dxoKlgeOsPfrRw7y401WUYUpEsaYlubFBrXMOck5X48rrgUErfIPKhN/l
5ZjF9ySAC0A8vRxjlJqjTfhfoGkxr4RY6CwxAz2e2f+OxTwdJurf5dqhVMnDLC5zZzPLbFhPPpk/
KLPzKSO8YuhJtC3dlDm2jJmafiS5j8Bs5VpRbRJ6U35jRXqv6cFAvFWgNvn9+BB5y7Ix5kWe4syp
IVk59g374u9isdLN0rjnNKg10G0dvCbEqOsicLJb4TXOu5zqOczMank3pNHdjKWnbVNj+GrjGY2l
Yw43/jBYa9Bf9tGe6H7YyMo79vfmNXt0cY4pVTaE+GIK07xXlnvRSsBofhu7eEbk1tqA7KPoWGoE
L8UZq65cyCocBiCIEWtjXpVNgU3fTncklz0GWjetnNy+WiwKbba9n54JKIp8ufbkktxS1PZHAhAd
qVUaHOd4catNZqiiP2Yz/q6jAfn0cie7HkcofaYvSRl1UzTbWfCgw0pgkEAtoyGB7vLDskTwf5fF
nq9tRNX3TVEu34pWL25kUn7QgJINVpuCQKCxU6v3KqrXaZV8iLLkra+J8tNj9cWZFXXdlkzWYdsa
TLooX9yNyZju3EXBElIDna00c26tbIkloMXCOup2INbevPCkkdr4zF6uv4KRWF0vxeDDEZi74jav
BCsRsrOTd6bSeryKspSwXSPhVaAHKuSA1pBVF8ml/qcf6xwcQ+wYjKtjn0BIr3lZrLJ6X9iBMb6N
LFvjyPeCKuz1sXqEowi/Uum1I6XclhyMG99YDqlSdTdK310rpXcao/k2lPrbvQjBnSqB959lDORN
fvitiClKWGsiGq+UfhwthtKSgwG7SMupnpXSfPpdd24pDTrL/+FHonTpnlKot0qrPiFaz5V6XSod
O2Kp67xlbtrEaNzdUh/uYqV7t5QCPlda+EWp4h2lj2+VUj5Tmnl+sScav4ionqTeahnK+uIisv/v
Mr/q0m7+u2W+xQL+r6Y+e8CBafqnoc/vf+SPoY/h2L/5CqLsoXtRC3vsfX8MfVjF/4bmiyxPA0OH
AgT+Y+hjmr+ZykDFcAb8Ecv2fy7zDSjLJLCz4rawx/Fv/qOoFefPrl5kARilbDok08VpB2nplyEQ
iIZiyUCSPkjZKPXxUsp5RWpBzYuwQBjU2EjFyV9pPxoP9X6S5NqZ4oKgYlsjt7xIfcaqckL7r0fF
SCSaEXaB1lA8DM2L1HX+Hm5HzFTaUKd3oEmbnJW7gwgrQbfe22Q3XLTjpkaEOGf0uL6o0dmR5GdE
4Ms+iGEjJ4bWf1VwX4kmtEebnUqa3E5VAUQ0kd34FsTN/OZZyZxSU3HZwiSGGQ21pl22dMDi6Mxa
8w4MNHsDyTnfaTnKJXRo88vcsqIMGpLMaYqX7mtoY4KtmsI+xMgg7uPERdSrwbet0aI9qalP/jdm
Y0sZPP9pNr58BcpWybeqA0snV+zPc7hysW3UCdIFW2MFBwfk9aYxpxZjBloB6l9TdMSrmWVwRyCu
eV2NJh+tcf0aLH+u0z0mxO16KKEOwdIPN0vkJCcTo9gn6bzat0o48pyoPGAnzbIbGmrs2b7q5Gmp
/V2ckN/SS6u+9f32qSssiArNeI3FzHwkLnHnJcFnxvbj/aeH5N9INYI/uyH50LYOh15NOhmr2v9i
6WYh6seR3pAvXZfRi6G+/biuje+GaU93GhFfB4Lc2wNSCZItEqrHVUn43VbyNiHRZ9Lfm5wdPjuo
cbqN4ekdxxo0azTzTwKMy5fZ1MZVrJnjbdK7JIDEYrpz/OiZYYwJfYtRSU4Cbejmhb5PqxF/r9Zq
uxwl9HquMbstesk9bXX6cKUv1mflkszVmsa+6yNnz0pXicNwhKfTnG8mh8wSnSkDeruXogmyo23X
4wcyDLDMnTV+NJzXB28u2n1L/AvLewrS5gKIHqczD2V+8gaNh0mCBcmtTx2NGMJzBRte59Cbr3xe
yWFK19Gv0xQzEaRlRmILYTNmynTGq5A+TxXfkgp6zG7KRMlJ/cL8NuMy/fJZEiPFH+nV4RICCUWW
aGyrRMo98sj0qug6/SbCiHbnV8Zw41CpkDVokUOzEcmS7WdckwotHptnLe2mW9kZXFD2EdsUmu5+
dNSzqeULi5RRfkMnI94DJJ/XNvmDoc6k7PTX984vZxb4NN9EeERFjHiC7zJQPtSfBtcmjukoHjwN
5YK+3KO0r3aaIZmiEWywbj1Cm8AlcO+09fLBxhtDYiebOYRCkXxmTQ0rHKD3UXS6+OYJu1kTq6bv
BDDOCR/eWvRu+YTognyPoXXQywwwMgu+++sauQsZgriCpBNPZLPU5nnS6Q/YtPJRoQ7PN5jz05Dj
at4OWL3VgQoXvHWQfGycTjM3KRN1/s5pmE7wfpf7y23bZPiKUqQDN60gN8Vo4EXWCrruayVQZfzQ
3yptEWQGpWBRS2xayZpOK32v9Hwn6lYrQ8J4QJdbfY+JcV7gbOZ+4t/6umBU9teX/6Lv+ud5pS6/
xXsH1AQyM7WJUI/2T5d/FASExEuLPaRtwMN2mMVXcyu0h2yB+90aCKLI9pDaYzanrFudqQmam6mt
kmnn6ymvF4tnkKFQAb/dz4fmLR9cDKgBJREwTKONXhhb8WHUzPcAEFvb/ucfwFavV1RsvJcxk/35
A1RLLlsDn/+5cOG6kkM+nUQTx1vhRqiHZcU5g+KB88J0OWKqhHAuEpGaNz3SnStjdCOMMi1JUeZc
v1mTR0jviCA9MTFubEXhR4+FJ5CEJiy3/b8xWV/ex79cfJsoJdTTSABN+9ffnQly2i726Jzr3sGm
M0oZ/eBujvx9i9Pt2VjS5Sab5HRbeEO161Cps9qoKvfA5nA4XtIGRmaSh8IZEX8Dzn3s3BJx/0hg
btiKvrpdfJle035Md2OJyoyl0Ch/QHRlphKk9ruMxv6gL4uP3VQZjnpsjRWME68lkAVXz6QGnh2e
rG8mbkQ0BlhCJPyOTQQrcIsCK942RTK9YBdcdu04RNTeSaukVZUfdqY5fRngX9uVWdrgWmVjGpvF
agLUOfk7dpQ9O/IKSHDeNIfCZuJVeTzq1ATT3eXRiwIt/mwjLRk2bs7/2TM/Oy5Ta55pnxiVlxlR
R4yNkk+9kcs2I9XthTtv+LKLUp0g6tJkXnSEoLnc2LqSJNslJ1+jWDmzWeaPemMuMa2Zm373yuzD
qpHLiziZDvloAiZXg0HNpk1E9y3XDgPZE2hm3iV/fRNTJHKX/ulOCCwiMhSnw7mUg7+UDZzV5E3l
gzjTlXdeiDqFDd7lbC6Qhe1mvPKI6dSGAu9bvKUUa95cHK2sgTiTNnEpD4kmPLC4WYFfhhEd9k09
zcMB40KJe63adoLJFUJtT3+fR7144vjv3k2a/a8+9WxtTSJg6eHt9LGNVZRjN0PVOeD09Zn7wK6g
NyOdioptYUQoygNi4/c+ndN6XhrvgGPxiXm7gWkfc2gRama6w2On3TMJmXGM9nr/iUeTIzKvwADU
eG6QRIFi4qnde0WqSk71vSJ0775JRONgnVmqTGa6bAJr/mY0DQjg2rdW/D5JuWLkUO1ARnOzZqa0
Q9f3vQ+YK+WaVND8WKOS3i9BMWuMHBaxWxgb1TfmFNno+/s8eeY9kD5LjWDj1dKMFgDitMy+SVYM
bDly4cb7hLoFUbbFaYDsvyGYIvCMszaMqsDB83HUfcjUmizddYshmYjshOgM9i/ESwEP4MiDN8+F
kmPLP0ddrzTmCeAIIh2kba8LIq0e47iThwgNib1ajMx6T6wIaFYMgiy/0sCWUv4E8z3OmlrbLMxi
3suCoJKwE/Dq1bZLD7UKJHXsjPlx5kZg/D+yCNPsOWHaaFjWd6NeIIbNer/c44KP2Kd42XRuqS33
CLXQFUm5LD9MN/cPGOe0TdGX5E34DHbjFWaacUPcVhD6ZGIlEB/obOEocxemgipzNUHJ6VAO0cg2
kb7GpVP8ICzuTOtcpKFD2RrhSPIqRod5efK8MrkzS28MeRkwxZDBvNxfHqT/ytT/prM1dVI2fzpz
/kXPcPPWzsVbBSbmn4KGP/7QH72tp6j4OKVc4EyozuHO/6O39QIk57qD5JwO1kfJ/o/W1goIGCWw
0IdJ4vAog77/h77B+41njuPEZcgEZuY/o+Lzw38+H/nx2GAoVmirAviiv5JhkS5kbZmQ2EJAHO+l
iCRz1rbx/FQi1iMBCHjrT5fn3/Q0qEF+/YEeqam6Y/KbQ7/9lVJVBAnKWhcfyZS197pG6BxWwHT3
1z/lX1QbfKQAGBRNE6ODf1Hfd47UB+Ek0x5aQ4qgcxL3ed3CgUecRGrfWKwM2QKsEJl2liNm5r/+
8Q7zhV8/JoML0FgYsE31AlLt7E/lX9/PPstrryPM3S2m7TRi08dzo+8peP3ryUza45RN+GcZakHF
bCILy27bpIRISkg8D6R3c1DUkT/foO5SFjkDi7e/jMBMzJz/toCNX4ZWoS0D4WQZ57wDD8ZhkTHP
P4ihzBmJ+aAUJpoP/Dl4vxjIHkvXEeQXMJmIsDbSIMcGKAC4/CgCXBOUqC4muC8Wft0WY++jSQl+
h7uWmEpXNm9+WaZ6iEBwZkrHJxrIziafBqGyzC6xhBAK2ghfJYZsllpJpNevSYrv14h1/uA4pcE1
vjDyA10MzsFAXBJ2rUavD1wqqMcxOyYjBMlhWzvVwCggpCT7c8GKhv2XJm7CeOyIhYWZHShmQWzi
hfTS9h48HtK6wcOEkHUeOw43WW4YFJOxoJdgZqMUGkiPXV+WHbVO7007VxgF4BACLw2rG57xicIz
yBb3gW8HY77ED1SZ+Jh6dxIfMxbFMPbgA6VIU56SLqpfkIPzzYim0vfuSNyTN7bR0eqq4Nql7d6T
GTr/GPtmftJb/sist/KbIu9cRxO7dBF3xmNfLPJbdsl/qOvguix9rkiQCYLv7ZK4zxVpMOwJwBVs
ZBMV4VgN5qYWZn7Gux+wjWI9k5l1+2GT1AcyxKBQiDNKr702Mb6u7F4gNeVx9rVu3rlpXxwIiG9O
s4fvmyxujHbSqtqKjaMsDo0kNJVpNsgHm1RQjf38OSbxcuv6iTgxq1DiwHj4ynVEdyQg5NuyYI0R
DUb9mk5ieI4CVkCBwENP/gK5krgLVsbEJ8YR3JyiXD3smnBuL4nAdsBncUGXsBlLSkJxc27FIamG
LwNcz47YbPs2tvkmLpwAm8CtdalZVCJF03Nd87h581hVsI+KsmzdTRo49xp69xlgh/hwkArf4P2f
n8wRW3VV8zAUrci3WEi6Tz1zjUfE1OM6iQl6NTSurYz5HjMymzaXW7SopuFL+Ti3yyU7Vyx8E1g1
551tcP8jZQTKGVMEM5B4GTWiHpO0LW9j/4fOKmFYYbHFsg822Dwk0nnVzVkoM0f/HJvcm7igicYy
9dpf23bxagMQ+upsrznRHnBTTtTHE73SyfW0jj7Lbm6b0rJvg250boEmGY9VKpuX3nHrV62zFUaC
RNTWjOpXq3RmhFma8zD5s88KLfOpM6qxfot9j+1KSnTRKmjBHl0+nJ/wEMhaaudpbqqO3FBmR6M/
y2+N1JDg1h1kjyHm+hgdEadTkZWhO+rpvsMUa+BohgbvTCmTz4LhKXdtzuZ1xhnwncEalkl99qyN
a1ri1Llm7Jvf/DwwcvdlqKux+0jb3n5JjarMY3hBS2Xv2Qlo1cbS9bG/mcUYOeyErd4+W/k8r4Q9
zU8GIWRsEns0BAaamrUQCy0TYE19RWeEE7wmSgVhTXXq64DOjDvsaGND7nSp3ZP3ftac/mSXTblF
jOzcLy0douNN1gmJy0PkRKeS3EwFKYz3MEmSQ2nmT9KxjQ0byR6M4fye+mVP/dZ/5olZHrSK+Kne
Tg7J4mLhxbN+XTPk2RTOMIUyijtGjLjr41ReTZ2IkMa0xpEJabA25haOkefE67iJ0xP02flGC5ph
Dll2Ht3MP2p5I9ZpwcKERWckDrap47IAPhEKPXbwsrNWXZVF8SOG0EbMqFN5u16iZwns6jxXXrox
Sy24ypK4uZFuNm7dhAdWZOwrWeagIgz8+LDMfJGQz/SDXmkDUj2Wfg0qs009QpJtLJ/HsjIykqQ8
ZS4uyfBw0gDEuPFglRHJu3izrmESWMXG5Np/yGYc3dARgbasSuw3ER6RbtibTepBAWJ5X0ftNR5i
HKKm3h/iMTDWXRG4Oa8wV6znSNIvjsDqkRyhqBEpMqmE11xiEuWdQdc7WyquxOhy4GZDT0PHvB2X
kz+9+ioJZrTy6aqa4mHlF3n+EmgQC0J3cmdGmgMaSc8l/Zlukc5vsC0qREvcU535CAyhDx4azld9
PXOIJCuRNyDgGp6rG5sE7qtxiSCkmbp5MKeGVOQk4amSm5hI4FVVcwfOneEcG7ednpYRiniblQNF
frUfi7U1aPXRaN3lrSl052DO5fLYMGkDwC4Dxo1OcCgRpt2lubWsh6hXLJqGDswsSm53dBoFHvGN
tDGmeRKmeh3NBsFoZGytdJRkgkjHjcaiAiEVChyGe9l3zwUY4OvziElqHlbg4KHJJfiH+ri8L5gn
hzLVx0OaWhM++GEA8RIHz4UfG7iNueOhhyQHf5iQfI+RfQMEwiZncNTOZTf5J0Ms85Ep71CsMBok
Nvr/tvyyY3FKosW7DqbOdJkngmlcFdCe1qWd5DfME4wDszlP4MAjwwg6qvXSozZnPuggMURiil0h
mePcJzM+07+asiwL7H+VO4Fz1IfDgtmFOBit3fVG4byMRY88YMnT7NruYvlRWpmr3xjSHhhAGBUm
j5dg0PX9mOQyXWEEAdwOQyHfeokzvANBqUPwv6ouaMQ9KUwqo32o6o2P1eUKPxc6pmj2Mo/br0wO
rTW014GQtR22SPQxGtZwfiY0wjLMUqBDIKzSPfqm5t1sfI1RR0NwEt8NbZkqkbLM4j1UGMs+cyTu
KjNyOJyb7tNPkc1heDKRbeq5VGA9TuEfVUF6djNr0bnJPfUM5JQJHjsBcDwqQhqFXXmBcdwuaaqd
tbpp+LiplWx7dPP+OtZZPZUUeQm+y6l5n5p+aWA38CUZbLhXc09V+HvxJVBLPLIvl59N5mXko7PL
p04uQcqvppmFP2Wo+zCh9QfLQMFYbUwcNussMYFLeW51XbRkftu6HNfkk3MYtxkOfjh67F0TR/Jy
D8qa0OA46J9T04pv45JKo3Lc5sSqXv0W8KssDEmQgYRQh/JSzj86tHyrNEC3cgiEMO44BqtPgEP1
sNZiUA3IIDgqYw6iVQnjZT0zxN6pTdhzkup8dwa0FZL/ynbeKQXflT5kfP4eEfKFsVRTbL00ks0B
qDbK38CtX7xuKg4mSuSVFduQf8oJFtEMdGpaonpTZSmJiOnIzAc2C6K0urGKQ8667/ee+0+W4j9Z
iP9dD0GOGkE5nscG0vilh2jBAdYqY2nPhkYcQYdcwhDp+kUm2vtCVTR4u8gA5Yt5lTNBY6xouNh9
5/xdQ2P8eQPK8hM3s/pNLI/pBlou1Uf+3M/UTPAYwHd7G9EPE4uld24Beis8FDyn2aYgTAKubBez
o/IIFsFYSAzF0tWvcVRxY1a40KQ1zMjUG/Eduah9O+DvfxqpuP9mdG2o0fRPQ7/LL+uDlLZc/Nfg
83/5ZX3Pz1kVWXJPIi7Jg7JyH2ZUl6FuZDjNeu46XkXcYMbAHZ+DclvrvKeOeTXVb4hyCQgCw3Tz
1y3hrwsBfilsCUQDqV9Krat/aXzjXnCPpLHcl6VFLncQwMuUfi+ul1Ebdi3DrDVH87KZLYsXT9RT
QWUNzSvTSR5TyHJndLziaKnBHuu1+hMrj3fvu3GzCToCPCKN6d9KdI72N6tX51d4P7864F+f4QVN
NcaLX/HZTq9ZTTGP7X4SvNPwi5GXKYgv3dbzpKTl7KODxPJ+DOY87FOf4bVmmG9+1iAgjq1N6lAu
ac4Yr3viLm+G1rRfBuaOpJ9a+ZWul9araeOsuCGJroIwliT+IULQs8a7Q/DsxANdcpTs4yB1bnWD
fCMMQNSravNOAblsqwmEqZ1QzTObH9e1OmFMu9fOENzcB83x5h8lIhiHGb+NOMSSnLFAaah7x7o4
9D0HGDQuanaa5SG045z/aEHgWK3auOQkvtTqU7WI+6oQ6kwJVNmO7vE73m+8TYpFZzNs3zAIBWBm
Gf511gtqUIORAzKt4TletBhCj2MWr63V5+4RxJaH+Qp6HhcpBWSkTbJj+wx3VQ/7xooKbW9ZOB3b
0DE7TRItaveV+VxHNiAzoYLZPHcp4gMmOthSDP/zQ0RBH611idg6jFDQ+kg7qbivLhwyr7AmSCxk
mZ9bXRHhWNPxiYl3xb7KIcxYVQU7eZMB1WSmyKed1vd03xyxxN5+A8XohmZlOKF0NPQKZdCwY25p
3HwgHO9z1pNKkqKy7QeqKz0fuSOxYnTrhK3wc5cWr16rJEuT0bz4Y4Eyp2XxRVPJtQtynKvHZeHi
89LRzm0GetDgxYG7Aol9lOPkCLHGFofO8eu3iezVN3s2qA1NlPMrHtt8a3V+e0cnivBb6Hg9R5p+
twAlV5X0MjjRrIM+cRp1avxQJeQRAaHD9GcvxQRFshj7rbHEJbYYjAsZ+5IVtZN3X1otpDijh0Bc
mfWbI8nZ0m06rMage4a7u/AG6EDL45hjoCREAenMSz2eYJvTBPwZ8Y9+R2cU2TYLiNpZeEYkImID
fz3/kuUs/L9q4qqQaYyqj3qT5F1gJwnvRNEIpnK40EmCCdQrNCk5Lp0ZtUdRmuL7iMno2hgZs+D3
xHBhNO0xnT1QdKiMdy0v0F0FGD8EAjc8M4SnvR/ndOerCRCe6eZU5syHPESbT/5YLT98ntJlQ05w
85K75d0webAKe0L6Rt2Jbw2gaatyTNzQwCoVVqgz7y+/9WQHDLH8tObGqAv1HVgjHD31qE7qfNfJ
h143DEteHTH124nIWneV6QgC+iFlMqKa1xToWbVOJlvc61XLN1OjPP68vIubitwvNeuZ8bGibFdF
L3Mdi5hhBqt8OuSxV0vMZhiSr399uQ3NiREMt7fQ99Nl5Rwz8bDkLO4vE5/K4vYpR1TtrsHkROCP
V8TidA8AoETx6vrXfYQZ8jIe0GJ0MZ0t6GwZOHLp1SCP8f+8zRsGQmOS/ID1Md8sPG5VOM0xxcg4
MQvzY6ZXuuIMguQEx0oBHNCnUJL1QNTuRD8wnGMbBDyMzdFhWvhEiI2gK8ULj2ANQ+DRjFysWHGu
O2xYtHoTZNyCFYO7cXNJ646n0rk1c9d5oOCB/ifdQX7rMgUaXexcfF+wzWKl6UbxEWdMXKTezU+V
xmMemW1x0BSEEfQ3xxodfQRPi0mN5vM+B72nkJaL2iGVJsMeAXt1Y0Eg3l3mN5eX5JQzu61qPFCa
rn3pupL9Rx7bnLAoKZbQJubb32/NlNFlo/CKVQ1oUYf5fN3UJkoCZC/XfifF99pghmbImJkaEOLq
eiyt5Haw6bTCWO843DUcU3UR1K/sR9Aw6CJAZso5W4+Qu1YJcIAPvWJzOeY5hBBJ+7SRLuU5nIUA
E0F5J1p1DOOakFeFLJhIBqlHzZu3/HFeovNVSqrgY6Km3tQl6i1Ag/Zq+NwS9tLLzx743VtiACb1
euAmRqvun9ymAeAkWhUuHydS069LeesHTEhjVPvnEkzEdrF5TeJqNB8v7waDGNdj78fJrceRz9xJ
0R40B/ZorDm8KkaghSKgDBEzirKxJXYkKMEPuTWVsE07HCZuZjw2roUvoeeLDBgQH+ZCRydKADVC
YorYUn0HCeXhC6BrJEztQuJWOQJIBRE3PM8jZXKTM5/T68J81EqUnRHn2Pda+tib3ELRhjn2LyPB
oWNo6ZsNcFJgf+tsovxEVYa8jTYHq5mPUg1mropup9kpebB3nWUxBUWjUbEoG+rXC2G2G5kZW2lE
q9BROFsuxj2T4TKmwYtnRB2zk8fVYHI0X7W1HX+jq58btVdW/YScmEK1uMdahjZPjUfVri0jI4tB
DlxMneMtGXiO8gBoq+4ODT0e4lkS5qPzNDIvMwu8aocKm/xxbAqGiOqotEjrAyFl5Wz2TXw96IKZ
emmEeYuA90PCyIRnsmU6XXXefOMp3qUlvP5LsZ53uKqKFW4UHtxUqWMatonv7OcpOQROmAMbQpqY
Bjme6VWvA7hxMrY9zTpAmuBRGXKuQVeQ8lsNo/hOVQKvGP8kQpqCUBzqlt5JT6Omc8iOgnKCqFQq
SLIX1kPPFz77RGXnJiP1y/+8PJgzuDhjpRl9++GMvFPBlduHaummu8lEd1MmMGrJ9eaBTqkqY8/h
kBkc7my78eB8Lg4SicZd6MhGDK2TzH+QZlC7m0TSwF4GxR6wXdukMx1VFTADTAaUYS79jkECn3g8
eEU27nvffllaRV9Umxh25eBAHY8flte9f+wizA2XQvu/q8q/WVUq2AEd5F8QteAqvMmfF5V//JE/
FpUBGawszTzIUCq/zTRYqv2/CFc3f9MdhotEb/j4oJWgBnFrl/zv/9gAuf7fee3+RlQZ2kxUty5F
JmKMX4hZf03Q+mU3CSE6QPzItl2lH5rsT//ccwoybIosntyrklEKE0oOT05QY8RAEvZSazpByNES
wa2CTFlHp7qaKU9bR9fagNuNo/yhqIWulUcpXaudNhoSFzva+1FPhdxbA69yTxCufMoT+jVvW7ZD
aY+nDvIcQ8XZ9EY7xHDldvG2k0XpXg+2kB95PN5jSfCi0DA1KoLE9baFHdAOkR6onoD5QfMX1ANL
x8kbisCodLEiuy5bdqbRKo78xOAqzCRUkZXX4nrdF1CsxB0C1/yhFVHwIovFSsJWCmJK2paRxRV4
6QQO+xx818iKq/kRs7tsJrRH6Y5DkEhCa67KDe4n/zYn4PtFIBhYa0E9vqaDnd0tTudt654NIWmH
UBUoBaZuVVvJ/7F3HttxI1kafpV5AfRBwASAbRoymUkvipK4waEM4V3ABfD08yFVPS0ma6hRz7Y3
qqpTIiMTCHf/+xuDOyFWI+fZXLBR9Xn8JFuahFZrWxUa4CT4VgX+t1xP15iA4s4/ZKjZ+SO8Gnpp
YySdmDvCLsS2S+1grW14mbD0QUP6lHNibU4TGVoje+yKnSWg2dhXWGA5IYFao3CHHZy9gtjHvn2E
4hFeWGoaz+fZm+4CnJH2BvgM/A6QAnyVoOns4jxNvjMf3LuUdpK9xSHJuImL0ifmSkJ8qrS4RHNR
PsSzh5iY/IfbilpuPegI6objd9YV3VDrkwFVGd1MY9k3HDH9JmDPJqPM8y6GRMzQPd1p2CS902+F
VVK+kmROLGOoz2xi1rklprpawx6an4ypqM/8JDfOG7S+HM3W/A2PGY+uj6g/zOYUXiM9qC4rbB+L
c2cmwU33syS490wPDhBptvrnP7sMH6r4ynAtWObrxCyOiqgBLF/tU0CqsdzjGzvmhL4R8pEGZ5Yy
7n1D+EBVA7DpOG9hagnz23921P+LrAH2o3x3R73+Mf7XF6Rtv+6pf/3QP8kf4h806uGB+o4ANPM9
KB5/7amQPzwoAugWPBAhF8OKf+2pUEZwroBEypZGQeOB/P21xzomlJHAhnAAGIO5IL/wD/ZYRn8F
lPkuvpseBBPXdAOYqic7rBiAuk0zqi7wPc6SdVZGKJHUWF/POSThXw6b25/w269w5slujmhCEnFI
A9+D1IJB1wn+NbQm5FxflBceRvXXMz5U18AbwSN+Otx0mz9NYlvGc0wHAijiENjPi3Hkr4ilMmzL
q/FUuoBfAYtsNOlGQymexXWnF5fxLpT21ta+eBgl9IL3v+xr4j4Vy2KwiAc7tZyE2XOaxdYYJtK5
VpUXs+q670VOMM0qFwOFsZhhoZMw+Bha5u/C5/7mEYPOwjmReE5COT4BjLuWsm/0PUAM2Ds4ksfd
96EsUPwHCdYDkTn98YBSMEkZjtkLvLmIgH59xqlpaPpjKoDUF1YHzwf5meJFm+/bxpONp8mX9x+r
ePNcuZ1wt7BIa+ThWv7CLvoFhp4IkpyjUA87onIbbGtl2FqLRSFIlj86MEgwQRTXfo4llDdl4r4Z
3PKxrGu4cTGpv+Uq8lrvvptw0Fqpwe0HjLRjmpc60J8ny//NLHCPLO9fkWgWPCRk1j53p4DFfvJ5
S4zporTo+p1LsKlDhWW54aGNENucRRXQfdFQx+8FkVb4VLadCxyNS8U9bTy1s8xYyn3S4o5fTLX7
HNmtkiuqMuZSiyP8oZh9gcYVnjtWonQJt8Am4ppoFp5Dk7no8nqrpWQyVMLZNVmzf1bjdnltKM9Q
294zq0NtTPpeoO+7DZMA74ZZoaz96g82ZAupZj1ssQqw0oOyXX2LeBfzj8QfsmBHI84g2jAOyExQ
lmLKhWmDV5XXTthUYvAcC/GDWaqBNkWSpPqqg+/h3OlyGi9LM4bGKN2UTAtyFK3FbTN4VBMsAM7C
FmnLSJ0SZA1SbB028BxSC8WiMu0LOWQd2T4D5Au/sIdbs22rYh0ATSw2+2mA4FO5z77CyYOMEty1
iyGsv9hxp++NxhAPbrckDsyJ+wxf2CovyinQXyT5Kv2a+2zV8mRdfd87im9aZ9iyFnnLgAFpPY8W
RvVq0/uj+5z3PEfAYp6bAjHoA17a7DfBIwpE91kaUt8D9QfbxqYZezZVSeevA21Q9mA6ou9/ztU4
hdmABDSB6pAs7tr4F4NZoYiov4CkE/zXjgP234aashiHhDApLrIGaWkHVyvw+y3Ej/gTBWTw6EMa
oIkO90JvCxzLJR176Tz/rOOjmsUPXn8ZTERQI2RNYWaXCTNDZ7UB3o1fi+KegnEQuo9buGtLKARg
BoJyC5YJTD2oZlGVzQ20CsVLCmLg1J4ScnEOW77r6ASw06JK7Y7P39Gdu7Yp/bZx5nmbwDfiFs+c
wLw+/p0uDMt1MZkp+8YcE1s11Hex1w2bMQqCsx4NcLGOl+UhuwwFKElZYXgQ7WDWFPljT8CK9oP7
RTiFwKDzbbNfdQhB0uuuAUhwV36RWfpDLckLRBlb6XA4yyGirELb4AcQxAnzYoQOjhlZVBhlTH2A
I/45ZN4UCDcyJrqtdYmqJa5cF1vxuO/CSwvdxhewufH7QMYXIBMeF8ntOKGe+tTy+OPztiyH89aK
S8J7zYx0Dx9/u4pigpwPXC+cqH0A2I+3Gi7/KiwpGKBM0Lxt9MVoN84ZDmX2NQA3MRzDuAuDSR8I
ptAPsuix16/DhNduTNcOWTPrFr/QzzDUmk0dT3LVTVrcGMR64zvXtMREhIP71DlZ4DC/2hE8MUj0
YQCY2zk4hGBLblq4lZjVfI3HUfQdX1XcRorE2+PnLq9rE0ozfomIn0U5FrxwbbQV0tpogR7n7nuQ
YPe7aY0+SjZMbgg2BKOVm8AZWpqjnhc+2riXlxthOB+7OMLXRjXPJRTpa0zYXGfXjDZbtvDoc6yU
ubC8p4wwxljwH8AQvb7nmGMuWyHS3Z00IDyNM8Dj1Hb1F1d0wWMxxT3OqJFfuCt3GPT9rGNMemPu
FgQv1F8mcuRyipXxWVd4O6QwpQ5IkbIHMn3TT6maWVjBhMQyNHEISuh8Iv4IiJ8NaDBvOEarB4mV
A/YN5abla0RnwiZ8b+/msxl8mttaPBUwtueLOXZ6/8Iu8NnE3bZuqRAUuXR7OE/21zkaXLklnW+f
B3V4CbYa3dJhiC8i9OxeHDePeaeep0Ivu38iHtsCk9O05znpIF2UaLVI9hgaW0+9QaG7zuPRvKqx
DfxgSZqcRJiNF2ghjWGD55dYsy69gxNWyj8LSquk0CBKCeTReixiv95UusWJYSiA75zJavClyqmF
VoUdltelZzhfc2Hz92tOLPXRjSEnfA38MSEWvKnD6mxGwYCvQ5T1RKu3mXFZ5Am+e16BUcPcudFn
mhHVDpd9/8aLbRMTGNpBHi2JbA0rov1SaZ+7SE0P59IeE2OdiYHX2gQEvyCscNgsnDxS18pvpwvs
Pf1rQ08cC0WVFhsjl+13MwfHdUOibFeZnJk0DYE49y0ch02kofCtmMqoICj0cKGylhTQRlrs6WnA
7xksPo3s6JK0I69mneNzGIFTpnwmz5+IfMR6M4JgUTIFtR1B4szrpNhEVsZ+rwa1m+KBfXBwo7Y9
RywMq7HO8U3wK0ZOOUyg43rEKdQ2w0sXl4vzo5oRHAV8MZyd53lK2fCPWyCOhaHaesaS+rCoRuJb
SKA+Plj16FyOfW+ekysB30PR+/te2hknh7AVM8KaGxfeI+djS54caC7pemozgbLGG4pWjxvDRF1z
/vNjidJVpOrFxK3sQ8Pg+PKQWByaXGEFNPVwe2nCPxQ+LlBizstpb42WxN+mnwpHXwkZgWiaKqi+
jFZTg17insPLKmq+6zjMDFkq2k33TlPnLafFYsZSrPI4avB1HX1z8DwCMBy577M2hfDTuNOH0Kjc
LzIWbKwYiGLGUCsNqSjHc4MjQ0QPozeD5kLUk5fObPuYBPneguQY5r7uY+OlU1hAxf1IzgKfmVsO
OYzBo6VHpoWPBLEHculAZ1XD8RSpheqjPCdbojiS5Yni9IQWxYUZTqPVJ/mEGKOuhPnHG4Wew2vq
C2Zc3vIaDbFo1DprNhXWQW1tJFuCuUPzEe0iel2eE1fLD9ImfufDIHVO7C7JMlHs3+cZQbEcVXVA
b5ajsZmSJYbSiMTH1Oe2HOFV0rkrDwrjPSCvi+bRCfGZy4sEuATKzSgJIIS8xx3Es2Jzn5HLiedx
BwHZiMnUi6dmo+Fd7XPCs654/c19RUjVRTbExmeyTYga6Yi6HdqYo2fyC8iMkOYmjYVH3o8u34Mc
w5J0BTjWwcGZ2nDdFPYdgXvJxlYR7VAzEkhwRLFSWjcXONNHq6jLxT1NdLKruIYoUCSVrETGjQSB
XPZiJI575g9VuMPRDxyoawaMkKp2XLMrvJSK1Kl8ugm0M14wr7kY9PgkkwRn3rgFcMtgwi2ly0nH
Dk9f7sbhBy376SzlEN2kTTxuNbQRx+ycK7SR5R1vm3O51Pmekw9spcjA0wy7W/uF3EZBftVnNCxt
HtWNOdXRxxoTpC+qsuxrfIzTak2HmwskMrA8yMn1GG7tQtxz84PZZIzmi0uG2962BzxOaYAFKRhb
CSSIitBI5x8ubLf4GpZBlJ25WCjFG4ImoNZxIxhqjAnDoYVdNSw7CNFCRNDEPbthl1aHvrEMgrmm
Bk5mljNJi5jdJpGKGTkPC90q1Hnc3k7ZmBKZzbV7834ZtVQdr6oSBCQUHC7AwqJSOC37MZxKaXzZ
9a52j5f+QdPEVsvF9/1x3lRrCFhgnINlUPY7FG6vq7UgjLs+rbp6lxNxhveaR7OtaRXmQI4W1UE6
S+ly3A7fH/eUrMSwKG/xx5RUpg6V4utxKclzO61Io8IzRz53BoJI2kbIMEbINPj/FOV0L2XMXtwM
yy33/dFPtSfL6AEaIMkC50OcZkDj2gN6ImSF5hvDu9XsK+vBX3bd1GvZ7buo5k9MlihLlps3lCE2
9+NH+E8P5Dc9EIu7I62J/70HcvXcts/f4r790XXtK9ju50/+BdvJ4B+AC1IIj5XrkRLCDPonbGf/
wzUlWAfZHsiliOn5F2xnHZVZdEhAKRxCgZmX/4TtBFYlPt0R2hlk4RGk/f+C7RjBDFjA+Kb4fLoT
nAfdpoQYbpDjmuQvMXSnc4NLCGaG5vhzIv2vHMQ3ACEjWSA81FKIfqDUvV5J4Cils1B2dr6F+3Nh
1k91WWlMjeL+N6vm70ZiDDo+jgdO4i///xdkB3f7cFakNOy6MeuxWzVvWvZoAPr58ZcX/jc45N8M
BJnSckzuQnwt62RzGLwc+paa6x0VwkuWZy90FV5S/vnvDOMuuC9v/M076pAfcfKyB4UGl6vAR2DV
gt2sM2L8/vzRMVcDlIqBC9h4uuFEtVkQis43GsJCXWoTuz3cwODBlOlvvtSyYb8+OIQvLVpVvKcl
jOfk2XkDSvkuoCSPF09ajub7KdLLXeixHn57Sr3dxRnMZg/3aP4FXKhfzwhDuBVrs6p30K0hOtNO
36V+Q7qYkTyb/uL14VDNiyns/p3n6eBERDPUkZT0rweWqoIRCIN7B/0S60rV2Cs3MLJHA4TrN+tr
eWBvHii0UHYFDixW9euh5j7tpwRm7c7oMecs0IptMYYIP/z5XEQt+j+jLETjX9bWojIdDIRNOyPQ
7sFS+nEo6CWRavNvPbpfRjp5dKiR4wpRIBMk70EQdfo8L6nF/4flZb5dx9jjAK/TWwwWmP9kelRh
4fpFVRe7erCqTQ0eSc4DfqK3s1NM2wDp4UYESpBb47o7k/N3k+Z2AJ8Do1q0oTjojnCwtr6O+jXx
f+O3I5XeSzGhCTxz8fHOXo55pNGM30tN/jv6zHmpwAJ4tlXNXyEuodhCdSR2kRNj5+mG/D8VWJ8y
j8BON0xJhSsgaYyFdne48KHZmMrgHOTI32SeltEaswVEfhCPYXE38Gu6Li63+IOX2w6myIfOSJ29
GczjtyZklweo5bNLwSipUx1Gvx3Sdez5cbXF25E0qSwGaaG8xSYgcJ6LkC+NmV19RnBwfYOYqdp0
LopZuJ2L77Poc2qoBgNG0ophBzUmiqC0ASA1FLhgYfLt5oKNq0i9bo1A00JEyuYSR9ggc3/q1yV0
0bMuritSF+lY7R0SDs/BVqqDwDh64xdQPvyADE0vN61PUTy4Bx2J9Cnyq/xRjijgkLvXXxpZWJ/w
yeMe5I1gN3Xh9DOfibvwKvbqoFvb9sRa19LhGmnAZ3tsRx/HH1wC7gz8Fp5CHs0hTpv6Rvbpiyl4
p30qrU+Fn7zodgw/4MNbXYzL1oijD47W+aKzUFBuItY22Qq3aQKOmWpIMuzo3Rp5bHI+RMRDcg0g
4pDA8XKfRKBSKwfQ6zrCbeMmlVH5QjKJuBYVXkOyz90SddaIYuE47fM2cvakjmLpLXlkWcJDIPg3
xSYontYFdioP/mzxlSIvyZ6CGVfDosFcGW+qpQAlDJHsx1nJ/DxBKVVfCbi1wUYSYv85Dmsj2CLa
wvm4rDIqWglr8tKgtv3kG6X7QNlLBKEX46eQEcFeojxbmabf7JxUBI8VteCDTRhCunaV6WJqAhCU
gevGZPj1GqxY6doGC7N4BV2oyUfUVg2wT7VjrFFPBo9to1h2i/nHenA44uYp8GF81VhLu/lYx48d
Qb7Dee+X6XOAGxeIFOuIOAp0zUkw5OdHJHxUwfB5VnN27tZ9l5+NhrKSs7S23Xk7I2AmD5W+d7+S
OhNf56Buv1sza8sxED9tME5tPw4ekGCUOu7hiLYUkIFdgCDD3iPITxBCLVATHUBn78ZR9tREFq7g
i4E5+h1rnan0BRJWcEnGjU1MM1bWIsLg25haAM4YCed1ROAWdvt5cI5x+bjqccvlD3a12IeFCEwW
fqAM7rNNXOv4R1kH7q7MJJxiGWPo6Yj+c91Ow7ldVDhVBFimbOfRL/dke7y0SLFXjdGhwxKEH6ro
R9crzEZaXJEbC4nl8LXHrm1flBKqbFjLA0ehdxcvBu4I7vQWGuVwNXSKbNqMdQ69IVxZeNB98kU9
H8wAT8gZjmI067pbFyOoHXEakDjsLmdSsytiJ5fT6yn7NLixuVQiVWLVZz2Ja/RYQrjy2Kbh4+Ni
LtphZL6cu7XD9yb1+pkkRv/GH1PwMd36d/bQiesqGmFU4vq11z0zKmNDfeqpMtdmTpLyUPL13Rbj
ylVBu+SmK/vxW2soHIUi0JV17GT+nZCY4zhm/uy6bJRKsX9IXEPu5gTLEEupaRN6DYRggE//Lqwy
BQO6X1I3l5tWHyjqebMARp1SNjELw1Q5MrSCnLyjm9YhdRTjt9gtyafP6QgGrckMRuytkvzGrjG8
jEebDFAEYTdts9yrK5ptmLoymWDfkTNWCABQj6eThAEInIRsetx1Eep/6TJf/DBHdqthmSOuScM5
w5D0OnV1dEabANB65CaxMozOvU7JmW4Rm6yHCp8yd8l+xu4XT+5ZVh+RVAc3swccrU2MgxwDHKXn
DZOQZILfkSdQPgx1tBiflOU+BLa6a3v2HoOWIwnwLPpsKHjmxL+c2am7RMHjt2/TeP4aCHLpoJty
H636Gz9r810rcclL4yo4L4LIuCLe+sZO7OGzQeryzaTj7ipM50+JaY9IeJHi+3S1oLMIFz8YzGTK
mISd2lDhbZ598RpV4FoSv1RRGK0xTfrIen5UgxntcAY1tnGEATcRAPUNuBPM2WoCDpPOV8OtsLzy
OPQyPGgujCTOHxuySPeqZMcxC5r1iYnx13rmlQI6L3cL6RDnTXqhOKP2ggomNfpj38FGdloiSum4
Ouocwv/Kgo4+rro2IPGYiD82M0Bbv2GKpEGxxqEguyjHxgxWPoYCqzJTBbjq0OCmmNd2UiAGwwwN
ierY4D5aWB/bwir2Y2MXexLHaE1VULiQ57T9phfFZOVQgXXlycM0WrqYOXwAka8kNi20TGH0j4gk
0tg4dxIA+T1xCTbtKKsIB3+PtLgqV6Hs8ctccxdXvVzNuLq+tFMa+ysasMWP2kVsLJIIiyDfqzFc
mAK1sFVdE9K1Zl+fyK2YknUHAeG2lB42yqnTYwnc0pHednWsHNRjvRhQvon2yc/MDFW1zj+MqU3j
pAb75YYwhQg+a28a9mWeZpukNr86fr+r05S28kQgI67h8ZklWV9sHMMdEXHGlbBLA0G+R9yT4VjT
OevUsldkZBMIQqTSzmow9NFN+JzFbrb1RnzMrUUIj9GW+Fx0lr7uOaPRR0SAriS59qR25fZ8zXKN
vkW5h+o1w10NGr4OuFoaxkWiXdM/83Brwmlcsn07EbcTqiXA06U16W5o86tdhioEvQqxE7+xGzlK
8V7d4/FROWJOgYvs7KcN1S83bKx+IqdvzXwHO5f9xiLOuot6giF8xT3hmIMwgUMi+5+5V2SBqg4s
ePfQ2QUKXRH8rlB7g7wtnweEAOLBwp085R14eImyBvg8MEEeexMedbYkLHjJc5n39+HEMfd+ifGm
MgxMYVIaOg5JWAsL9HWJgdrWLSLo1LuBXtFNGWLdL0pIDGUZH22Tqov3xxNvrv/LgB6sJaxrbPsN
vadccH0HY0o2lIawEnYJ/JfbcsCkXBVgfuRgZdhL3UjXH2+Px85YEQ96Hltk9OB5YOAMn7vPx2QJ
3XKuv//57L/7fDC/FpAV7583RXmtk8rwnT7bxQWhxf3QFi8VZuao07uxNXEOc7hsk+7NQopT0V0v
AYog6XziWnDRxkrimatMufct+uCTReXZJkvbJSft4+BYGKmUKlWoGmAZdMPS6jiabkYhu7KtKVy3
Do25DzYcqWcIozQ+Av44hy3o3eEfwQEcTjp/NOFmPB1PxbLEd3U9zpkV/+ZZiKWKPVkdAhtAAZ9N
LjZsJ5MDm+gQMUWb7TpJh81dWskdhvzr0XY+N4ln7NAXQuBBSXzmKhw9SP3av/863tTZcImPtCFo
/DbT9OQTdJMcZZ0g78EtHr8KKCqH2hl/tw28QSwYBaDCwlvesQCzT0rSPumHUJYVDWuHy7OM2LhK
emLrBiVvtJIZTqcTLfRrVEDD5/e/oPX2GXNFQWHqC6QHkPpOxp5E5gwqH+Od045RCEEVnbgRhsFT
0XM1bqvRpfFiuMFj6UyPWTDRiqndcdtN9DPXXUWbfdlvIQY3ee/byHprrpMEKOKYSHMiRTZPujxR
xheLCW/0E3H5D179O7xaiEWc/A5enXyLk+i5fAVV//yhv6Bq3/oHBlfsudiHBZ7Eo/p/oOoArih0
/OBoXQ2+/SvD1P+H8CGkoY62Jcy9Zar+C6pe4s5oVVPo/qSs/gHD9JSxB+aEG56D/h93f+dtD6jR
JHs2eSsOJeIvGlxDVCR6p1yAAgSopYQQHuMRe5niVDxy5YW5h+A3rhGyBZDevGQoLYEbB46UmP+n
cp5w6XXgXx8iq6GTBFuDtdWULV5avzzpvwGKlxXzy64FuZAPjImuh5MucP9p98pve9qwalYH2oSQ
5OLSWLtLqtU0eCZinIUv9f6AHMxvhiT6bjmzwfUlb/MEXzWS3K6NvooOoJKXVecZ6TqHKE4338FW
AyOoxmh2cGTweIA30eh17wwkMNFoHsIzN4pFdRF6eIit5sHjqZQyBEexOuh9fknDb1uVtPzjReOW
W6Kbz52wpC3VCppiYDqcESLDT3nVqKaY1ySb0DqHdM6zNiQMmxz+7sYSENwwTF5oFY3PUAFwRLRV
5LVQdBw7XqM0QCUkb4TLddf2/VlIAujVtNBslbCZBKPN0atsrkKTY0D/mLtawPsAx1h7UTJFRFsH
Y7Q9EhNNWCGY/MSR9SCQdM6r5NhGaxXGDXR2obbJkY+Bo6Wvt4Rgwp0biF1BKId/6Q2aAnpwR6IP
l55Yf8Q7OCZMoDGQ/ltpLNqDVdGRuJ6zkc649CZZf7YQ0MX7TrXMvwgpBnDaknYzq9J6MOzc0p/Q
o2gYrla30CGw1YTEQdlWXagai7T1oDJ+KJSo4KkdFnYT3ph8OgtzzWKtj3RVWEhpvAiWQRQrVS7+
HPjWJOuUNLfnlC38sZ+oef7i242CgqpJ5F0MyETkXkts2TaZHN6CdGh1fY5xBqt3DobcxZbnSGvT
TWweS2Lk4BjaxSHgA0aWvNbBci1MvzHxjPfz8kq8hQVFWk3G+4O7cggaA2wlyTvELTNMtKs4Guc7
wzfRxACQ6d3iiuEjdU5Et23VxCLMsXSiwJDe6G2qwcq3+FlFpL43BP7hkTs94BTRXXP6UJsVaUhT
fnZ7DKnSzr2apkg+GoMnrsehzm9JJIqecU9NdhR3jr9OrNJ7LqNs+FTbZqoRaTNlYUHp22EcYFXG
6XKnL/Iwg7yiJXQOwnODR5II2+4Ol1N4nO7gMW0G5fF4x6SQ6sbsNLRM/KmNMidcqbEFMYX0YWcb
1MAxrG8gtry7xOaS8DKlU0+vtnaK9KUmYOY+KUiXS2UOh7WKmCMt0nB4nFUgHvDm4/XkmdHIlUHe
NUSlkYQA7Lmq+gtPhsXlpSWLMqurMTyDE1+3n4+UU27zLAQD0YreJVZtyXNM16uDC5O2hg/QUu8P
KZhlGlqY+Npus+vjedKXdtnz6L2qZxRAspSsOlZbsP1J2iSUCf5K71JvlHFmqYdsng3j0ei9ubns
kI+o20nj7UMCuM32OxeUkR8Txyyy+5CA1x0+C4oMpQF23Dwsl8h5Wvjk1JQ8S22OXDuDIOJB0INS
uzD3abLDDmH11I0Hd+g4kTNt8OKqhdQMyWJZFJ1C7LnS40L/K53KesC/Guc6pGWx/Kxzv7du0hBB
LlwpIgW/HRUDsfS5PPrwY/A0y6JU77wwUukTZDtMFFZuj9GWHfpd9kmxQ4gY5jAB2zc0+0vpc7cx
wmDr5RHMZysT/CaT6bRvG4933uUKMUI32/qT34dN9sP1SssCg5qgoGzJGLGsG8jGLNyV1eODcBGW
lo/ZPmnipnkRWzYYgSsWfN9IIhMrvBlNbhL516VtBp/doQ+BccUHb4g0FMGi6j9iZmhscR6JN0yM
hfcUxRd2HoT4FIZJtirg9cH3EpO7ib3C3YH8yBHLw7QxEmB0Ss0zBwCgJAq9nshkyevqokbs8NiS
S7W2C/PJAOrB5x41djaVHUlNo/Z3IrOirzkpXD90ZIdYlanypoNm1Y+qmbZZrvQdAZTRk2sP5bbg
kNpw7bPvabqVTwKyxplVmsBN3gzn0uw8dQvtOVt7dUZ1Ys1ZfpXUUf7RSluPBMa2O5uXwB5j0ET8
KmwFaDqRfZjPxaULwrHtUd/fsa3XTymu7B8GJ78dPVOn56ppnbNmavTK5N55PiRV8iFqZf5xLJw2
OlNdiXESB9gGQ+F5n5MMfoYmAtVZM0Jdyz3Qm2SwqwcOnfpz6eIETzJoWyLSMqtPcOqXR1vgqOBL
ty/X0usXr3ttryKQmE0Ueu1Lojy1yfGo2VlwXs/IM7Kuof15ziY23XLCDonrwKbFxRpAtqjOCQ/A
m5n+UnXhxdo6i1xxl4ZVfW7quN8ovuNnROagT/j6STjnoRgwxvf666Zzwg9BHUsMj2d4REYg10Zq
wNSfJimvjbhrDmzY084sy+liNERwMcOJJhpKqXWHJci66Sdo1GUrH4ZkmL+bcCQPgR/MB1WqIN+8
f0M5gRW4EnmYEdF1XWp8m9r7dZXfVIVNijIScN3VwCnlAuuONoeQYwAJp2i8DyGrfPf+qCfF23FU
1yXJFwa+5SH7eD2qE86xF48w3Rpk1V9wbWRjqDuLO8b745yU7MdxoEQhLOG2t7AeXo8zxJXs2yAK
9w44OXuqCUXn6Mzh6pAN488HW1q+PE4kOzTvXw8mWMNGxCVw7+eg1tXioHDkBxhJ/4cqHb4XGAnm
HtzFTQHz66Q0bKLAqw1tyr0tEV2VcNLO3REDFLBwok49kLf3v9rbi7MvqEOIDsDsGDvbk6a2IPup
KvPC3R8p2T+PoDKGB792y6Wr0iYTj/f9MZfH9fqyzpfzEZfh+cvLO72sT0XkdIHqnD2+F+YAC9Dk
8sOGyglcalBVYEF+itDHgX83wbT1H0/So+Yr8E10V5ZrnnzpqnQaU+c4+/R9onbjiLhfi7E6vP81
3y4FRoETGkiUV0jbTmZNHlpjGZIyu4+wj9hNCYYNR+7yn49CQYkqceFdvMFrZGdbDT7xcn9kXsiE
DhImHP/GNHEDmEVLthJk/tNpkjV0h2ss8/ZWCLMfVTKTgkxnevJQOlDp1XqYf1PSvd2/2NPZw/ha
DgFUp4uOFLZwGnPp7I0qlJ8F9hu0ZweuIkRnBlsyOuFBynZmirz/QN/uLDACoczAhbQD682KQDSS
mHPtWjgQs7pDAggP3ULrnFM4x+8P9TdfkckBtYk7+JKCfrJZeriLMlRh4ZGxuDIU8CznRTSROwsA
vlRwepk17w/6d99Pss1AbHOB+E5pYgPOPXZMGs0+l9BYygJ9ZW768XlzlHa8P9YRRXu91NEaelgU
OF7gLSLZ1ztntbRdiXEw6da22GqkonDHleuZ+T3pfeq6QpVG82TimgwlnKqCu1ZLpC8ulkRatg7F
RUXDEp+l7wIzC26dc0n/388kWYPvf9S3GyHWWmSnwJeCwSROqWZl4o4J1o3M8AIIm2wijFhSbXBe
DiloHroErvXvDyne7hCQDFlVCxQJz+0UB4xy8JKQM25Ppgh3XU1EINAwvpbffSU4MhcdEfM9Re9D
unjzBTMSKPR2Euj7prXQLDRRj86LWxJuHXhsxX98ONAcgDm5EIN5d0cc85dOidngGz6QyrU/qhdT
002fRESzvs2J6sHdxPwdjPNmbkIqXFYDUA5TFB3m6+nSJO1y6Z/m/eCEznOLj1lKJH3JNNULnv7+
4/+7wRamM0A3euo3cxM2B5GeTTDtdURrPS1xQMaPjSrHNWuqpPcHe/Oq+WZwjR1h2suJ554sddju
om5Dc9rDU6ewjJKOmcVCpEp8f6DFR+T16SrZLpfLA3xGjvTTm1Fux4mWKB24QSiI6SY1XL82/LbL
PiLnmNtDnS7CECfCyikeYxp/ee3Z6Iby5RisGn0fk7KWr4yRYol+I/Zis0cL2zQkUBaol31mEnBP
ed5kFMcj3avbrsRutvjTjVi6gusdgCmNOtpHJ1ehpMQR2yvado9Lh78ZaRod8DNLzv9cGw192BXM
AXKI4BN4bxpUGGFa3UDk815BJ8Y4KeX7N1UTbA1LVwen1L/FD0/uQGD+7IcEHvInsuw3b6mcC1s0
ynX2stHOD3Kphj12J8HjERCRXguq08y5+7HSpLv9ZoacThFnIWlC1rQZeWl6LQ4xv3IMnRyOA1Sb
dC/w/S7mDTHvMiPeQM69ba1HHfpfsXTMnA05wKK9DhataInOJNlZHeGpK8tKp3vzqLwhmIstqlHe
Ulj0in8/eiWpQrYpnr8iufW6ySj5TWPi7ogyIuZcZL5d3bloMh/VMr1yg8PgfOqUqPeDmup2ZUmE
xe6ogcbakP7xIQM4gsLRDJG38SO60Fc4x6CQMtGz3I2gDddKdsa5dhJ5W03CmM8rr6S/PHS4cZse
JtGXwNJmuW49tw+IXFT1ZZeRSgXbrZ6xoZyamQJ6Tva4G4o11mdujzGhiBs8yvsmcTuwb3PAmN2e
04VVnYsU8KivRS6+j8rPAMWNlPVC/twChmKJHN8OxLdF6MYa6GzIlgG9A4XOYvdTF102M/93bry/
Lp9DFoK8BPlyr2lq1lpcInx6AS3HBjsT0UJtnZQOMvSIhr6v9VzEiGCqvLrMombo7lr4P8UGRtEi
mxBFnd1XM4yWjeo70aAQgjOXmVCNI0Les3t4CO13TRt8BuEl5uqHLcveIa5NANGRcsxrxuSPH+Sr
I8DGrHb+UENsplVrpc7lsNg7g2jgwn2WZF2mz2SNE+UGHATkqkNSLs/9YsK2Af4iv7GHCfff7J3J
dtxItmV/pVaNC7HM0GNQEwDeO529SGqCRZEU+r4z4OtruyJiVWRkvZeV8xxoJoqU0x127dxz9sEU
NhvVoVXZqD0q8okr0fdrMM0TOAdaPykMCAGUGFrDgyQ4RVcgb5fkjvsqrEK5OECXcRCah2nqeicP
gZdpwdpUJOtsnUe4tca8gwj2cpGAB5Q6Z+q05HxIwPsRDFMSR83vQXO3Gft1pwrusD7rWVRGDACq
e/o9guem1LXfVAn26ouWdpwNv+YANHvefaALkRoSmy3cEQwvMNMIIcRtUdtq9dMb1ujuV9b8dwnO
KkZ+GCNR8snMdOs9pSkx2vSUTGOV/vWxoursigrm2Ts75Cjfq18ZQTaA8kkqSaAWtRdtXic/jvfV
tngXte6Vw5YUFq+r3l81cyPrxx+Yk+dpq/BG3v2+mqGk9T2yjOsgEZsM7G7tYDSV2VWJ7ZDn/Sbj
+qOkQIH/dfw59ojImKBdOWfLYR/h5yJV2RZ6sehPWI34mJaNxqahWExeWJMKGmObeXqc3vdVyw8i
BdrJtqGZ7IFOplZ9H5VjaODQHSvPH9zaU+ONpQr5ZGdZZQYjBSTLFzwT3rL4xXXzfpEEv8JkYTY2
+PzNTsl5zBogqf0EuYL3isk2B2eoORjOC4N5TtLN6gbAzn6RTg1s+SjCtxHwCLeyY9H1qPVLAcYE
AmC1ukgSGN6OpRAKqQ2FfLiGktdxyubfT/z/7En/xZ6UM/u/r2E61PP7X3ekf3zBHztSFqESNgcj
INM4I9sfUR7P/s02sSVA4EHQ0tmd/t8oz6+Uz/UGhTbDsHo10Py5HxW/Yda/lsnRfcaZy1f9G/tR
0/hbXOzqXiG0RBoczPIVsP23g3Mph2GiqME9irZUJy3rm3DO9fxBGVb+WVYTzrFoAGBFHjiOUXOj
/GKQNn/LMlgHsDZ77U7GDhXgSbNMbAaG6Fu+6pF5alOlPpIhzeLDteAnCqIK22rQqjXejhI1nJSh
822BDHo/do1B/dDCGuWYZG7xOU2LdZ6wgn9LVE3N6lp0tEAMMMrxitaqDAaDZ6BnpofJmopNlhgt
Ht3KszDOlYb9CR2u+KqEc4iLYr1kIBRfhrQ1H/JIG9cQG3P0czBW2lK06YboLxe2pUqzN7oA2neT
2tIXFbc8iJY++akZRgOAILbwvHbKuWvsyStDtRj9HZXM6oZBUs4UmpjLT6fUaPioMkrhiarEl0nT
owNeDIfhGCoy14vaMM/0G+cZHuZVAtWdx+R9beJqX4CS2VhTlLzJhVxeQOuFu+NkN9CyS7t4RPFN
bkdrPGBRrON9OhfxjiWae7Rgdu0EaUMjXMvSfiyTGBfnWiWF4y8U0ym/ZloGT5rTRYCdrfY+Fylg
mtKc4IggKabxZCNdBXqUt8cxyjPQ6dKG+st6ISha5Z2uPXjsvpdrmZ/XuBdzqb10G03O+DA5ZbuP
aaXb5zCHfsDhweDqpdTZQSy1m8e2mIejdFxAFCDU7muvKAaqpaviVjocMgST1+yWTlWgE7HlTK8F
ZjHfHs3BPVEmD8b4umTCWhs73pFbTzSEcTlnm6Kvulu4GF2QKljCvmHTU2LOikcq5aXDcchgt/p2
ouI7d2h+cudbxr0Y1jYNNQa1nzRZFKZvsBsjd2+uw0fVGba2p6Gz+BaNKjtQJ9tuIG5kBi5de3pn
THDv7Lmbwhoyx9bTjM7xM6M1trL2KH5SqZxv1wHczbdW5BCC7lcNHnFBrJ2+vx29TekDsOTkjiAv
t9pPfrssGWFAdymvLTWMidafKSzF1HqBylVGl7hvvRD5hAPIHKa32ZqpB12k/hy7fI+ob8mTrI9m
r9hWQxOmeUvKqdpHlWy2yEulX/EJJRahO8dlMKHglnnJxxugN9XJAV3a5LrZwPimZ9abHjpV0FKw
s82SfPE1B7J+SlktAHKDJEAuT/rgyZuaCJGvavNBmN6+gMl8XhszAq7aiY0S1bKnqYrXfVSqobPF
XKKwIn2qoL20gvVrvdhh349GYHTUtlD0M6BMdOUmzRbnYLAHPI84kDE5lxTmWuMIHxAu/skGQ3jU
s7F8WCBAV/ihbWtnZ9UAp6i/XxM+mHmd/cTU/Uzvgm8Xbo7YUJsh1IGEAsisf9JIVF2KmfUvZ3ri
49eUj52Z89RyywoTR296vrAzhSkP+xlbQ5c9tTn405jfGWb1zSPzgYudD7ZWG/tsiMnvVsmmpI8y
iNqqontDTGQU+oKK19VmyQ7ul1e7np+4PCehmBbv4NTmutELGxecnukPNgMbVRxrTnimsw4oTmxQ
sa8BhTF7Rgovx0pLSdt5Ka31xShM85VdXBYmOTxl1STJ0RkH5wmg5nhqZlreeEj1PFOcmmeHn1qR
9iFWVTd88uP1VuR8etMqhsSI1e+L9ip3D5jQ3I8gDs+zJJq1iftYbSN9HYOhIgo/s6AO4jRvL79o
uk5Xuqe809+F7eGkZVu1VVG5kl9ph00JHYcWdF6U+7lI8g1EeFbbdlzwautGxgfV1TzvI8VcwWsO
Vb3llzCogOrT6pzS9HFLKAm0jaDGd6pyZrJBFxvh0g6amc647Xq3fG0pL7tLCDBTpcmv/zVzra1u
jdrFylV1K6cxZSyKxROCWIFX2RzeHBmbj06rqnvK0OLNIluxLRpzvJnWwT1kwsSwy7Y837D9KXjo
Jun4mJpGfXSR5t6Nnrc0dQgzhXltdUOmod8rzZK3fW/lAb6ikU/VvDzGsmTFW2oyvQyTN5yFF03n
3iqivUisLJiyPg9r0+WRWQAx9/psnxL6pN9+pCgun1wgFTzzQyMbdJ1G0WQ9iqJJtmWelZdUL6Ln
pFrnhCoTq/8OipIF7apN6Vmf8n7f61GLnUGqH2C+8gDYw/pkTFx5myhzsI4XKcOk0/bPLVfM85pE
M4UP9UQlji0y3m9t8mBhXn+k7k7frnXWhOBNhyWwlyF5adqmvzNWpu+kryMshNenPSe6ek/ytngy
EhMQPM3tajNjHgkAkDF18648Mr3eDyNR9Nu4M+QwvIrW9nKdTAp1buIVRldR7WvldOkLuKmoGrAA
YiIaT7lws9u1vtIuK2MsN6O8NjKx+y43jVDrpztM9gavRQWWlC2pfzUTwdToriVPyTLuZlE+zeAi
dmnOTZQ3aXTgV1mEY1UV90azDCEVVccRoHoIP+EPRew/8/G/nI8dydz4X/sID5/vSf2PA/Kvr/hj
QJZSUlKKTQ+Z9KpdXmuU/xiS0a6IrnN+AVH8nV/5J/jX+00IoHYCWfWKr7wug/8ckSUgYHZUVyWI
B6bz71WUMlT/o/xIUhtF9ZekerXW/5OUlsuohRkd2RcrMbUDfTKqPVXOtZJIc/FIkG1gxZcb5Lro
7yke6RmwvB+skr+SerUeTSc3rEDWxhNLNUU2U0tPjHXQbwvd5RLPfMHz2lt7rw41Y1041go9RjqI
57l9FjTqaD5uisIoT7mX9rtpwrR9gcni4ainyXyb9kl1KKOFjmbQ7oDNrnNeWZghFExrm6T0k26w
ONzDgrkiU8QcnfH5Ned+1AcEsqk96l43f66SHsBycD9NEklvBenUnWioTOjKXASmVdowQ/p3o8sI
0Ck3WQgS6V1yWhdqTkVTm8QwXO1SARFWoeNM2wRvaBcF5FHjqcOlMcpy2lp9MRCxSefsljiC/oKe
dDZHowklPSu0gSXiYemr+mEYWwS2QbwUVL09K0stt4qalV2jey9KufZmEksQGVN5b2Z4EpHp9EtX
lt0B83DEcJ2m5xJ97kCxSHrjacU7bh5r5LVuNlZj5ydGDG8H02f60edOdFjQFLYMyMUXTCn8gBkh
KgOuKg6gvqv3np5+UdPSUUOWqlcL4C25LS42iFpuDLamcL/r+sgp4mQJr039UqblS6vxrau2QaxL
5uktGjRrY5B53Jh56gQWOjC4Qmxz1yqNyZI+O5Dy0VnBFfmRSJrD9R353CL8bF0ZkZaLxiLfOzrK
HaFUZ+Cnn5yQwrzJ2ImJ1TrUd64T2Lxl/GDmMr9bln69jWYKXZLVbM+JoWv4goSy+C4GRQ6kz3dm
VnQLR5eRPs5UcJ5xqyxniG7GDYdotkXhmu9w53Tbqu/Vx+CaJNbYBwzBmGvNTw80HhVwsyl3pZPN
Z2oD071iy34eInelR9qe40/6ubSgaBprn8ihwqk4Ns5JNh6zejpcrawVZQ9254Gwx+CIntlyw/Kp
tRu/GWqBrt0ai74Fjd8uWL6cNNQJ8tLIRwNIrpWIIzUz9Qk0lsr8gbOd5FVbd1tvVue05YdyWrs5
9uvSP8edUzGXMuL9rMeVijW38Cgfye1zZ2mf9kp/Ho1612gRrQO+0Wmz7nNbhavVGM3WyYT3Qqlu
frXynZqoSu9K1022RWyJH6Sii62eSvuDfrIV50E50VI1YayhV5s8qBzmV9rrDA79yKHc0Y2240As
OqjyeTlRdGhCDXIjBg8b5GBYRlqyWUZ9vWMsrFFUPYxCNoS7QRn6odfzDmiTZWH8mcdvVmLV92la
JYufRVcEkRfTHNcYi2/B/yRw5PFfshlAhE8/dw9lekba66aFy8mU7dQQLZt0dtfnSeF5muaWgAp5
pjDxFn4lOIRuErfq7mxOYhm53ROrFPvBM8Z9Vxnr7TwKulKUc7RGPtZ+hj31kEblvHcpO7jLSl3b
yFn2ilibuzyS9GtuGBb1JwxuJD+EbEPNzvEIzt3M/SZNogNBEOdRZa0eeDXeNNWIm9LRNqKq5/vY
bLvzkjUYk2mMumDurei0qZIAziy6rODOFBuzoKRPfsrZAiVottVBl5N+KHtibKnsGc6rho4Ffsk7
GkuTkLXok+ZgZAO5bgyPq5csX6BGqEjQnGWPAmzeO0tbpvwWE0B3hp4EMrXyHcatJkwjHuRCX4dT
mozquSoE3jEKYwLbnewbFDkNmx4PIi+Gehflnvtm1CLZg7gsAtr9vE1nskyAVWfZbxyCtFJ4nvYl
cdohDiRGsNjm+DNjywV3Ma0f+taWBGDRQiDLv8drGW9oEaaTs564VkxEWRn82uSNCt7h3JXFQ1/X
NMN6dsWlq2tOehEPd2tl1VsMeeudkKl32ycdOWfiOysbNLvbQfNIAx00cdjn7hSOTmJ+xUs1bfBG
fABon4KcZ2bhR/kMI962tHOimS3CuTW/NMpLA5Pw74MN1C0cjNp+G92EzwZX9HC1XGp5YI2iRI8a
D6yYfBzFEN9z1sa+67TpRUZVtVtFLd/hPpohVarP0cgjXQcgu7cmm4ulYKX9mKZSQV1Y3UPpFQ+r
kAemB4EOAzhkkwuMsD7lyV6Igf9+hnj0oimrDLhEQsXilnKXFf1S+RpT8TcR03TkGa1zjEEhuTxB
I2/Pc1ML+kGce3Tsh3Ud7xgmr+kUUZxGXrDA4r33lC1kMIk8+XwkQFOC2j/bK15KiKMP+UKsU81d
Tb+NcY2hVrG7Z4850lUyFJue8TYQbkTyoMl3td2PoCAz16fRiSswCIIDHyhqFEsCVTEcK59ClZZ9
elSeY/y010bM+Z3KnWZHuaN9Wqfe+ZBOUfzoCDJfrL5jeVJaj6trPovF7C85/a1nxnTnANNv3bmj
M25aJBdypMl4tOzyPVuz4ZBkTrxt87TeTeOS78e1QL1SWtwfU536WTONTYiHVX23tvTYuZxck59l
9zJu9Ddtruazx6mc+IaMphfAu9q+WCfrXDZs5vTU2tYGHD628re5bX5T2mz6wi2LDf6NCJjmVDwB
LG524+C2t4070O/bN+xm2+jLzWMegXGS7FyCGf7MUA9sv1jPiWnOp8bK49fJo2DT6QlANmuBHGRb
60+Lawp0/irQ88x5zCN+hEGSNOXnQ2fKjJuJp+qmSeT3qKdvp6zN5JZO1HNBwOJG2Vy+I2k+F21e
HVvYfBuMhtPVK4R8ofLoezcuamdSP/xdaRUqn4e9Bpv1dHDmbNzCjPw+k2HFjVpKkgyTn5txuUFv
fKcFcKGBjHpAx83WI+0NPomJgobek1OjGvuADGknK2hnTVwBflU4xXMGGu6RoSo/Va3LUW/JyPHp
NeLKVNeD3HlO3FyK2NyWttHsXCW6GyJuVVgpS9slmVluRaLHZxzgPHYQVPZxlF17ZubMvmutRh2I
OtAK4I4Ej7OMDiJz/t5LnrW101nNbp7letvQkRrkFhXCkCGqLelG9T666GZ+364MKXlvW9AU47by
7aU1Q6te1UdFrvC7TYUQLJH+vYwxGvOD/CzHst1mJRVwwVJp3WHphYs/P9f2VN0AmXXaHASTNPPq
plF6HhgkLjfzVLZJABD1Mxo6PTS5GnOk2STHqNxmHZhnt8y9wUD75nbWbcq/ooYTdI7kceU5EHAI
N2FCrJMCL038dLH4gK8taKcdQF/UlG1sZAopgdGj2/RFfm9hrCb9KMDhRhFZ/bbSs4PgV/2d2jUC
5SqKNk41suKNQTodOzZhQYycF7ZUw5p+i8752iZQLLdydCw/XcU9i0ouuPMSZxc5D/JDNU5xuyp0
bbzeRWCgQm2jCiCmfHRVNGZRSCw7qT/SsZxs00ey8sonRyXss4+R5ab5iT5cr36al4lXrR4+laYt
vlcxKftZZ8sVhbKQzhRUwBJCy0tBty5JXIVgAjNUrnhRX6xnk8/Z4ydkRrBe+RqqvWOs+Ys+NXT7
Rarz5eSqa8Ffehwnt71pG/523VNZavDJoyG72/IdtZvc89pwjBcdOKvV1H7cqOqziwQCYqrcA9bN
lU8wl7mLM9pPa4JDCN+A/WkW+ElYtq/NKbK8eWMROn/oSpbEmV12R43O7HtB21lIL/ASE9yax71Z
0DvN0wBeRFvryCyMMPrcE3BFudrbXWHiurf0k6h6zJkCn0pK+GzjFokKLXspDbyafD9BIOJZpZP5
0sscCY6wa+n4vdRYXFPjGgheuQewDNSXFMOCGhvdxhlNk76AYfOoZi8OJ6KVUTCMq7gB9qgH2dD3
YWcUCvKW5dojInYDroJTOPOZtMYDMjszco8L6KjKLHuK3WJ4G66FV53XT5elWuNHpL9+615f7IjK
pJ0GWZTdIE3AF+Luc+fjD5429tiIw5L17WMUlWII05q/Oq6edcjpAHgYYg+8RSvbbzSvyFfZUO1Z
1fG3qHTE2dSbmbxWJeh71Kn98KFk0382iRNlKc3jlKj+2tXYVM7NqBLzHs7Cu7N2GPublUoTX0vE
GlAAwrGfEkKfeUEi+zYvluIlE0327GZzhN7pyRg2vtR3XIWG57wb0fqukYuGIrBTX8YNa5242mZd
xodQsdX0MT9Yi8/Vg1mHZhM9jBJr/rEy9THxa1TndLVa7lq6VqHAekX60MUek1i7EjSfMgoTe7LG
G91ZvcNMRRrt6Gt2tpIpPZSAty6Fxc0BBhJvJqH9KNx6fWajHFk++zr+c8bCQ0NY+fJCPRnuBTnN
IlgzZ73VlnrFm99Eu0GfiofqOicRwLD9bkUwRmCMj9EvdDmTb5CmXr2vskiSq5IQH3gZGWSl1Z0t
g+E6rYR1fYLFGwKxwCF522Vl+1oPs1veyjzrjU2BD9+4aSWngI91JXGDMbF7gePQtNdPbanEfCc9
LdvbCW6ltJq05WXAWqaeVjAfnK/awIV3uBtFj1NwM46O7hCaoY5oPvGSdK67reOWSkWjlzV4ov9F
yVvPJlpTlzVWu0hz2qeiKNW3v8g//49w498LffFK406jY8RhKkPdue4+/+rXaVo1k1eQ8yXWeoue
IGR3qbM3UxTau24Yxd8xLe6mTD8aubXVzG5rJXLjOtENDdKbvh42/Fd33ppBY/837aS//2y2LqRp
X626f/dNlnJqAdPq86VpuovTMCtGe7pC//tX4G9WvV/fhCorjEssS/7ZCmZlg+LSO80ovMK//rG1
Yls59fbXt/mPJPkvJEnDoFf0L7+R8H14/x9fv2p3Lu/l1//+n09fVfXV919ff5Ul//iqP2RJV/4G
tu6f9/Zs4CUKna1DpyRE66JW/iFKGqz0IWJi9ATAKvkg87b+Q5Q0zN8wxP7CxWFjxDlp/lt7e+e6
l/+LDfmaDMbR7BHYJUGN1/ZvVnxn6QB6zFCENNYAstlNxNGyaQOECNViKBHf/Gul9kzMbgH2RWIz
5BZu7BwSRvu2JK8UWVFfbnSL6GPfmvaTgsGysVNRUU1u94x/nbEpY1u9lgjqVxXeMt69uJIHvRFF
MHrWTHlAzPkaOZ8jHfIsTft4Z7FkCoHDt4GkODdY12HcLZNg0PUME4a/p3o+ymzXi8qF0p0t9avZ
tJiEsLUcRhUzsKX2duzpbRDDBBopS1madFCPqyUtnvSE5ZE/9SZrDVzP9Wsix3anT9p67KfCg76u
2/aPCCYNSlzZFNDjuji+qbuFYweb0Fllq3hAbdDDqnDup1F6N4S7W64ycfwd7DEEfiOf9qszTmGe
Qi2LMtHtyBdX+zmFu9QZy33d1FyjINxvAaEuV6uNvK0cj2bKnIFX5Xeai2jrcA6AsJndTRGDnBjz
1nqkQ6TazK0pAsHy7exlqj/g22L1rK2S4E+iHdltNxjS2jVI4DyHfSbqm9YmgrQh78yhNc/jk0wb
c6NjOjnHcAh3ZiMJx7XIzGLt13uIhP0NOezIz0f9yVal+ljy0d70M/Jk5OQsTTHmMX/axdamySbU
GrU8mGnm/BgjFTTV8p0WtX4nGyPbj1Os76DZR98mFtrbLIuwV6R2vtyMi57dxFbJCs0FPRZg8ib8
Wxb0ljFfA3Tqum1r6yzlruWWiPg6qt6ApASj8IfbVfPPmLjndhXgB4M2KiFzkaO7N5cZIRKN5zkZ
JQOEqpd3DbgHzRkodDdanU+Q9ziTa0QadrkeLb8NcqGP7QzRas3dYyTs6taQU30DCfkZr1yD6cAw
2z11bPk9hmDt6FLUesv2GfQ4uWblN0T6cRNIrXRYiY7pwsoxv1JLRjNnrTaq+WjTBp5VOuLkqjpj
m5iNC8urZQhi8iz3y+hm1NV6FoXdJrWYKFQj5sF5nXTg4djseomGpCDw3GkavlGLAqFkrNqbztbf
64J7wrllWkxOGDBfbJZbD2VtcQC7Ujv0NMFF+q4YjCx3/MmbK++Ddow23cTAdG7XSfV3yPlu+eFx
k4b6VjHIucP4zK3OuOtcFItxU+TOkxn12cbrIIaxgfOOiPw6u4eoh7dGCrDBgqmV2MbSZYr3DZuL
7lkvZjNnVhZ5NTBpAdCjpIOBttdCttHc5HlQ8rqXE4W0EVt5G6dmHIk39vLzEIhGiy/t4pTOC9OA
3nKlwgZ4X+EtiD4zVpfkxFcPeCAGVmlq5kaM9SPvXCv3ATci/mKskexapyunXAxe9sMBvaft6ZMW
IC5r7uk+4Cvod78n1SMCj+bNHJfet1+lRTkpMd4pgp3IQSYD/s6qndUdJarm54JZKd/pmDWaPQKf
w8JBSz16iCXckk1l5XxLKs4Z7UpF4tqIya9TPFFg4Bdzk+5+dyAOeYQWpnvIKCEwpQzwWupV9a3j
LjoGmmVsE2M45bACRVjXkwZsUTkxRXmVfatQH7aWyaaS3OSU+Z3Fa0wjdLQ8UYCmnzpIBh3mhq5l
+Cy9GQ6DYd9UntnSu+7xuVdWFFpYWXDvjIaDOVlPdpUzubsaiequ0ovzGnt4NjpgtmeVWMkpahp6
GOfBhCkJ0ZcP1ZTinRmrUfoDyMqj63QAaoj28lnNeH7Fdrrp4trQtmjv4hFvMWtjvV9lYMyWxtRS
VRcnGesHd3Lsy2C305tFSHxh7e+dliuwsmg7GebKjHfAwFaW1etY0NCLJP9ByvYHZ1R3IUFhb2cn
YmSeUtrKddGKR8in0ZZWJffZorzm3oS6yOFQ0ZQdO/1tPbhUCWiLOE5Max8rBrs71Jqwd+z4wKMz
2kMDFa+5I9OQXhP3bcK8Cfkn0ps9NDp1crhpUsaou1yOFKWy85J9Jx8gjxZVshdqibaDVpm+oiI9
w3CWyIa+ATSgbInWOxtRnXYhb9cXVfNMvn44sEobd1dH5s6aSnB3mZznYO01unqKmmpgggFZ2Cnd
peaZRzypHbhgHaVVM9//UXkmRbuSRU+MKH3XLDHFvCtWCjPz4p3Nf2Db9PlU+HI2Ex6Nq/mKNYH6
g8nymvfJ1YcbIuDyaxr1GoPzamzYW8o95hkD7ZPvBzeWelAkiy29SQ2lMENxycXcfkNfaG/Gbuju
LCIFZ9ouqmBNquycJwoeoJFMl5ze+MDCu3KV8763rpmeFzNJXqJ6FJcokh7/SG8zCVw75Ee3FgFR
XeR58BcDRZKWe2dljtp5ut29uw4rnt7OQ0Otwz2Qi2sxeenaCLm9d58Drj7JLK9/zH3c+o0qxSZf
amLuIn6J4PAFsioFw4NDfQwIuE3KMsT1haR0oorExuzi5sZKU3EytJ66GE5/eioAPIWmTEwqp+Tw
rOkIjOHYU6Tim+T9PG3mHj4p2wtaavUCbHULRsJYB52ETwsBFPeMjPnXBGsSw+VD3U1DWKMmvuuK
+mplJoAPHJHxJOi6nJbRarKXxHlkW+rSWUHNUxonT729NOn9f+b7/69yTEodCBz915aDmxRIH+mM
v473TETXL/pzvMdBgE0AusoVW/QXX671m+OQl/xHu4H4DYrata4CjKPOlZV/58/J3saJwMDv8BfE
vz3Zc5H4x8me7Ra9GCQZCb6SzmbT9o9X407aWTsyVhwZdxCPQEXa0+Cbvx6qjW1ObyIuHex0Vv2Q
Nkt1WWcPAJ0LFSSovDHbyOtzOhvydUHlVflt8utBzoM68z0e7mxojCPgU0k33fXRb7mE9Pw68jgS
WOk4YKU5JyYMAGdUTg6PmmMEfGF+d3WW7UrhJbuImX9n/jp4aDCLwn7M7d2aJt0hv55QY4/1bwVA
rwXGSAjGL6+nmaMoA85Le8lDxWUFt9UI8VPTh/1U1dFD3aLkA4yZ1WEUP/J8rd+dvHBvUF8jA+ut
O2z4C7gdr4cmFkv7do6Ui1prewUr7ohnxJUXuceipn3MnJk/nYbtlpFV7gE/ZPcVK7xSWC4beZcm
zQgs2OgezN6cjwxVjJdLni3sejP9i5FbBJnFZ5qCdgNWKoyYSywqpKpm1T4qG0KcDweULMXKenFJ
W5YPqn3IEJx3eeJOz0kzDI+eN/BsK7S1+3EF0rx2Wp57wWiZrB7AW47Ibh5ZSLcirUrmiEMv7Q4J
xj8n0HXZvbeEbcZAN+cXW7d1XuSq+IGfa6DdJh22kl6Yj1WMxTkV3a22xtYx74bm2EXrynq6QO21
nH7rKLfXw85OF4C7rJTRDKnQevVSD2ser9LIv1Zq/VbvjeK04MqFRl7a/EdpAEMAjcYzy06NE1Mk
O6CZxRNR8+QlH9IkD+aqMTB1qbrelLaVyZDBDfWQQzTHacB779B2mO1GE9k/GGthgEiXoKKS9ZqO
jxfRYzKkMYu26aus6an5Z5rpmAWZWkljVgWJliZLqrsUsI5vMkee4w75zcLOC4nXLW8aEOVnXSOi
E+TlzAanNheHxXfdoG86zAQM8LH5A7XJpPIdZgm9VrReg08v92uzMpVPjhmHtVvRCVta3j3zdBLM
rsZOqJyChFYgu7MuaeFNH5Vj5AfRkVyZM01Lwqkflx3OXXXikmv3hEaG6tmrs+hVK+1YO0YtK+6N
Vznys51FP/qJmHFMY7+LNtgI5NvgFRQRxlU73ksuAt87clKB18zynVtmN0GQHZaHHkyJuzeNfEby
ROSHzrP0eMINZV69gnDzxkga34xJJKcWWNWP0W5pCmKYXuLAoWduj73c/Z45wrlB2V7EgbyV94Sl
u9aCJePI9k1M4EXYcEnduklVvpMK8p67FB4uc25oM6OA/raXL6vpFsRsKetqE7lR9ZrFYy+DossG
h19W1b0xVnd46Z2sOWBmGMJSm0b0W1xaZ5zoQ9gM3T0pYI+1SMrnGfR3e/Whm+jxzQoJl6N2nbDF
KrNJQzPxRhY3Q3vMa4m/QPQczQb5AF4HM9vV7P4ZmY3FCTSvEbupMNMHhABrV6eCGwtaecTCzunE
m54nAMJNHqaTLnCPergFsh3g7uKA87K95CbmGt+rjeGhc1OTF9YpsxdI1VjLW0nWgIdZxH42VpWL
kXVuvk/OAoHEJIO6B9lLz5Ullv7WpFzoo7Yc1ke9zKa7pV00Hi4r9N9ay1DhaRudtpqbtN8BCM9f
LX16b4tZyRsWKHCvh7l3MbNbC74p9qjtbbJ4EVtWvSnBrs8RrB88KYEUzWOc903o5t7MJQEfYwmL
JrSxNv4f9s5kOXIjy9qv0vbvIYMDjmnxb4CYGZyCTDKZGxiVVGKeZzx9fx4ptaWyuqXSvszKVKqy
ZBKBcDiu3/udc6RiHEdFO3qKexwVAZkqFrISstnP4JFRaQ37ThGTyRWe7K4gJX2MMvAUXdkoznK9
Ipejoi8rxWHqVyQTUX16z1lIaQZk3thwm5K45uR1vQKdiyNL6E53yWxYz7i9kp/DFQMNZxoiZFjZ
94KBwA7WrL3YRa5fbOFED2yLM0YS2XocmcdbsiwvDR2vyyAImoXoT8OXCWONzyayOQ62TjmdYuSI
Ly6+5GxSdEQuLu6kDzrW8Q8Y6jW7Liog4pNMovQsuqAaVxg4q43YtnnbBXOxJHeD4Q27Buog3Zhd
USAT0fvPg51pO9FBOfgdIk4edfrDviD67oybmM2UrjduLasMmVCsffgk3dY+ptCmz9htIpmLkXD8
Zq6krGM/T+B6r7LXF50UdmIUyWNnjR8jPvjXWqW1T0trAeAAEpMzu37JrrHua6Oth0jkBI/JBQJJ
9Ezqe4bvGRMReAyVD2/0q3OMEyLlkUM84JmJA1RDlnx4jZXHjTO8TGt4rOzUuG3nKqroTCDiWVQe
fYTJF1gS7t2MUAQ9qLU9sF04+7RptfssgyjbGsZkPebeGjNlxQstYVSvMYyZa36P3i+nZXWWRyrv
aU+2oXccxdC9tGFVPIzCGg88T/bio25uiXRljsRXFNG1W5dF3/RpGeMjbnrN42TSZvK71PRglByx
ja1EP6RNLu+HrAhR1njzETyP+LOaZnzpuV/1KvG+is40Kt/qrOZzAo7yBaAxO3aVVu8Rn2su5kts
NSy/mJe0zGmKAXc6u2RMs4fQowSpHWfaZL2w34wqce+NpeTJi9WmiSuNgXZmmnD/b1vDqJ7I5/2M
BRw2XGMMHHLToEUQTANdICD8pLw3ehXZE8emrnmw2y7pDqaDgZ2/2nZmMctmHnQ27D7hPQYcojf4
9MUJZBHm+eJcGevy1DbRZvZMd9mZse3sas92ghjPsDBIo+lxFUaV3vRt3hWHodfiz1ZtWsm7YfOI
k2qZ6da2ndY2UomUc7Pat0LM89jvq4i0h+HEkjXIAnVI49W6d8i0N8peGNRMK7+m42y8eP3gPNPD
qk/46T03UK3bwmyKI8R4HdACRTdbzRc7X9FGDd9kEr+nvf3mDNPwK75LVBBIF8gOtYY35zqEctz8
ASBpO8lCO/PlGMqBGmNzUpO/masF5dPXTZYBrpouNllDgkV0tfSPpjVlSzAMMubM13pR9MzEtN0W
q7E+xiv1DsDTZBXadz3+f6YjfzMdwRzJRQj4F6enquzfyz9pGn//mT+QbV3+Al9NyBw2QDomr8wn
/gfZ5kDETIvAPV3o+A9wVPo3oG2JrlHiIcvpinGgYsD/ka6RIcyP8xGMYLC9NvmPSV/RRUL551NU
vVaZEVLM3Ts1j16QX1FR/B+sgOTEbDk4uFSWO8wLiZFWTou30ZVT5Zz+0V3hVezcjTrAdpJ85Hht
oHUrWktf19bwtkWZuJKuBbBs1aDHeU0UYVt1q/6Rot4jg3jI5sHXceVbVBEEo5toRCo4fe/Abzbe
OJ5mM2mn27Ym7jFGbE7ZZOQLAks7u62Z+wRiCGFaFu2sk/IJfKhQY5GWq7FplvYLbR6cBI04P8px
hoVeFLKMI8hg+WhJ5M5zw9jYhlNpxYFUEHSucOghH5yD1g7tcayKtPbbpJwfx0bbQwMBTwBXT4qy
jrW8x9QyqtRVLWv6OltsB6bitAGezrEnEFkjYGyFQCyKK/NmqHJGGT6mGxav2NKgB14hVA5WtscV
ttmW3GV9HTh6gYGdiJygYV0DHt1MwrG+ckeWm4xohLB9Rja4HnFo7DR547TRnG3TVvg4YdpzvW/d
Os63xmxMt1Uq80TmBydfOJczilmh0QgioC/Vo9FKEAM2c9Bl9Tg4NzTw8aNbA0H1aiBXibMh5RXv
RfTjxqMoMuGNNzihEcODhJojpXv1JHCcelOT4PCGokZcug6717zxtPmDqr5Ov3mp6L4toW5M5p1B
U7wQT0j3xI4NX5lHYFvgfAb0VBRQ4Y1nVIfZCUsCUCGnzcI4WEidPSaSnv0WouKRwrrd6go+CuNs
uu8UlaQM0sGn56zaLApfwjdWnFz6Y9so0tfdmiTZPqO7yERovvQoJ5NNiH5gk3htzAii6aOT61KW
B9LkbgdG6qJKwqKs3+bmYh3pbLc79tfuvTLq/KvRN8LceVeIq1U8V39Fu6I+bekUd544dWY/+dKM
8lNKDS0OTBq+gJaNfbBW0npATAZRVsk6+hK1Ur8hGKfYET+l7emclhtHMWm5otMEkqXHUlFr8RVg
k4plK65YW2bo2Y0hogY41OhGqly7PMJfcAwDV6Ig6nN5xh9jPVGF6aSC68smg6njGtOdq1C7IY/u
7JimxGaQ9ll3HAxqFa5HTeDt0BSOnCpp5GYK6xuEU3/Ct+MOYZD1qFb2fSg6fUNHgJSpRtxCfSw+
L20AbbMmXjapOUMDkenfKrHo95VCD6M6wfGwkZhkjmQCdATx+ktiR/s0HbM9jmmMEdFSfRhE4Oxr
5v5PkQQLt5kun93MeVmZo5QKjWS6YZ+ZO1ln6kNO3Wk3vdKORv2VZjM6tMQ03gpLSWIH7HQjf8p1
82Izb9oKrDK/aYRxIY7mbuwyRXMSafSVYbUXtElIlo02LI2H4syWT7WJWjYwnLH6Kt0lerZSGek+
YTbWr71CTkvYfv6OWjtiqoqnJ8bQfjOMOTkidnXKZga4LikcW2xaSRxXaOtMXq0/1eXoIgnDYYFE
bsFCH/rkRnjx8NwrahbRQvZM5C28esrIwFjOngJtLYXcao6ib10F4rotkxhOS7n7MSta18vdhHjB
qvygt+Vt8ivfW+N4YG+XSuo+E8Yjw6dLX7Qu2d3jvMlY3U9CI6CNhjnosKcg4gmaGH4IP+/Zihzf
UcBxqtBj2tjml0rhyMCw2maehExJvbGtNwBHDwcQgObqijY77fSaxV1J+k9a3Rp5TadjhIumxT5u
R/jxbyhryRa3mnVLKHKHf4thfjYwx7lfFWw9Kux6UQC2UCi2oaBsZvYMVgQpVAGpVlmzq6ougnGB
8MbVo93ImfEKCQbEnC2KCY8xG/Gl6KNvqBP0Q4l+/w0v6FXbrCyt7arY8hhnffKoFXVeKv7cRYfg
O4pJZ7IcBTyR5k5GSk7cePWNO1nxqfLamuINxr1vdA6CiwLhk6Xtn6wxatKgUbA8HCQz9Vhh9OGM
yzCiY+OIbnkZAvxOfisUhi/myuMUa1S3syL1NcYUZ2yTp8cc+gmq2LttRgOpvnPF/RFeZ7exjhBA
KElArsQBqZIJOEowoF+1A5odexfpzbQK3X4+VnOYSFqWkhEJCPR9O9bZa0Eu3muklArlkIcvNbDv
zaAUDbHSNggE+ttYr9L9opQP4dI3KH5LHHAln7ZCzWno/bFkvEFotzN8wkseJXoiod+0xAI9VjoM
+iv6Q9M5kblFwVGdyqtuo1ASDuTxRUZshpp0K50HbYPps5wBJC2lAllmJQhJlTZEKJWIwd+PJl6J
SLBSnAJbiUuW1eoOulx50bsljT2fCUWys5VAxWFk8xw6Yxv5mtXamR+FNCo20LfnQalduqvw5T+j
hX9rtEDVSDX5fxfHd1Xbx/8VvLdVnvxUI3//0d9rZMf6RVqG7WCmbzmGmjL8T43sUu0Sfs0iAjKj
ODVp8v9eI8MQ0flHZmi5umnwYz8wROYv/FFBzW161vei+x/UyM6/ZFiSBGyY0I6MP6CWGDb8uUZ2
1DbO0TI9YBkDhCu8LMYNiLnbtDHGFkV4P9Z65bu6E2M6bSxkYgG9ENNirzSj0WQgmd+ZiJ2ybWWB
ER60vBJQqTU+8zqyN7P7KBLLBaLHXrbmZX9XWTkpk5JBNeVu2rzlNeZkYyIYnMEDYlGWIWLzCyZw
Z4z9q7eyc+s3ZB6Y6SCjZiA/lcI9i9iQAEOjuCtId0QBVGIA5Q+V4dZ7I3diKINMUz9y9WnK0mR5
MJqeIaVJ9cc7Spmz9p07X6KZRJICKcmlxenqGGbKksusESYTV1lm1alCauGeMD7rPjoXCCAvC1yH
REwYgyivxuOSmpCkL2y9MpUz59d4BeDVZETYy2Gh/Qwnho2/8nKqKm04II4wP62TC4NgYkHWmTqF
ol104u57nkQNn/Xy3dydE7mqFL20o2agRPtI24Q78N2wnA3yzQzZp/3ZbPljUiWaA4xY70vEz6HP
5wIsMXG1U85v082IbTUEEqX3wozVt72ZTy2VLZ6bEYKZpzqfnawqoJdh0s07WyYFru1OfGdmNNld
fKf8dkrm2zRMxqNZ4dpFqAM/893s1r6aFBc4ttsb1jV3+PsXmusRpma0Ib0XY1Df8LgQAsFX2nWf
8f3gODHVKkxxxoOrAC7Ps+RRKww+QkWAHq2fMeafbodTQoD1FC6GdN+5xu8OWBN2+RZVE7ENJNcV
9J7qrIj119busHHKi1Wr0Des3+KQk56vj6X3suTTBQzB2i1lbMsgD5OQ+qtLH50RLwwfXlsL4KmM
51KyAOd4Uqu2YKGDMAzg8FhnRP4K24WuHvsC1JhqEfW6iUreVlEQTj+yGoy245v1zJ7ci2v+A0aK
oCnYgyv76Khj8WnE/EL2Gzx6+ID1HxACCgXpCaOIp4aHkAYYX3BVKwLZxd2BLk8KnXUqUw+zwgwz
lWI7skR5DfNYniuaR/JwjZDVUmoRqgWT607WAQ+7gpHZxdQjTNDKqWDFhPTsPuZZjdTKVUPMOqp1
snhz/Taor8g1e/NYWEP95oqOv4zXZLLHuhobe4mD6zKO3rZG6vUG0B6+XJdwohF9sGQEnCo9yp16
i7+FKrpj4uw4BFdfxaszJX0dPAhjHLpQDUvvBb6MG6ccr0DC8e9oUZ2RPpDTtlL5byqNIoe4YYjF
zVvIQMTalY0jEUnztjo4OSJfgb+x8SJ4lsxXyErWQW3qjkBBH/gK2hCCL0cFuVAfGW6yz6HJR584
Bj6Ojv/a9xSNhkYtz4Ous8A0YuQ4Po7cnxAI6Xk0ej417nOIcxgQ47ROxNFU5d55Bc/D5PRqK13V
grFhrrktpLbTxeZDenX401oOj9sey54N5g7OAdczfYdZuncGRdHAxGINzUmV8XnNuY2m3Uo2bwwk
kvKEGS1nFh/yYL4UBocBNNIzDYsUtVECBLY3ORBcMo/t2S0zwhcK8sUSlUQnj7RzcUbvyTjQ9VA8
98SccgcLOV9qFjozR5wc3jI9bA4eaMieiRKJHFiL3ZFtRqPejdN2feqQ28vDPLBFmisfeM5U4ivQ
Nl9UbmjiOdTXtT5FlUP+hYn2PD4VSIv2qY4V0SANzNjGiW8pT5QFKkKydgvjxJoKXckCx6SRr7Xt
CGXRacGS7FAK8YyzPDEX1jJxumsLMJlCr1gvouvRWEG4v03eyBNRcEa7S1T4RVEIrictiKTcjp5a
OY7Iq4VmQ8tfb0Rh9xFlHG2S2GJ1e/wK2hLeS5tYIr2RFNoHzoLMDq5rXhrUhYHe85kDo1Hrf2D+
fzckI4aWtHX4nLp6jYyTaHpaKFiQwCZ17G9tB1ySx6Zaj96CUx10q/eCsp8v8vuWhvAjKTb4mbKU
LBS1SEHcjqZxM8qp3dZCEw8SDTTxbJmXBsPE7QUM3F2fuGJ05ctU9jPauMZq4911Z8W/HXPCKXab
FwFcVL5MEdEIr9Y10iWXapdCwZDsZdxb755yfE8HwqJFPBhkXJQfDDG9Y1vX6mXQQGv6SxixA3v5
ioHxarGR5dQPQ+BWbk0wYhyXIqZxHi8Hth+zmDYkHlNC+FFVVoLom9W7Kcqux/vFCWeSWbrEyx/X
NGeynuSOGxDuEr3wKsWDs7cKvqISPyxo1Zm9lmey3cRsMaT9Tgb+KRwf7I+qLF6qSLQnL5xRHPsL
pS91iNk+G5L5vqdeRJ1d5s84zNQ3vGPcB1E6esizO5q7tjHJ3BHk3CH+wXSeBkEwcjj6lDiNlWP+
FX5psDzSjKo5d0AjQds7ge6kPAP+UIhCmw59vxy7eKhvnNRri/CBUWsVMOF/ZXy7q+uu2Wm24z3U
Ej1k4VxCQ1r6K4QtACSWPIUdHmnvFOyqNMKA3ezNaur03GqclzZM99cycDqOzL7dyDQALSgO4sqW
Jgoz1WSm/AkUe4o36Y4513SysGrKAs1B9OUbZR0vu8VecufgsSzbIOoGRuYEMHs3vSnXe3funVOX
erzmyHVVAx2Y2AI6VipMVuModJ8odNZREG0uiMixY5cmk5vC2OrI72hAOMNNO4/6rUMiFYo4zZrf
yXlLP4F3fsJfscnPOdEZj01GiLjWd5OLBxiyN3c0R+x4gH4hUTjUTJ7hI9g1lPw02bjgwLuF6ehB
H5uRkzkQcXHliaWEPxxwAL112zhdbrlf9gcId7lbSfTjPZ7oxEZNnzwvrXd4KrR7J5y+jBDMlkKZ
geqWS2wt5UbkjbEzMwcNbW+1j50Osmt7pb0FPZu/0vl81piD0yfouls3idfHYl0sRI9DsSMnRe5D
b3TOtZfIbdR0z403QGG3VyK7K5rqFn9MtihMZwNrgkWOqBtOQ4FC0mAcfLAQsR8zMOJzZa56wE0r
t6NCwWe7wiGhadyt5hHdkrJj+ayQ7EEykCQV4aStmbjnJcAkTY4lqmHNPuYKP4fGDMzSLA8YOrR7
V70h0CuNmxlR4sHK+MKIONDeOg7om5RpCi0s63FICmNDdIl+yYDSztWS95/oo2rYSylKXrsS8xO1
66/9laMPDWM99XPZ7FOMnT8jioW4R7HJHA9Rf/ZsKCTfmUwNvzLwVN68ziZzJbn1FoPLKivoFDnO
u5YVn2etgfRHnKyiqdpupzksGyiBicbNijxAV0IBS0kG2PwjVOJ424VRjKCgtD5qJTEwekFyTY3s
gN1KoHVrzfew1aGXwqqbPxPhQ4SF1lIJKvnCooQMvZI0hA07Cju/MhmrMODTEsM56EoGUcQgz52S
RlhTLqYzbR+HLrNJEPXARuK23Lve0i9keeXA0lbeQl04zTqnlyQU9PYFvgA0n9dujD7Y/KNdnBrN
ZsUkigbsWNZoQMMV2Iakm31vxxobU5vYBzcbphct66BOFxujdGZgIt60NeRBGjdbx24ryDaei4RG
60ttI5hfQQnhoJdsB2eybodY53+mDp0BI9c/TdHsssRxzZXaCVKHwo+NtGBOSoRKdI6a4i4e++5V
g6a4oT12a2clrgpUA0/FYOifvQlQ3ycXIOxPWdMsyWuHM5l+LDLb609aI1ZjOLBreTvTM4dm2qZC
o3KKOLiF92HvTVSzY8UxBHsC9y1scjb1ME2nGhu5acEKC5lyu6I7SVPccAIjl5qOHSJoCeZizCvM
N1qWvHVJNlrswE0QVe6cKbQKaJaW/z+rKLk2uoUzDavHIKQKXby3pZVLAV5OHYWIPUreTUlT58tJ
F+t8WQxCwKlFCddStHfsadRnP5z4/xcBm4LwfpTfcHS2ONgbHKANFEI/J3oOcQiRjhXWIcTTsN0U
VUV60yrXofsslxUHe1l4VCNVaRHK4U8ZL9+/vgAFHP58BS5+RFyIIhLNn1VqU2yLajX66GDNiOb9
sOyiZDN4IjTuhNbhdtZHYb1PzCSObvo6XJG52x2+gmUvnl19EHeyUgKHv76q/+W2MKsGWqRsx3vc
URf9g70+nl0h4lMZHUpNZYnPvP23KorWoyIjradn+lNshgKf5402RvXbX//2n7MZ1M3g1xMqiY+x
zs35yWy/XJxswLKUe7IQs3Fg/L7USpnuFilfSLwArK/m5JrPGFhoR6HK7+9hjqNsauNeolHP8OvB
gDc+9OoEXTdRmX67JqThsshG+zcX/K9fohKYWQ6xHLruiJ/v14hVi2Zqbn4ow5G5j7fMqMdjO8Ny
tMXaqiHAFV2MPXfNeyGz5dL09CpQXRnPSTW3l6Jsgr+5op91ZZ5gSmhK/PalYwpew3/+BjUL+mSg
bji0QG6Jb2t4bPe0pF46Wjyd72J3TkvBIL5Coo471iPnixLcMt+Llldy0HW1OoNxZ//6wq5GtH9+
4migMSC2UdjZTE5pi/24tJxRr9uibeJDbdO3ptTk7DX43jS1zkxVhFnfE7NBVx4XbCHoJ8AnZKdR
GuNlkFhDQOZM3gtNXU7L8loXi55j7DXvKJIr5XsSkWWch+T+AZjR60EJzZOtFSHdksxp5+EW58z+
4/uhNCmm+TKsqgtQLoze4jBBFzKm6/yg6rj3RGUvlGvnAjtYRJStf/M9GT9Rwix11HskrOB4TQvx
XwKcYqE1qHQcbW/GSGgYt2L5esK6gVNLOXP1bPxkhRruqD2VxkrzZC5iLmtJhhWtgc3dikxQvMBa
CbFPc8m/crP458xANdpe20OmwcjRn9qULg3IB2b5FbKhIkicmszNaGzaw/dAPszFad4wVsfNyuVA
8HH97v+DafwdpmEyuvvhMfkXEev3TvTmPav6P7Ma33/w9z40RtMWz456ZkhoJg8C9OMPVkNhHBKK
QycWCCZE56n6vQ8trwZ7NhEyQO+otR32+t+Jd2n94rE3gDLpxnca/h+xGg6//4dXmQTukiaRQQbc
Owkf4uf8Hty3686eHfwpiRGO1n3SRUsfwiMgE1q6W63Hoh8/BqyDR9dKG58m+fpG98wWAZ5bhw6P
9HPItW+XRit20dJUYEtrd4ulwAEMcTiR0e5sZO7ZN9VQak8EENSqaazd9Ak62Vrimzxy5viUujC8
NJJTDfFjUyFSYiZrM/fnCEdmvUFLtvS9MTRh5TwYTX7Gj63okCXxrY0rNk56cMZxEz5Oa3M/d9VG
7bEKFBGHpsPP3UUZGzi5fRISU48h8zZx1HwMNGo3Q1pjZDK2aYAmaLkNka1up17fcOL6GmMvhPdQ
p20prcSOLhQio6ph70GcqZVW+eotY7rt6izZrFhe5HN732aL3LJb9++t0dMLdQpaESC8B7Ow+f0F
w1nulORM4HqHpRuSixPFFZbDYqWJanjBVGFdM9X1eGD+f98uHt4naCK3BcmrPjUY+6hemwzVLJP+
LuPsqRjwD4NAPHEau40FtR916QX3G4K+EQwg6ENUOGV+mBuAJR4+xJAE+sYIdfbhVARWvLxY/bgE
IyP+LbPVftMzt90QOh8FeLTZW7I5fy06JrKYpZzqUiQ3dZssgQnTUa3OjgTjemfB5G8QJGh+wsvX
byz74IXeqUdFFLiZUWPBEmovi0mDgSOlxaCVsbOJafEOMwqPwMhiORpUMc9gzOuxE3hgQQzClM4C
v1lSHTfdrEtMJyzbt9xoPw94sjT0kraeSL/Uc433ucYYugyxELeQFg/Qtr7JoSY2B+y8G44teU7+
Zto8457y4s7rOTUmx48YzO+0kmOt0Nd479TF+0o+UUpK4z6twpbO91RudS/VTo3h/Sbp2m760bM2
rInnHIs1e2JJuG30CIVe7YYIpI7DTx5kUU+7Q6yB7FDeid46NkYqviwSFV/Wdjezlv26LnLezrFb
b1P8mA9WSdN0XUvXhybxgqRMmw32QsRErMAGkuDjgO5ls8lE+1nr+mKTOXMIgdyNQUfyyF64fIOV
6cmdnRbtLjTTT61hR7elTo6n6f4aeZ1OSpHT4IRoa8/EVoDpkqghN06eJJdizNyAVEmdtkO87BFy
tM9KJ7whMzy7rISHb7puve0gI3fQMNOW2bS9Wzn4bCyUOttyRlDQG5qOdKBdt/qaFVvedjHqi8zY
AAhhIuKk9lFwjA2ISh0PTGyOvTUaNxxNho1GU/4TQSDcRTc0NwbtDdynvGljTUUD14VDWmel+icE
J7rfa8LmyW3WXR/XTuANEE8M88unTDOXh5DT1EnQDrF8apuY+YWWxVu7dslF7gs7GPIy25pYB+24
1OHsaKXJH9TOJWki+yojhVNmvyajzfi45DQ4NviNDrzWN87K/ayZZBycOE9h2PRvcxgTsDYRb0X8
DC0bu3/S3eRITWyfXLBfhWte7DBttkx4qm2MaMVfSaTbSAkyazTeV4iRS8JIi+nAQz6QJ4GXptgv
ifZbIddll7dwLr1zTib+fOeU+8leVH+iLHcOMVdB0YKlLyFlQIx1AiqE5L2pwCoily4yFvAHR8VR
o0TW/Mkd+gBB1bI1Epx72rJhSeE/d7sYDrZnxrvXmLXvoqiFtO2sp9CII7wLPQgCDR96gXOhbH4b
O1p0zgpfbbUpTpg5eBRuVAQV58aIcpBBx9JnZBp4hXuITXid3Phi2905jWR6RHz44k7kxTpwXwEh
xDbao6R89rzxlfD1aYNa9jfIeziDMOmDKcKAQAw3juzbu9o1TkmFPY1VVTlzHZIe9fYhj0P8ckx8
WsKm+da2gw6KJTkEr0O1lxKL6tBa0i3aaDTuhOWh4UW+aJnwL3la+p0Zf/EW13te5HKoMIC6WW2c
xEZjaXa9i7R+dvmN5bo+0yxOHjrQgFTwEppxXSXrGdARn5l81w4WEbnYv6lp2MbGQOdmabpj1Da1
D4yICJnGtp8jiN7ERWO/5dn8eQqH4eAszkc1YMQSRznmc0Y/7fFd1XaMjWiuFKNHYO/4oEd41SDX
Uhc+3dZNh++RBSxZoOJKMdac7GQ3N7hBsqFh+Bdrr4OH61EDOGeCT7EXDsPRHVcSUhLsVpcwtA/s
v8kppgO+j/CR2yLBsYIBiY8PfgQ9uZrWLqLdtAO5gd+XtdhHTvo6jYl1xGr/eem7my5rmD1r0TdT
q51TXuahajWtvqxtsSOFyt0KWegnt2acVkne5Cu76g79RLWZ3AXH8l9xbCv7TyS8hhiD03DDd/Mw
M9OTtbL7dqvppeec5iiSgzAoArVYfYV7H1qtNzHEi5l08JBVaWF15qEBLx9JY6oxJvhkDpwf4TaW
BSvzaGt1Fbt35jfAOvh5k5lnXUxZ0P55q8a5XMtTa+Lo5wUpnudAJGWaJ1pMWnXdrm17+5/y+t8C
PQhJ+0sK+u63X9v3Lvtzaf39h/4orS28YKSUFuJtCmwOYn8urS3gaJt+iGc6CEz/qKxNBKO0bFzb
cQhLux5l/6is9X9SSRvuT/0E3WWqYAlSXsATQZJUbsyPh+TcHDRGmPF4NmEoxhjxZAthgp8VTeWl
PJNEL5e6OBJEGv9Gy9MlOkFpVyylYumUniUvXKQtJZd/2yq9i9GifJmvIphe6WGMqzTGwBx3R7TY
8Fkq5UzrOvSsR6Wn8Xo3uUMUbYLAKbmNeg8x0ooxelgs865XuhyCP5qdProFwh+9fOiVfod2PFIe
hjfZS7tM00lepT6zUv3oDd3+QY+VF5tbeZc8dosLNe0LtTT1mSvQDglURHZjrRfESe1FxYvTrlRy
nbCft9pk0tsEocCOE5v60cawXsbKuz5RNvaDMrR3lLV9cnW5l8rwvmmwvsceKn7FKnpYAsixemNG
mOR7sQPmezXOn+0Uz1mJm75GcXJmbAvOidc+JtI0y2FNHEhR0OFAV7b8pTLo13Hqz+a57XxT2ffr
Gkb+HCrYCsoae//k6vSvxtCfcmX/705jvNNUJEBbqGSvWAUF5CORAczOXdz9VJAA5hMp6E10P2Vp
ik8xZgarCh7ocCM66FMFNxqXw7lUAQXxNaugV7EFzNIHoAYvC3r0Wve0vLvDooIOnEafzpBvy4FO
jPmO6UR1Sj3RP9nXlASCH7NtadR95rexgQEr7NntKohWaISjbUjlLh81eIinXkUw0PnKvy1Gpz8b
KqDBVlENvM61OzNxCCpHcsW9QpNHSIMHW0fMg9kSLSFU9EMJlLedVBwE9K+2JXRlRkrZdfeix6Mz
nQmQ8K5ZEhA+5Ep4KmLCNFXaRNMKxCnaNYViVoEUUkVTUJ2SUmGrwIpFRVcwUR53Lukw0BXyHd9O
9+YaTy1Nq76TLZ51gwrC0FQkRtxhCDFfczJGFZlRr4Rn5FHtMrciUCNV0Rp6TbReouI2MiutsYtQ
IRzuNY8jjFQ2R3PN6WBDH27KxHZoDxDjkSAg8OktppuUgK/PiSjgV1TwB5EJ+jaWhIHQcGGaV9XN
+Nhq0frW5FDpVOb1jPVpEj17MrPu3UbSuKqj/Tg6SGb1rkcOiQggs8yewI6RGpg1WToULI0KBOpn
a2N3vZMxkis1pNcuQ0oTg58jdn3tkTKlU+NgIVefSRIjD7sNixe2kRqANV8PZdToW/Sd1jbRaqaC
sSinPdlKCIdQd27beGnui6iI7ttYGhu7sc0vOUJaIgy1dn7twlgZ57vD8oRWyowCQoE0nNdFfAAk
Lk7DisTJL5hvhsGoNda4K2tw6zSE4WKKVmbFnZa50QtuFRQ1jl2FdSCbJmQnSeqVLKTqg5k1ViKD
Xcy35uoU4JyZlWSbdBm1l2js6PalwuIYn2vRTAStSCss/kpmhfhdrYVfc7p/ZMQiXtuO7Kogqo22
bnB1rdDl39LJcGcsIcyIU6+xA0HFdCbA0cjm9T7rQ6c/hd1iLPanyCkY72AgMoyHSqVOl6e15hy5
Bj2zOzyk5Whk01ObzpH7VUYIA8ogdnJ9sj4VZLg1ztaticPeaSTipB+LU9ci28MvtC0vLijG/7TZ
/q7NxhCHScH/DXzex8mf0ivU1Icf+L0GcPVfeOWid+JgidLPMoFHf2+vgXniESdo8CvrN+YRP7TX
xC+AlwazCuHY/JcSUP1eBJjuL+oFTmcXBzN+HG+3f4B5CgqNH7pr5I17ZKkbFj5upiugIX6qCcJJ
i8a4tKwjQqE63Bjpml3ivA5P1A9jACffvXpmuu7opKw7QVTqCSPS+o0D+vzJKuEvpZ12r8ghutdo
1o3tD3fy4XsD/7/KoXiokrLv/v//+3lixNUZOh+fCzQIcP153uANbkugpSeP6SirdxI2ePdijnQu
rZnxQ5Pky96rdboKdZXJvxm/UHP9dG9cJQ+jf07x5rj2FcP9sV5CIwWBOiQN2u7wc9GEYD7TkHhY
2LaVvbFrHNYMHZkxt8l2bmbpJZ8EGOaXeS3XD2foIBbqdTFPERZv28we8n2ftyRBtE1lPzp0U8gs
YCJ+DKeiP4uaGAF6ZtJf2yH007ngvCbHrriPjUVn2xQcF3SXIayPKsrZDMPKpoV5l9b4Zo9J2YhB
0xuIe4YUDSs3pgvVjdORKgWp/N/sndly5ciVbH/l/gBkQGB+BXBGzkOSyXyBkckk5jkQCODre51S
1bWq6jap+11PkqlUSSZ5ENix3X35/Ji3U4thwWnxrkk7qPZY+8OcIHmOh6ZwzFdjHI0dcZPnWUNw
xZwxcBf3vb69HR10OiO/CLtjZ6vjiuoRV7w+oxKBHsKdv6gBzzlLiD6Htt8IvX5vy0vPpEEq6Npd
YBR7MPZeg4VKQFomaAcDypNrRRAgQPaGDrxf8toDPyIK/CwCnIHpieHx4qZ4MKeisJKSF8pb3Zke
sqlvjkmAK2m3zMwDewVmlfObR+mRKt9ME6cZvDraMDQ9W3OX7yB6LTPc9bCm/ETQDaYLuPOxZS9k
bwrPMve4w1Lw6qnE7Rq5HjYrcPebfdXqET8RuGCxRHACZojJm8OvtTQcgPNCGFHtoJAvrvvdL9eA
lLLX3lftqAmZD0SBZpf5wRnJNUeZqa29WZbjfpQLNCq8cYdNBNnnkAu1p3iU8ViphCc1hILsN4+b
WJWN73Euz3SOlEngSv8992V/3Bpz24V1L49rAfJiL1F6QQyVvFBirv6ahR5b7ANoF4v8SKDPIS0h
L8BLEOuXnMso9aT5L2cx1Z3VWRrudOs3vxCUqi4SG0jlAVAj6DdiVkW0qs21I88fvTLh2XvKM4ri
bueqmF2GmLTxlidrbAoNp9lvO0XxSjpkcakpm4sC5sDPtkT/CiI5lgdhdssnrsPGomkDhkZ+KV3B
NETEbyze6bGpqYltkZpo0RrT8zZvNvgTu1TfPV1kSFbkRt43w5ZznIazpjnGGgwK+sBg18kYSuDf
nuT2vpPz2Bq7Lg3WG0Ux3BpPpi+t3QwKsnhaIUTT3aCGS1F42l6sd+3YZMk451n/A58tIxchaJdt
/uq22KWWyjxuQHd4Fcj2esyXgoYodmTvU4fKeZE2+ahrmHPYW6tHMouXwxAbXFRtRXtXbrN/K2bq
tRkWQ77aePm7rTlFBeBYrAWr05ReJEhnepWFVzKoFYrvngXodhw6vR0puu1x7Ljd28I9CuOwq3D0
5AsP8m7C72VEs6nnD7Nko3RDx61r3oYptloIyn33jneSNTD2vW3/21GOGsDPycHatJNlwDlaGVLd
6kJsL/VkG0UXV4u9kUXTKV29AFUcx1rf3XnGU3MOwKbxH1UWXsQM0pVsyqLO2hb1vc10XUyAt9z2
HbBPw0dnpH69o/PudpgsvmOsIJ2xX0h9lZc5r6fZV9R3WK0V6+muENOFjKFxI2XI7TRMjlHBuu5u
dGsSZdj4OzcJMDrS2u5L0A9K5s11Y4x4t6DPg+kS3DZO2EMDCG0DUzJ6vpvOSTuN/g9sNwsdKMUI
ZafOttaC6+JRLoOFKhhRZfzlrSMSdpt7VDMkgVd2URqYzinDB7Wrlqn7mCz5zdY0LSpMZe7Bwt7y
MHu1XScGTAMaNnBYQoMIigbPXcfo6MC621uzSYLJVik2KojM1zl7vWeBm9FjJTS7P4m9e2jDtpXv
u4U4q+iY/WrLpfqoLrsrruv59exv3AnZMdUnPTDv7QI9WjDMankKcWIxtE+p8UxFAKfAZodr4oRD
3UXW0PiCcNI0Meh2lJiz7fTb9dAuNhwbS3nlmHCOZ7GbuQ6QCQ78qbGn1/8Mjv+rBZINrOtP485/
12d/Lf/v+I6bPi/GX38hkf3z3/wjKPQbXIzLNAOiYHz7fXr0xT+Y2gRI8wAS2F/FWfZOpsfthLw8
+6ffZs4/VkjiH4xT/N9tG2dJgA/m/zI9XobDP7suAlZUNjF/B9M7pHPvMr79ydDjYP/IYKRsx+qS
JLc3Mp7IOC9/+qH8DzPg3yfU375IyDLOdfl7euHfPCcSLGYP4ng7znBvI+1PW5L7yo/7ypH/Ztz8
q9TsgrT0QxI3XLEdk0DU36XmruEqW2b2dtSKOpeipjtBCMpHrEtStKbi5dhYo3HQm+tEYAC7f/Pl
/9uPkwmcbwKaCZcCKNJ/M7GIegsochXDsWyXZwEVNSim5F//MC9/xF9+Y5cv4YJlCFkBBsL7mweK
GW+dsfoPl/TPs3btFwa0Lp7BOxDAH3796y9mX3qw//7lHEZgVp/40LgFcfn58wfEzgbH04SFj5hq
hnNWNRbSemg058rlFl8r55uTLgOQqWyQJnoBy3GU7BBrJPZvnN6s3DDqi4ztCGin6jQvAGNiXiPh
EGvYd5AZ4QK0iFNWf4nnhtHINvJELsL+ECVqgZrkV+tcXnKjNMXLSj1MbKwhSiAvePs2H2bk4ryy
k5kKj5cVxMA1yezlgo/2R+KfA10aHpbT12L1O8Bao/2QZp1758q2eqTdiJPbQXOZM5ndzoo3Pvd8
vAnBPIDCcYe9mrftxCbiZi4Ntbeb5svx68eucH5CJHiQ0NRgEgSo1ab+kaFv8CVKb0eKs4karl1J
1W/DAUNwEY+8sdypXH4RUx9OdMnd9atnoB+BBXBEM+9Y5Xm3WrPDDA0vPYvMfvENKz2XDC1o8z7S
tlK/CNSGz7qdAC9bNAVu4ZA9S4SYeMZ7YIYqw10MsUovKZjrok53panzG/AFVAukkclAtVy5melV
OzLDVIGy08jCE7uKGY9U54fPA4RZKlRc3BdBgTOaide8antwo3uG6dH75lBz8JpXio7mzuLPCbQW
z50FuLkeC4qYbeobinGUDb/VC5O2GcabjkKznWiHag9Wh49IM8A16ro1RvO24KXNYs/waL7gWgwS
xhsd068n5re5MAcWdRB+r43Nz56LnOQ14QErSsm/JDlCDbiZgol7M8b0Ok3z8aHfSAkjVV6n4Wq/
DVsgnykhrI6DkVs3lra9YwOJH3EGHWumTeFAqfhbTjYePkcxA1D1bX10CDU8mHD8DtBFx5stM7r7
GVOxAAt3k2mWdbDcanM/LuQcO+/Snl54+PoYxovDGDrzVZFevBBb7t0XgPrS1KbBIZXYkJnKf5Rz
lcNvcl+1ys5Ok0Ix7ZeHfq2+AZ1g4azwqDj0s19JWKpRkSO5qjlbHox0sQ7ChqQEJqw+ro2kSYp4
whX2B7JNZuZ2d83Ke4NPtKC2lho084F5fn2fDAwStOEiE2Ql1pjMA/ytQap7NfMewRrSN1U6+MzF
A18tq2wM7KFh2DHCbrpPiSCcNeTzt6CSLdGeLDxkabpcaTgB+HFmUs4YcQ/sYFOefVg+wqGAGfSa
jhu3IjHu1ct5E7l1feEh7dPSC1/oTivjpiraxPPzd0CQr6EF1zKT0nwsgNkdhbJ/+Pxe8VBmT3iF
mc58ftJ2gXnd6WZ024r6eMeQSbqoKhkCi/vDVt4Y09A/kMeuk3bYPnEAMEDlJjD3gPr3Uwq7a2cZ
5gMtQHsJP+tYGlRwdcD5DlvFH8tVePg2WoYP22paqDIbRqwCorPfodBzPc97bzfp/dBn9rPr9mHc
kk1qT7CZp/vZ6G0ITmZwwkSIZG3ldawvi9o8n/kNuU6/3aZ1xfhrp/36rcNKcc2BtJ0sKrIjFr9v
Y8ftWVAyhoiedjG7HOiQZn7NauCQ8wKA7MnkzJ2Wm0jdWO3t1ASnWolvqMGUAKYAfrNgPDtjADIA
RAvFdEZwk6XVrxTqY7wN086fidjOptN/lDOk9B6dJ4zwMgORkKt3V6zsp0NKD09eI7AU0UGUdMu2
fO+QWKBlkJBBoy+x19ceD1BktPqCSzHqV2sZTJLsm/Ngb6WX2DU7EKtuyikiG4xNHFF6511aMS3t
6c+mWUGSDXR0T1OLV8UvX9zcbY9rSLk6W/56ji1HO3HpcHrUwVDTe+M79JsWCzuTflNoDYFxtJhs
4mHwf7IjQ5S6eJGTIXXLU1AG/sU6Yx1at2h2o3DW2FdrcRSVI3ZwYPLjXHTkGfXsHl1AhndeYVXH
3KAsIHCpRyjWQ73m/PhpyvnGHoswD3Y2JJu1fraDDE+TaWFBNmQlnpzB23lL07zKtXJ+aCwdt97o
ba9TayddVdDDQ1pjvJ2tXu5pvuKTB0nxCGaVHmeSpQkvz6+2muiIhhKx9wi0QcKG7aBKmzNj4Mrk
XUmrgSOUiHqa/zlX/Gc7/O+2wzbvoz9NRf/DkK/eP/+qEf/zX/l9urcsPJa2gyhrMtv+cwn8h/1S
MJ39oQoLVGHf9tkGO67F2pfR9Y+FsMs/cr3LCA5Nixer938Z6a2/bz25OPiXLyOY7EP2TH+fQnPp
aNWOvX3jp5P/si6OCzTFIoDqbrVJM1hD3Yfuu7NnhYPF1X9QOKhYcC7EUQ6zmIZrNyW89p3NV3Xb
QVTNrwYN4CcW/YCoNI/O+mIrR32XFROezFbUpn4VqHUqQCztZSkTqpdadZiX1Xok40XSX6XqjrgY
8a3AaJeZxcrob9GAC2df4H0/+mNJdn2s1Bz5QC4POJTpFutz5M44yzqALeDA9b2zrr63z3WwZEdu
AttMsrw0OcUofGSZUVWfg28Md0XmqoYujUbfpWSIqPLFKGcmVIytZLE0DWmnbh0dCEsWNZ8HlBz+
qT25vTjPQbbeD7k7rKeMFVKZcEhpGiX4Bgk1p5vRRMg8jf0AjqB7CJ0ye9zKSt0NOJX6EhdrsuQN
jA8cq/CPsa8fqbDEyF86HcmFAlXz0thQAR5xRi37G7sS32TfS3/DxpSanRyOqeUW86FJmQD9Q4AY
RmZmLMwNtyhuu9aMqzbQt7a/Na0VQ4IxTs4/653637qeSpAULa6zIiCQjxRH+cVkP6qKxfJoe3Du
A7dIlb6t2DSG6e7SiRxGfZeNzR5RjLDJfAkQsFQw8pIQkLUae+A81rTE7iRt4F/DrHxJktJQFLIQ
1fY7UleLlV7RGF2nyeBM6vLB4VpJoMrd9oYuGYVgQy+1Oks5U2h2a61NKe2RVdpEgr/B3cTO2Pqe
sbMX2xvS29qOn3Ih9Y8Fq9q2On347Sn+z4H3bw48m43Cvzzwnn/p9+nP24zf/40/PDH2P1zzgiix
YFX6Piff/99oWKb3D3zeIAO5pEJwvcSmfj/+wJ44HEZ4wD3YN464LFZ+P/6E+w8sNFybwaX8blL/
v+hhqGh/vbNivHBJbIW+cPiGbL7WX++spjQM2gI787SwwH9VhkPVX73+DLSobzeCFbvcwB2tm656
9JfghkgL22lVDk99h3ncHKfzvHo44NiL3DBkGvSH2156UF2Z3wNyNt5n/3KV9DqTavIgxSyH+JVN
9xDGVvvBcYpKNIxEVDKegOgF4jZ0NrP7NpFTZco0QJ/bB8zPfX8T9CMx5NjkCYD5VYVKNtCJ06p0
CANmpq+inmD98K0OCFITgyF7b1H3qz28MiIN5c7PTWfa57UjegZiOgxwheIcoY9JE36EH9DA8Tv7
3SpenDWb6KTZOquDnesAV6e4zwcSxwTkMrNXa+GXz7SvGLNiyq7UkORkgt7LNg0+M68Epg1Hg6gS
0n+HKYLudOKYT2hNWGck38J0qHQnrsDeXHDgzFZXaWlt1GNI1ul7xTVS7bYOjSUJuvIIfrB/023B
LbFubckErgNsq4H7tiqWM+QEcww7xVOGosAvay5vBtF2R5zUL2VX4NCXC+WhTYg7f8mQaIYmy18L
XcBzWFVx8gN90znjVb7M8yu44BYj7nRvNzrHVa9CfJKZ91PqdInGeXkjQTvBAQjjStunTFcvWhEU
WHGhgtdzPjKMoDtqO2f6ducJf6bRHGZ+pDAkINX63BomP/f3gWgP1HrBAC9evFp8wReSV9vUsROo
stuNDXXczPKta6Yz7fXtsZKoEESbEg03OJrW3rvqe9Mizr7d51nTRZWoXnry3rxyjW5XNeqXV7Te
TeNt6f0Sdl6EhmtE4YzaOOGjr9a5OjjKIcLPZCxK20uUUjrO4O/EDlajazjY400gF7G7LNBOflcU
3Ok3N5qNjDIvknQfBfbQA72/xQcca33WsL92/eAaj7h4HIyK2S/koe7ONeCGyUI/tc1aH0i5w3Mv
+uLYVhdUT2FSsN5d8nity5zLeunEuZDvoe6GezxiDlkAIzwob/kFYK85yVx2ScrZEVXZXHC71MVH
R59YrFzovST1cP+YzUTDjs2NrGVrQa4Je76pau5xtJMGQj9bbmtGgBZfjDo94W1nnTT1bHGk8epC
caTBVJfnfHARcXqn+LJnd/zBdSIuLYkNnRokSkIGvP7zalbXONTnK8+TPPHYVIeEkL3x1UkP97YC
7wQEkeY/BKdSbdA5G21wpTDnR/j3i/9UO1V/T+wGqCgDTnHxEnt7Gxrx7tKsMHEhmkvqQihPkQRa
swOwPHFuZ17A8WpLvhofLIKK6SJ/zvVgx2aq1D2vUCtWio9FFqoaZU7r9XPoOVR3me+sZzSZ9igk
4PHwIPlosUFZPVPH3ImpW+qmRX5ZUGeKKFvSfu/pec6/8ADBxIGBN6BxmkO/3DKeTm8TpUXkjHMn
xzGgGvMqb8PmsBRBH+eDIQ6m6PibVcvJX0uQ+3nHKaEhl3dmZuxcmxGOuxk8nn6wd2m41QemL1gk
wfZd47R4gXamb+vS4MJfvYqtMKHLQ7xsBnmGp+3clqaokrEW5VVrFJ+QDcekEH3x0owlmgiqfXEj
xlXRcIG6mGxkXe6HJv021KIKImLR4XVPtfLZCuXe9m11jTGtf2R+N54qZ/LfReMWSVaxgKR0aSxZ
lOQ8xosWAFUhj+zXejVvvJTlsEzllLCMkLf1lHeYoQoUeByYh/Hy1CIZebAE4E+kA2AUA9w791uF
Rxz5slin42JRyMzKB9DmEGwkwlOvfUC5eQOd7R4d1YQ/RzE9+PTLLNFUIczbgfzuUUmPwm4aO2Gr
k1NbAfhLOLiR5OL4lXYOFUWGNK5WlOl9QMNd0pobAapOI9dlQbZPgW1GkOZviyWo7jbDVDdrQdtD
u85+AhEWxOaEF0r5Yt5JR5BbCR0dmYsIYlqP5qi3xsNqZCNnsLwJZ06tzSYFEHLfiE2QASdZ0WXk
LaMbZdbyOAdEEaqgAxLmUBbH3y08DlofDGCUp9FUaYxAbWJECJufa99x10D9jWfLYK2CpZvFU1dD
pgrE9BwWJcvcoFoZIeswmeRwwvRHVtbov/Tgf2sKn67ncJn35tSTtFjxfBoO5L681djZ50afjWr4
JOR7U0NUv7LYMBOAIGdbC7+9E0wm11gbul1rruV+KaR52oAVHw3Xx7zXMx9jSiuAEMAzMAL+znOF
C1w0Fefd4P3YNpiBbXBBmVfyh+iq6srtU8QF/HJRaiNO9mtpXfMZmA5T4VA0UVVf6IvhXvfbj6zn
T622kLOsXN30hok6FXg+OPph+3yQIVvI3MjxnnroNM6VNd2yWFa83Mk0eWaGuOl+9eHwy5FFva9d
BgalndcGzZsV2jS81AF/1DY6mORnLb9GyDxxOZVV4nCIRv605PfsYMqHUHT9yQzEdq0qyY/Br37M
TWomHKZEpjC1vyKM8MKQ9lNReG2sMsyBpQ44172i/sB9IXCIrN1pJli3L+lKiNvQaPdTuTXXwhKk
wdbNiZW9fkw5PewKhl60UMpAkXNVEXAagpfJFNt9xcWQHyideh55klm3/MB6vn0lq/KNx76SN3Jp
AxbSLv+uba5P+GpOHgi52KjD7GHGnn/vAo19I+vz5HreEgP5vHVEB6edaxxBgrzsMeOn/KCh6Tvf
QrdagGMiS68y2Dlb6onLYj27+CcBEYGBxoXiKXZWWSc+3Va3brLye45Eb3V3ytrk0dy0f/S1G/xY
qsl8Q7b/WfapvNtM28AurHJ1LHtp37mNp3bWVsJYxhMkVUT6LQ6FCqnhcV0+EWbzCDnIfYSiQO04
p6bBiCF6EbvEuL6m0QZBzYOa8TvFhX4Baozeoe8tl0emxSNxHKcQ4yoEIy9ZM/upL4B0+tK8Rucr
v2MONj+wcJ7rBVBFUnaka4bM/iQC4T61XiF+WmyByYDhea8AZ8z61BPzHjBRwh9NNBDanyZs2KTv
5ulpW0Y8VByeN+Da6gNu7vvNa69SVHwqVngd6KNlbMB7laf8zxRLZJyLyb8LpVu8uv3o0DBSuMnY
LPXOhcYNAaff8HsMfrPrpN09jrZDzQUFAtOtrgSoITPt3AinzAwwZAwIoNGBSOlCQGgKTFC5T/2F
jhwfzEzP93WQo2ccqPRJm8NAwuyV06x65RU3f68XbT5RDQoXufSLk+kuTLzp4J0HGoaxpBtTSmyD
m+lLJkjGXdGwjG9my0EREUHt2Bqj6fcYW89ioLQlb7RVRdppaU5RmbnbzGl8kJuWr2awzZ9uv6hj
MHXhVVeW8s7J8vFbZ7tjxfPXsRaxBy+pGhdeBdPV9hIiknQl14eJggmLEzbmnoSgtYW9Tf6y7le1
K0qeh6swcBrqN9Pa+7bAL/e+Z7DEtkRRIM/0MzshDyLrBAwbKLo7p3I8Sveq/E35C0lJYDdP9dbC
4ZtgG97UrS7eaBZt91BeUFGaTdcn+lbMBJdSFkQO3MAAJ8HSvJpUezzQd0dQpuF4HZvwCa8bSSa4
SB9t03aJkfvl3pNbdjW2jKR1qwYZyUY1z1YO2Ng2fXFYgqa6LmkU2CNY5AksyTruja2eIncEurxg
LX6oHXcc6f6hsaZURQUQ0pqvm3abI0eU7XH2dXYvejtdHwO/HLs76slZRoV4FgG+xwELMYaFps8v
UC6AJ0IAZGbcLII5I98/LM4TiBsP9jUDXsc2ZzqWYc7We8EwvF3V2jGIApfWrt76dmQXlHOO6qDG
lz159lHmaDXoYc2cbEsG4W2seBY/Qi9IE5M2wuwaba6gAGI1x3KHKWxJPIFbGpudT2NvjlB4raTR
H2f02kc9AKBqcD4dNpeOciUpkhmWsT+NfCaTWdrFdV8iGaZi9r+asXN+mm2FUZsuF0kwrumfpypM
izd2k3Pc4HeCUuS1YBS37WL6DoJfkLyyo4d7G+qQBME8FCMc6nIxd4XH6bwLITHuJ4oe300G66tl
7d2o5n7c+XTtdPyxSDWDfOj7ogeu7TSPy2K5GJuLJRaN0yfUdeOzs/LG3mXVJOngxFxpDhfPUYXN
cWRZdus4Aw2pfI/fJqbIndQ6pBrDKncZ7zqG82HdaTHK3Vz7JwOydNJxcafPvgj3Y2WKd5fV/xEZ
uae4jJOpvgR5/aLLD0Vmq2TsQI/aBV1MUTXly0cdGupQC+fO1nn4abbjneI7+U01xkUl1iPFFQRa
5zm7rrjSaniozrLjczPQyqHd3cDWPoJrconQlkW+W9IGQF/NazwlQPtjYqZHIfKbo1EQGTVgvsTt
4pGgxU47xYZprDiybHsPt5gIX+gbd9Le1sd+QWPQVX2jYZfg02nZeWWLUVP9nue/ehrfbtK0KDho
hwzaDK7FauLgnyErrzXSEVZOhItKKl46y/pApi+8VTrDZ0TE4Fh5BbJqDTLInLruXJjWfRDgXpqm
SeMK6LN3UpwljGhSkgx2Q3BbGcMILAKEklWnTlTWof32Ww8cVkrYD02RN29GP70NNsmBnK5Rx9Vk
3LtefZqaF2vAHvK0wpXl5zfPl35KOUcaWGq8VrSFlX6GsXar38lM5TvFbwt6mf4O4/Iqz1B2twE3
Yf19KtXl8zab3Q4FFtOitu0dG3JSi0WI4l1M7ns1aZRElOqYmdmCrYXIVKPh8M7LKHu6pv2m5dMy
+QeLfrVYjNRW1llW3bN/MM1khqsd7BTm4ttJMm+DjKRb4bL+oTKtP4XDUFM/pejiKQPz19JyRStl
qY6NI+dkMQbxQO8VG4F+/ClzLc8+QPzIxF97Zq+V5PlKCVbvDbyAjeqM21NRu5xnAPuGD+5rjGJr
W+Dj2srmRCeAYoutpvVVkT3E97bc2ERCXhilngtjAAxP6vYq92w6t/XG4NjleIoR6qgQNsakVfOP
0BpuFmtFfSvFS2tw5OGodvbQ5oN4ce3gNddWEwHTaxOECkVjbOo+05IBoXqrxFW75teF0b7J3icG
NOVPo2d9YQdh/luZjtqsxxfaiTc7R/SzVet8TkCxEjMbbYyHzYvGAv/V942xERYNaFFg68HwrfsZ
o7LXPAarRO3tstJKZB+kP5Q5V1CjlEKuDNflETrf1tEknaasnYiE7d3JWQuG/8bijqPdQ0Vn0CNG
cwometulWrdUqT8Td88lRWY8A55ZAWAg37JsBQ7hNUsTflU9tWel298RRWWwtiqAsGKrIBjA3KtB
sQW1Ne1Il/W3wvKCE/+Ff8T6/Etk4tEpYexXMOHOeNCr8+rycsVS/DOtwGgeyEER9aBzAZI8+BO3
1uet8GHymdbLyCsJj5+ExCsuu8C+zWJMKSSNLU9dngmmvMJyD8JlEs4mwZHg6VEtx7IjhauGHySm
z5oPfAxnyjxVmXGThhOzTu0OuxJEfm8puSfO5u/8yqvPvcv6bwjNKUYhJFTPLS5O6SQZM/UAQfjT
bAo+8enq7kLdPgzOJV3VrP6pdajq8kmYHbi7sECkC/BuEc5rYTnTlUwNJAe6A+OstpGWzT6Do9ZY
Rw0bKBndeTq1MjPZXMgOahKwtiUNH4ggsoZLlyLOu/VHRQtALORq72mTRuGU9kfqKutpCdwq8fS6
jHE5d8svd/LVE2efiDzPxfVrDvN5xBcCiaekSt4AnYtczZ6lKMRuNKvqGHrtjSPrKU4325kTUSz0
xfmZ1fhRaebV+WKpscKtgw249u/oHx00f8e++IK27WclcqQma62M985rxjvfrOlb4IVHZ5Xva0Bt
5XjtowLHfhiUeYI5+TwaTrazm3X9YM7i0cogNMCtCO66xaavSubzT6PwvrLRWoFn5sZ0HlhDP2za
SWES+ksb94W5UGnuzvd0tzjb7aiDDqi133QHtqANYDdJycq2hd7e6rC7k5crdNKLAo9ysa39nvg0
pUtmatzSVOEqmhMm54hY87xm7jcmBPdpwL2E9X+VR56DdeeNk8XlKnhZAnwiuPfFUwaBNgZNexfQ
r/beaDi3MASDGDwVbe01l3TjahEMNdd0G0/RIFV+xQwh9Z54fhePlKTMIDs5fyJPmn2JzWPRlyVR
nQMLCgZmmsazopbLDePd0vVEx71ufBl7Z7gahiAgXo6PCGOuyY5vBR8cr5wLbx4VC/btUrjms+IP
8JKAnNrrXAGN5DFOWRqxoAYy2sKEseceVgKfHiCt/SIPy9AW11vf9xBpWfBgRZ8zJqZ1oY5GyEby
mr9MQpwyb5Dt/B/OmKNj0QIjj30AJJhs+sDQGiCMRZlBeaYT2PrJnXtMa61Z9TDcVjPgN2GEL7WY
YP7lWUnUIKMUMGGntj6ulUKJtHnQdhvoSUxtExdvTUVPzAja9Imy+6+F8XqHRPCwGoz1G4CLc195
MnH7GStbkQ4Pmozpa1kygePK5sDeRte6n4YOemE9qOBxckfep5xl3X29GerVcIr5bOcDe5kLNv1m
XA35WvWGeQt2ZT2IPsBZN6vJfphwRT6G1Kc39IGn4RUdluIDZFd1llOgnrBBsgzVYuYp7VqO1ahx
gxbw9JTnSYEvjYdycXhjodni1rBp6Spv2fBL3ifhSHloaYnV3UtvcflNN1SDyDGjRaOa7tGOsZDT
fix2NmuoZxOj1rmkXj5u63z9qvvGeqN0hUFt84DnsukYb/MwLLIoK4vhdfaoy1gM3rrIvLzM+Egl
XHaKnZlN5aE3lgCi4Nhcjan2L0UxctfjibrurbadmOwt87rbuuUbCQ2JCV1DoCPp4sTeCIPHLqTx
0FdDfwtpODg2uUXzhtr6wzKZTmz3GPsiY1zkTVA39ne2t+Bcseo/m8x312M3LBjEmP5ZZ/psaQzQ
zHmpqLPLQDWgZRAanJqbWYY/DWXBkbSa9OjlrkSr3qybUPFokNnId8Vgn2D4BvctrhdqAV119gx/
WyIPp4pDyIMPTQiCxJPjeSKkcoMlvrrGbvCB0Is9Ll3NfRms79na0OriQAdPKcjJIytt2JWN64tR
EIn2Ryvf9YJucIMP+iFXEIfUuIoTyG52Nl3V0jeIDzfJbW0lHuVekXQ7ZllzG9+KGm8MV4XtuI7a
I4tiTfN94HfsgS1I5EnrClU/ajfHd0gpR1K6VYemS9HoteEPyeIi37BjtZg0unxvVcFG4ya1O9XG
/26mD5Ot17sFJlskVPUSTuK7nXFY00W/K+A9JWxK3sMWeluYIXgsS54l4JbNBK9htxdW5RwpnTs4
Wfm4BQQRaCNyQbGYGzao7c7OC4roy+EVJ1x572XzMTXEkcFKHhRpnx+GRgYRtvHdNokKmRsTsgaP
fegJIESEVN+bsBwelnl4wGVPTZfZBbzarctFMK+NO1qh15geqPw0tKa4dpTx6Rj+fNOJFgGb8z8q
kMFY9ITOd5JBMx5Sfa36Xp/GeviPGf/X/8qMj45LvO9fpDir+v2/2Duz5baRbGu/ynkBVGDIBJD/
JWdS1EBJlq26QciWjXmeEnj684Gu6ii767i7/+uOjqiuwRJJEMjcufda3yLf4Eelzvcf+nNyLX4j
XsPClulYaGPIBv/L5HqBNriuhyDftK2ri/LPybW3/BdwibgIF/X+n6Idh8RwSYo3eh4amBJ+2n8w
tZZyEVL/RddtmTAkaPAozKQ2wRGYQn8QWjcQkVgcrPokOgO7ssigDVECOoBRLxJTXnmUPBkELOJn
l9u0cXvjA7jv5B00DQ1PEDENutd1nqs42Bs9Zvpn4qCyG3SacfLA4IpQuSb2XiWNghPLYHbDANXe
KAOMKej/OD+h8kR2xhAa6lRSnJOqNtDtRFWJAauv5n0+AWUZGeiGc2RXu3wYG/U6xJPjH4jRo0vf
1ZP7aRg5dj1MtvTQIccR6KuyE1vHXRItFX56TGJL0GV/zbwsmxJtS0WUl3sGxxt14c7IclZmLDdx
pFc5MydnvGOi4vrMV2t6M3dl2/JxI40laI0XJhHBAY0s7IBtTqQSyvRCCukDb2FAbksO/LDD7+h2
B/0ImYzrSY9zynvAtoFUJmA2/PRoFKPAMr+MY9aO8zaNYonBEZKuRMhegJFJmdw2xL6u3B4yM0MA
m96p7kD/ZKvIn2uBtDupxLxO6QpCB25wk0ccoFFVl3PyDkJ6aiUkhjyc5GYIkY+vkC8M4d5OddDc
eXlnHM0R2bJJgttqVoazGtGlrxIKimNEW2Qfok2COOVy5HZalr1h6ZlZ2Sh3rqqmN/LqEHQToMEx
fGJDX3ptIDjYxNga9mUr8iOhDf0+vbbn6munbsgWTI8mCDRClr308ogOCe+lrWj6R5neuNjV2Z4w
DyZuWB7aWQWXZukKBoXB+pgGmb+iSKnus8T9kJZ5eMEv0D6M0eBdwLsNrwih9IbuQnBqqkhfuB9K
OPdljE1NBw+ZXU6kbVWGvWZKj+8QOvlmtGLvTqk0eIkq7Rx05Br3BqBZeFSNoXaD1zjngG1zbyRL
A9Qiam96gcFPt3hpjtauVTyRxZAyHQyiEFh4Ujt6HedgRNcl6N5j0diMqFXX5ltant1xZOnej1ka
vlC8ODdqJqeMpV+Oz0A6EZWh0YDd0ENx+GaNAlcquisOY7Dwi20Kl3M1oUd5wFztHZtRPnN427RJ
L5yVcLR35qiAXjmJOYyugqYf7klusRlM6fIgBG7ULpn4rtEmNBfss8VL0+piz8m3+jza0UdraTl3
me+f+Kbz7VQhwpvayr+dyaS5BG4bnQoIU/SOnflTTwZBvlMMMr8kZWPeGHOBr66mkXMaM612Iqm+
YrsIDpY00cBoJsxp4CVPKvX7T6abZB8n3I4fnbGLlxRNP/1YG4UiAZInzDW6Zg/h1t6qpfEeI1UY
SwIH86UhnzQOrXlVyNOoWzTMxUSOCQIYZRAHDf5olstJQbpm/FAECZoCo8L4SYYts3SmECAWfZ2t
qNTajTBoCpZjTzJzQPOY60KnAdHwOjRM8IbteCpNVWxwtSNo8QznvjOaD/HcPCWV4b1rSSoowuQF
AyJHmD0oFmdAf00ibnKgK2ezw/KI3T1AdhEe1TLQWM4YPBrLkGMZd8jGLL+4PWAJ+hvlA+Cu+XN9
HYxYaOkwd4wVqYeh+BBGQq5dZs4CMGLN7GhW4S1wzv61k1BSGEStyRsy11DeIfMlujkxhaYdR6ny
NRtpYiE2ONOkGbfSHfUmGnrnE2fW+OAYHvRwPY4Ts8rK34jURQ7eQbvjiRMRyjkSRXYNVkeOk6Zf
XtKkpSVQdRZ42yViYWhjUmAIvjE5iJEfrQ921OnHchTgX9NwdJ5oQvmf0zEHhduj93DW/pIZgXdi
ehRGAD0eMvsb8ojyRrkBJdnULQlOvYn+MrSKgKaHH6FQHwVYEEXQxoQG484DTz+twt4hLsKhdwSl
HodDjt2Usajlnw2yju+IUE65RWWJ8kF/qdnzHi0Yc8fQCNo1vxRoeILuGco9IoZa6LPR4ScHxAk6
o2zkt9IQ73FV22cLqT15ecvALlMA18AZ85ATNUfuoX+rnDQ9EweHLzOZv0QmtrPaZJgjtP5Qms2T
rmH1+1YTraE4YiDv3WgXY+nam/GsLrXVlFvDtcniE+3YHkIjusvSIdzBdwsg2TXWx7iWQBvh2+x4
3r8kgBQfaxuBZIRr8zn00FhaUVOdxgQwYdMEMruVJTYW2RbDbVmY4cEYlzOkm7vdXpAcceHOzRnk
q/EhnsrmvdYtHHWmjtl9mgn/JXQDceId4j8hg3FdSlCfcPZk/pAHhtxlyzjWWgazzBL1ZmrN+Gw0
ZCC6RVHuu173G8FM+NVusERlPuqNgalv11qfk7pK1/N1GDzmIRCYZUwsfBxdRVumG6jCNpoU3X6z
ABpte2vqnxLTldtBkGVShmAIhF/6G4BRwVO8zKxdbNr7UcHFnFrCNvGaONY2uY69MTmRddFExnEk
amIZkMti/NyYIvu91gz1Q/QK7/kyX5+WSTvL3u+Rn31t0rg9kg2/RHakeDwkfxcsE/tpmd3j8zOP
JoTjDTlj9o4UH4tGgZF8UYmPzi2LjH0nCwIV2yCjo5s5J8Kg4h0i5frYU5Bse+xqB7RG7c7TVF4G
eMU93aPhJr4KEzINz7Nb1AomaQZrRMnD1vHa4ksnaYHx3p+xDFnrforcwzg49TqWt7MYq0OxqCHM
Stk7BvdfarO69D3dhwIaFIOCec8SbRDma3yygHatoggzUpzOVBgZsZepWd55VXPxzHZP+Ph+HnPy
hokiXAz8jz5+gxO8/XCHzNtf+oK01WIO84Tjnto5WzQg2a2TG8ajavW4z9xeHcREQ2N28ouRFg+E
FUS7LjdJbS9JWHOz6aIWKQm4sGzfgl/adIzBNiIsgQBGPf6JwZlZhD3n3uhQkLC2e8+IR+LDnGBR
UdL6Wgcu4p+reIUciRURX5KNLEXaAjb+MtqW+hLnExkIBrdf2RoHF5X6xTUGNDuLRGaQPXgMVfVH
nTcKB2UIxzCe/VPeTZcslr+LwPvwXwnwv3eWki7nj1+cpZqv1C9/1QBjWlh+5B+eB+S84MVoGeJQ
RvLLaeUfngcBjtrxfUR9Cnv9gsz70wLh/ma7tuLnPMy5DmXRP05TAlwOvAEPaqgrPJDU6j85TcHR
+fE0ZUrhSA5lNkkFAEhA9/x4mkrbfk7HXsUPSQoxQa0dy4SF2oSpe6+CSoiLcOum3eNKLKDXBmid
4RsPsbtOg6Ec9R28X9ZwjwjhVdvFaec8shItYnrpD0Zqrl3MratqKNIDIAJzfOiy2nzPaVXCGmFx
iP01vRj6VnZvlWGEYQxp2rAvFQ3mnGbeKU8Kxi8hx7oVj7f/2bDp6TAPCE/0pOtVWYbQ7DoveySg
NtiHczlvHJWZ9yRzAegANdn3HHAaVpg5qxBi0SI3Pnim8dnHeLFh6ovcCwgRMcloYeN5Tgj1Eqhi
ech+HxO4EWhSIDw3hRs9Np6fkvxa6ukBs2ug6IKOOXrXik+MtGBGKdPWWcVYKcIIwhkxHOJw3YWj
+zkeh+5Di9MpuZM2OWdEOHr3MSs6CU4kdMfYw4ja6bwoYh6itGIwaXbx9OTJbukrBtX0CZ1dAV+P
1Wc16SB88gQ11wphEGcuVNjDMXaD6GYeNTkwUGTk3hXaPDJGHbaKaX4Bci8hE9ojhAXaDdqSj/Sv
IH6EdUJF4Q35yWgL5DOGJGwXhOns3/vpyGTJyRgiUh7EUBU8HWFKRwTcNtghvekVKk6Nb7Phzlrb
0E70hu633sRm78DroCTKjST65jVQkKMwTg/IvfrdGCLFkXXck5ceeZd6BruzKggy2dhTR53GHOI0
ldBiTRrVF0OqcVvQCT8FwoN52zTSfR8Js98AFu/v6BLMsManMo9glU7wX3Z1YVRncpyT6dYsetOr
TtjYRkSZShKkCf6UzBoordCgqgeR1rQM5oJBz8p04OcVnFMhEJN31YrzGKTAtVcATnx/mQsLZxGB
cPXQVIV8V7M1eE95VcSEFBpaVS9ZM3hIaUuSs6eIonDVmPRi1nC6vRahQ9iCEARhrc5uFUbvee1N
FakDXuqxi0+5cUZPHDLJ8TUloOHH56Hoohs3KEbUmJFLYduO4N0rZlZHHU6RXEMTprdmZK4ZHSZg
vyXBV2ghEUFSjK5H7LhIsZrc2xVhHD/gFaXIjuohwsUJxo4nO/DJfHKqKe4Q6S7u1CogzOI8Q7Ws
N7YhsLVGfJubalhi5c3CaOZVwpklfHALkt7WDZuYd4sym/ZDK819k3pMfUMnBBZpCWNYJx7FeWZ4
8Z0BIXjAIhMwIJFYEsiLyfzxkw1vct/BYMbga7aPaISS+QIP6Ysxq4JnymAgsgZ4P8m7rnRaIEB1
lHe7EHnKJx0sXlefeKjnmeoMtnBQNcWef0mSI2K7rjuwEk14DpUuj7Z0OwqPLLPdPVoAG2EuID1C
PKvmGxnGH2TvLlIJ2c5PQ2oP1WFMI6s8NsGkN35lACJpW/N2Jn39Igj74KQqVJJvk5DVTPZmgTeg
TvazdvxTgi4yJZjY0PqsrRFAFckc84ZXAlrnB+02s8KAUpzvijEVp6+NPQvnYgD3wz3fR9nGVYl9
U7qF2jp+QnKMES/ZjoLx9TPQxXhjOpnN95zS6v2MQCx5SzB0fHCabHilth0aaFjMvUckAMPGSGh2
5xan0yM8fdI+CXhqt2TDh80Nf0CQ42QsqXfSdquJ8DWfZJqTINrMRmktPFkBIJ8ycFCaE8CamRgz
bNSBoYNHoBpoIDdgtANwmrhKS5n3guK96pF8QMF8tlDdveDc+Ej0DAPx7xGTigbxwfVH7+JKmFdh
R3hYZ0f4/RXQK6I4yaHDbx2Ea6y0+rEIWnGX5SiFVnQocut2bMqSUSNY6L1fl86nutOfQq1Jhuvc
mNwTK6bpggzc7FrGPonub/G0WXfzZLWPeVIyxSEOXIcXSw8Bw9ZEZNM8HXIHoR7IUE53YXCqW1aN
O+Gn1u6/9dS/VU/RGf5lb/rhK7OoKRveivjH/vT3H/yjqvIEaBeimj2amVf3FAXXH1XVFULIUVpR
QC0wwYWj92dVZVNVoTMzKXW+t7X/UVU56jcYMXSnLd/CCrp0tf+DHjUe9R+rKugq2FzBzpi2gHAC
NebHqooRWTvnlTkdpFcg0qa24RaX2ejc2QGh8EucqeXQgsYfvhs7t1Yru22aIydEpi5zDSphHWUM
hdHcdpncRAh/DYTvYQ/56wuzmOB+dN3phkazuWHuqa3VnGOXZbNtW2Cek9jM7qKGNpwWvBtYeEIO
6ZnQlSJdbd4vHQYaaBO7bFJHdwAYTU4b8/whsA0CIgXR0dtGMdHesnfVTwQX6+Jg1uiRNyjUvbcZ
xwwudItwiFXpOu64HN/SDQDQYNNHxSH25virYVnhl3E24lvNz3ySU4lcFpW6OEd5FmBJ8uB5rTwH
gR3suJDkOgNWHBFe2c3gqOQeRVR3O4wtESRBMjNV4qi2KrtBb6n04Np7IQNGyUVZa87EDCdd0jnp
6tN7qjCxDJl0PvgNlxk6AYLy3o7MU8HEa1t4RGLZdh1ubcWVF7GwTuOs8ofOcFzmtnN+MeesfEhA
Mt5HRLOi1jXT4sQ8gr3anyECjpiYbGWb3Roy+23hWQhcsdvSiEPtOCfrQpof8R53574Un1oZdk8W
vn0EPU2gMKWTMlytcjAk+6LpnRedpfYOvIC/J7M10ethDgL8dGSYTI5JQ70s5lsph/YR9YCfbF03
kCfHGM1v7IzFVuTWozc8LN7ZTTuKmtGf+SBQnJVLbeAsIWj969Jd/dDkjr4f2oR5YA55pfW7tUTj
AJyry/dOobMTEW7BGUR9cQFILG5RfXyMaeVuAEqkm8ntp12BQ+UJR0W9dQ2ZH0awwGZpdesU5PJj
0NfmfW+03ibQYjxCMdunCeC2XJAcEKFh2wRziQFKDWWAqDSQO6C06Tc1jl8YxBs79qsAIXGXWY/c
5CC6ANCC416m/4gZthbMoA3aObFxC3kpuduQaiAgNgNm9D6CYSNqP80kra+Qnhu7CKjoSk4+77Kl
UAp7YC9Wb8XAeCLjE0es8FhlUf0oMwyGk5Dq5PktmnEjmrYN28I6Qxxx5ww19w237bjS7mTvK2h2
q75gupuYgtIbbCaQMiBmj2gsJG65WJQhtXc+hdYH5DE63iFkHRfWooWGvN8kTGwj/3F0deZW68lQ
fo/mIJXjk2RbxdEnCQ61XizBvbA1ZRLfuHgfL8TKBtFHLWY0HL2VZM6uUCWwn4wwaF5/iO/ANNkQ
TKvSZMJr0Q9vyF+AmGOVhvyEoqRIjmO5hGxnTFr4NKQSi2LfkBc5PA1xLMan7jvpMLxiD1PHHJLX
NO2audgwvS5woUeypctVuQpBdYtBZMNtFoavuRUja0wiizIYYVnO7UlojrnVDPc51Fmx5uP74+TB
7Ca8w9/WudOl4QFvgXjtywL7lpcqK3VfuUaKLT7rOzSaXeEwPygCTpX8nxukx8QsmYMjNe+74LlI
e5cas+bQu7a7hpEIEcx6+9+d+t/ZqWkGiF92Pj6+AXMrwu7H7scfP/aX7oeih41SDQwbiny8zH/p
fnxviFy7G39u0UvWls08x+SHfsK5yd8YR7I7s6Wzu1q8u/9gi6aB8pchsvCJz0PvszAoOGYsY+wf
N2jaBDXrVI8tbcgIrC1i3V8YtHYu84S6/f0vLaGH77Pp//k/0b7XF6MDRC/HVAKwr/wJ6xZKveyo
nbhExlS9FqS0EtMxqJc0xo2B/tKsXrEwizc1JM3h/+OlHRO/uA+kn4v64+eMjdTSHSr1ywwl4rVQ
TAZhSI3Ednsk1UJm0cD0Oacz2mghNsSrX7/8j92l5ZMznLUt0wc4yxf388uDXwoLxVp1yZg44Bcz
Bo5fhIkTkh4T/BHjLff9fxGQaHOb/vTd8qLcKgJXi0v24k+Xu6hgpIa0ky/SLuzngpjOo40TuN7R
o1MvVYcaXsTAP1lGe1pbUdd3727VxvuMUYazrsFz7iuqC31oGQ0E23mexRuEOWZHKDZN62aoAgwi
MQ1hcDyVxaFM48x21r++dj8C5b5fO5fR2yKmIGNO/NSZ84nn7DVRKherR2uX9pk46qwnn9EH0/Oc
Mf240als33/9qj9yAf94VcXjgSuXF1Y/3TCugc1ey8a6JNZA9OM1vdQrom9mohHrWYTKwmWy7pgq
YCWfov5fxbn+84PpoelAT01nk/vm52cF3mhBL1Fb9LsJ3IyXBwa5MOO0gXj7X39U629uFA4CPFm+
yQvCqf/x4QgmrytMs7cuIlb60UATmsJWWyZ4geO07zQCCUMw3eXpNPN8XXkjDwsR2ZpmKU6RX7+b
v/vgjilYLdHdOP9019rCKFVtBual72oeEsGQvjyj2DQHkMVkaP761f7uIfFY9ngu+R/9359OKFZF
Ar3hDPalaVEaInonGVNAa7vpPbMkHzkRiNvbEplqzF2uSBK9ywelEW8n5B5j/JjLG8Md9GOIpTdk
DGP75y4d1NbqSA2JoqEe+a0oD1aIJ0lpV+zZ2fdT9Bf9/8Kv5d+sqz/F3F5vVlRInqCPJGnS+j89
IkkWBr0PfOASBAlRKrPXNAzguW90l1evTZMba/pLrHsTFzBHmEtO+rxks06qPlRTDgU2poucMTWa
0fBbgdm++42pH399sf9mFVzoH5yiYG0Kaf70Ng20pANjSesiZ48Lcr3MVtVUrxZ8yuc6a/7Vnb3M
B35YAqkTuavZc00kCj7xDj/e2XkX2gkQt/YyVk55I7tcvtFVXv7i0Ba7zqcB3ODwCuIgaLYUelGx
YpCunmJo19XKKabu3SkH7nST/GLT4CGIHcHCudwT10tEI4zNy4ojdW4Hr7yZoO6fScoFYIC8kj5L
X978+jLyCX7+WHwSvmcO1oKD9T8dq2c/VURqTOGFPiIe0Wqam03iGcl97WTovAs8pSPtxgH/oC1p
ia7jAW3LTtF5TlYZv9tcTxoInZ2QiWbmnbcjI5n+aOS2jNQKK8Q1YgQSG6jpoFJYmdFofMDUEXYb
0ytL4OfXlqtQXtRu6HjzZCRLP5YtYGnNLqZ7QV7LBbVMdOO3eXJmkFveDUmA8NNnjoln3M4YZJLP
DI58yr6YaWttoF+gMrbR3HAegID3Pslyck/dFBWbuGP/PplK5qDKnaR6IBSAfjLOLXrLzGJNKOrA
mBlTe0b10hdZMm6cwPOelKojcwXjldjtxh5q+mYypHXL1Glq1m5n+59rAyvBusjbLoU/RMNtVfe9
aI426efGMfAtcbbDngNDNQQnk2nV0zQOFt5Z9FjNhTQhWuYJeFBJm8Imuj6HKV49eGGeYZxSIgo2
fkLWcBj1bLsp94gHd4PmYglvpc4jACSUBmrrWR3523kp5RuQBcqEwme1oQRkIR4qnuY2nvixySNy
iUg5VPo+I2qsX5yCvDM+o7RnZ7ZQDVe45q7tfufa+3edsj7TlWciEH4fD1Sx9o/QX6K7IVXdFx8I
B5QIOgPoGSBEKycP7xpbwK1XiL9rwCujac6fSEyMT6Ti0ASmDvjMjKLEx1C3e4SKwQ4dcfl7rlr5
qXRI/6zdKnrnRtFfwz5IutUchcXG7Pl61lHQceAKK0m6qDesubFy01kiy7UGegAze+WX3buocXIB
xwyrZ2YxgHmHwm9TcSqKTOXPHoQpU3EDZFPpbXLSTI10RcIQPGESZYhxWWKu8JbbEvuBiA0rQsUH
4ALQd2qp6pMRDa7D200TNLtTPeVA+syl+EGr9YiDmytdGEN5Y4Y+xRAruHir6dIyzcnGasJmFmQf
tNHyjU1Bx6YwTcDXB08t7faStSKeuCsZoVhspoIQGWfNcJQUjablm3WtmS8VioexNs3G34xq5PYq
QkxsbTqwZMcCt7rnox+YJ1e8BXIkkiA2qVcRd7Ea5aN808GsXkab5O12jsTRXXr2hmAd8sia3+ZN
hBus5gn1abA5/Pqplrw5ThzlDWVd8NK7YFvTKS9vAH3Zz7W5uIwx8qtz1w2szyxnsAoyoeDkW1bH
vwlnDH2rIabwseFNoAXw0HTvfMnFaWx26hVyCf5EE1nJHa4Glhg6dv45XLKnlVfqxz8GDwYr6nWN
pIbzz4FkE/US0qOD0m/fa7VcStUI67lt+wVpv7zbHB9mgl1N6IeSshNcqYynBxju/G1KuDtsWZyf
hzAcrDtGkKiaBJXhZI/WMzZ8tYWFPj32MccNJ0vs5ySw2Z47GKqbaakeSaSSbxZ0STJGeH4Toh+G
9h3QkX5Mlr9DFo/1JUQ2cjTTQb5dBVBohtv3KmO3rVVYv6LdofrVcTs9XguFGVAlCNQkc99sTX1P
fhJfbc2b0bafvAsn8xjCeA5S/3rxZ0Q80uQWmXctUJryzG3Ed2cv77YoazaetmwORALoRzMxKcJL
4gW20kqrVyg97OZTahvNNiBy+M2l7RoQveui8qnbhncOTYkKilY/0d210WDcvBY4eO7UNp2T7v37
4cdZSp8pYZizyeQEI1jAx2DcSXdH3I40kWhaSkEkBeOVPdsOb7CydUJgFoy+hFBmK/icGREvXlwf
IQuopt4NulnKIHYeZmvjxRdj+56plu+oQjxmd/yjgjnUbAshWdvK5ahCVkS8tybEYiwDztHlm74r
Wsc78nHKG2cw3Ef4BSA3iEHk3YJaaQ7jyI4LI4m6HJjWnQmwAIKG6PnNUCdgAfrJ1N9WI/osnB0B
Z0DLZTBDIMDsO1sUCrwZIhcQz+Hd5a8WMfd6iL3nJEVKvO2QPe8dW3GPYLSVb2jluKYabwtHgGUR
SDOH9lfMbBVubsxsc5LOEZ40D5y7vHw+dv46WZ76DDbLa4IF7UaFfKuU+/WBtBm+VSIRmBKykXMd
RkpQVcTBC604/aCn0H0DbcDzatLgJSYVpNEmlDzxTdPyTq53otDwgG/GmCVAWtToW6shMJOatgY4
psh3GI9+uXxBSS1YmuwyqA95Y6mXGCgBQyOOo+0W2w1Fke2jQES1F+ZPk5nIN7LArGfb8DkD4H5g
a9K+9Tyi5ELiamOFWbHOq4xBvqpe3bCieq+tUT9cPyE7ETVyCxWMRJkmxpLOxZ5Ho3qdEbc/o4HG
2MrSba6gT1rPfc2/xBPG19ItKsKZXnf2vWK8bpvovbijqsxgaOlHfPYZqO65sEHgIlbIN03fc5JZ
rlpTDVrRbLSItWiWtxO5fIo0DsRb1Xc8r0VEykiWFjxW8wQUy3NmZwcpxELI1IYsRyic4rUtfFbH
qG3QNkfc8j03eKAfozhwne3IrJtcFonpVKo+k4+6QZqN21ukWF4bU74Jvaws/Gn1UmiTY2vWi2Na
l1C6AN2PGXwvl5/O+siunxinjNwiqEHBbSz3VZxc1z5tw3guQ4tFnlIkXI7k+B0ZY+fcE9cL8H0t
Wg7uQ2KzLiwLK6o+dpzrvYs3jW0NhmRz0F48fW7Yhi7X+1MgLN0nNAL2Q1GL9NbrfW4R3+ybg5Dp
cIrCiVja7zcEem7/W0Vw77DOm6E5GAmj2QwewFtIntPz9a5wgWyiFgYtfOeKgge5Lqy7RC7dhrRd
8kbQGVp4E2TBSjTNqUFGnE0ToqHPO6/i5QMZY87dh6kxWzdoB9v9RCHUIPe2rTuaws2BW856lpFb
oh/NQp4sL6jZYTx78dRX3DR9UrLaE+R2z8iCSXqEv25lMvTp1x2UPAgRPF8iBUq6KQOPi42/ddm+
u4Sr5Hgjj82yAcF1C50JPcDQsShAvRyCXW34iuWqX95t0nc8Zk498bphNenHfBKNu6o4qr0oPVH4
SRxKQCQG9D2jjV1jk0DyhDRALcSAnfgQfehAyUf3Vktn91gsA9rGXJKRpd/xCuDkuNtNK5ib5072
FCGhkaoXc6zifYHonc/rIQQVWIufel/n92icyIgPjHWK1/dAlgo4pYaVfUzD5FsIRQczQY3aAQ0g
+ZelwwOs2R4T1Dj1eooxane0PBUVyuS+pMnEdY4rvtBSjrPGLJI4O7Mgl2UV1mWH6V8TIVpVya0D
VtRas2vmR072+lDgiAL5XFUF9CJoxUpn1AuurVkMKTKXXBwbtZDWbWee6mXxP0HGoBGpooiaqhcl
JxiCe49GadOFocvWr+uMBLOnMMGfiOai4q+1srhIjpz1Ax3AEQzVCIIagS+ejoEaJ19Kujry9SPB
51R4OLnWPRrtm+tBOc24C0ZH8aiqqEYIbTa8vWD2aDYBPho35BXwTvV1Mwki1u1ZxmX6taTGZHdR
FbGByx5uAfV4CfyAO+h6MAxNfB2nLEtgvDcda1rpai9AC66bAwQ0dY5VKI6Lfucu1FK9WEbXvtsz
tEM4LITQcDsx2yAFVe9w2HK35iGr1QyJ53nhVa+v66ZKUhZHxYa5neqCZyJb6s0qUP45b4CPbNCw
sEaTj/yagkFibsi619Q8Ql3GzRMHoAiMEkvIwmtczTMukDVnu+hg49v7KgbXbEFW9TxxnYFmVKa1
OhvfK4yaHonBzpxjjhdH2K2md+TAprtDy/kGHVjf7Muu7XfZwjDmrNLJNzOdrWdoeLTspGJVos/D
JfFQddBrCmxOErnLxuIOk/sc0bEGsETaElmXPA9zuCwH15JZmvk3l5Qe2G1Fbu4ImSDL2Z06e8cr
R89R0+sP+EDmcwQy4ANIoBS1GjESW7Dy3bxjQ1yM925uMsQRlfHQXJU1lNOobJwGlr8dSuNLXzny
PSG9/SuQiAE4o24pt8cMwycDsBuras2ztUh2skW8s6BFGxz1i6anrgsi1clxqk/S0fEdcZ3+Jkzc
+CPJj+ETCQSYaPqccIB0UQpNvpzuGFgFHyJGtF9KXFFwba6iIggMCIzmq9goM8OR+OgOXsyqUYP7
em0r/Bdv+6/wtjTI6Qv939rWp7Lvov9ZvxGaFxdvf9W4crBffvRPNYbPZAYPrOu6tJuu1r8/xRjO
b4wc5F9NgX8Mehz5m21Ki3gFQnUEHjdaPX/6BeF/05GVS+cbTQaNs/9o0HMNzfmLX5BmDPEjJlpZ
GtqOxSzkx15YH9uE1CVxSdKNRwKZIgIFIE0Rq33ESW3nFjaGeFJr/YuKHY61MAbiu9HV5WYgYdnf
NE5vcWyKnY+4iKaH0rWLp6F1g9+hauuHanaQsHvjLA9Vs6zsimt0E3OC3nhpgW5t1MgZN1gV8YpH
OBudM2rR6A7xBOd2UE4OCa91xlODzRtu0TRxrzPYREM5Yy781uZLLeqpSexSoxX3nDD1QxoFYm2U
GhKaWRvOCX3aAq5zJQQbw4mw3wIBg9xKF+mWsxGJsJ2NzK3nmIbSgUOG0rFZbDVG+lcTyZPagIXs
vvIqFLONKMC6BT2HDixddRzxi7NpSz6ccyTpzm2w7nVADGPkGoeY0Y+3dWYWppgv/CA5pqELlPR2
rDkO3mdX1mRrW2P7sZoNj9/LO/soMCh9LEYzfSTZlz1Hx9H92AfFc0WS433XNsN0o2sdSswYNsge
InL9RdyRWQGawpoB9xxV/gVY0LSl3cKFTKwAHBb6zUCvRKK9yxzP1e9W6PsP9NFHsDlzY1qbQHkC
OW02ljvPz4Fqzd6Rc0x1n1q1epBMPPFhEnF+AN9b7QYOmmfm67gKomg808YiEjcaKJhiWZRPllX7
F4Mq745xAEcDljNCk0LQQEFjPQfEdB7pvDgnI6MpqnuvvE+bejCeZrQBW9dLLAR26CLqLO0FYAFb
tgd4uR2f2XJ2ThHXn8F9168NTuuPaIkQYqq5lu4SYda+W0ZOtDA4WHcZrKuLRk4KU0uoJ7uJw4t2
ZrrySjPvW8vB+R3ZUdsCYELQB4LYGN/8OcXj1FogQCvHC3ewXFFfalhJB5qV3QzljNBeNsre4Gxo
0FcdQfdsHVP7RQREVyXdMZKoFmA0Vf2jhy4cI5Gj1UPlG5azshrX/VCgRLqNMOiM4RoVMUYdn1Pg
jB3MamZnHxJcogImKsnSWQILSh9josbwX+uhXMI71Vivo8p1Ar6fJZOT2on6ZQsb29+FFPGEPAYl
2Tynzq1685jVNC4/2lWruhOGZIkjldvnkxeEBp3LBvxKGtxS7+JYGbr2Y1TndzTEw3PW57H6kqAF
x8NvO3kpjBOdOa/YeBCjPkiHwEqgI6Cj0Btug2ZKd6bLP3aOmR3rORw5QwIMMVRU3pJHWm/bqnvk
UIG7NKtswu8Sm0NVyj30gnbnf9k7k+24jbXLvkqtmsMLCAS6QU2yJ5NM9pTICRYtSui7QBfA0/8b
KdtXkv3L1zX2zLZMJTMTCESc75x9IvfA7W08lpEdkm1RBGd7xy5qGk+tepOkolnKwcn3dme8Rsnv
cJhMBtSroRf9ZoIOdjQgF15UvQl0MSjvq5nZC1k9qmOtlgxYpS9Hjk5bDzj8VnbYlHkk7/G3Gu/O
zEqThxSDh/OeY2y6nxJMpPjDvBNh0Iduhq3jReOeQk3n2VKKHsEeC/0i59/Al7iHr4odSs18bS2V
OJFsIqxWJN382iVNU7brNnXKowkw5XM6eSdzFuFLo7LxwGA9B6g4+DfpULWoNmDaZN4Ot1Yf2juO
hDn1RPG0l+58Shp/2ucSf1Uct/luskipaoOfsrIpWydKVfUGcMILxxcH5pF3M9cKBGYWosrEwzqz
K7VvQhILKQPNa3Jl443bksFl1/IrfYHNHru3v03CKdxVgOIIt4G1riz6yOaqwow/DMZlWiTWEcQt
x3svel0qGzeRhVM/86ZyI4IeSFNXqQ+0Go0HkxHBE33rHRfGaOwjpb/0ykUpitNp26mzFifCVztz
KEXQ4aJaprIAcU5t3UXPSS472IV0jmWT1DsoIhybarLP+7pH9/VDg2Icw/DueqB9+wQxEhwUkm3n
SMJOgzt7p6ltaAmH55qkW79JOuJMTfgcNA63rFOEW569MQ1YfvNrWS04iplmh4+1lxeUNg6KMZDw
d8wBgn01I8OCLzI/wF81tt0Ai60ay/lEkhuFDLIOHtnCv7P5g+vW1cZNu5SPo3Saa1oyyKa1dGBi
xrH0iiBdZl06Oo2ugqzwA4g1DoTZLum9dSYAqKKVk0yWI9lEh5ai9SAs+2QTr8TOGGtc7Rjr9x4O
9b1Xe2zYVQQKs45IdBi98dzVZkvAGsDiJulJm5q2unfDtLpjlGGe7JTmCL9b9OGcy0COO1OLdq2t
eDH/KVTCVho4u730s03o+3NfqGLjxjaHMPyVo8Nz0J0uS48n9jpFQt4sNuWnivLy+5gg8DswjGhb
Y4m8akLxagT9lwS7zEdcqbT8TFRPtNJ5QtczIA62GUwNKF+DxTo3T034FCm513b6Grr9J180zn6u
JKOCEGgAGYSP0zAFmy6vxMbz1FtTUKU02NCvyCJjTRP15ygEeZ+lRrURvp0eBtGX1ZpDlETCCq3b
vHXVlqhAdlda7okjbXlVzKrfFp0wp5Ugl9Ktx1iN9ba1ivkUTV2Ihtm+92n8OAGVIa60JjRuQ0yy
h/zgMe7dUHVCOjRYFtfMWYBrduODx6etE43HhiwcJm8iyx4N4ZKPHxvzNRZecgDm7X1WlrrvB+tL
WDQcEhMawQzvBanSJKTIyVRnpncZTOF8VZsLRcymKCya6x1esMsRvYm1s663KDQY6qPBPqR6KhhP
1xfOxOEsda2nZJyyq5xrntiga+0s1QZ7kXbUNJvpXg15fVl1+kHOcbuzZmad+bC0vKXze8f+c93Z
ffVA5mJYJ4QC6SIr7GlDr8awdVzO+VPZFjvdV/CCDP9TGImPFi7IF7Nx7BvGlfka7y1Z2I7ryvlU
CEBtydy32zpO6iO0Rs6LjfjsFeOafcE7tN4mhqUAesoq2/Hg13hhW1lL2DfYaQffjffsWLx7y5gi
oCpjusPWr28AuoW3KqyAb1WbKlf7hIRzPLUQ4r2aS9TyIxInWiD2pdbJrtMnDa3pPtRxv69hSWG1
pRbgvo/7Ctgxps/B5d1FTCx5pF8ZTetuWnd+7tJkv2w2G6u8AVobgcMPjlTrfmEedWhEAcXBMG/C
sb1hkI4cDNFRtYDG6uJV5UEJykk/jgBxaqsjcl5es1tj3u7Cfgc0rQHX9hl7wH7xEXCbg5+I6YEm
cYHQwOj8ii5t/8otmnIdu4qRqEdDnpEV861QZfZ1nvzvwe+/OPhx3Pq7g9/mLau6Px37+MHfjn0B
yUZJV+tv1j53sc/8bu4z5S8mLnqbeaOkjGDxff3u8HN+CSgiQcC2IfFib/rj3CfFLzg68OC7dmCd
T5L/5Nwn7OVc9825z1wOWkzjsN8TBuCsufirvmlsBQFYdmHYGEcmycMdIcwC2Vg5F0U+Z1uv7png
z4O4t3OXPuOK8niLRffCt3x2NVk1Pk6c28j7EICxms4/ZFACnFWYgjOkzJEiP7eMt1kXUfdg000G
tzqUS5m8LJ/HPrtd9M4VhRvkuMlIrywXXzcRlgAwwlLiJjMCNLDbxUNXgnKra7HA46PiRJ9Ai2cN
+HXrdXIzgX95Nw0if779RGrli814AYBHfzcFE5tMihH3zejIcmWnfXGfpHN/Cf21OU4eUBzYTUW2
J5CMWRmQ2tU0ut5FEWkSS+ncXUrc6DuUKlaPrJoZqfBxnuBDIzCNcgo3g+ZstPJ0Y3O0MMvpMJvK
3Jo1FL/aaZwrJrgHolT3tUmnqt0F1nWRgbUKdbFJNciOyCfDk8WUCTaNH+46sy7WXDDV1i8tRdFU
Nq4SdvjgLdSaL6s4zsyfdp5jeMQ+YWaEFWe6Xnr1TouIBIIusRhi+V/8Rvn80Dg8+ccpfubYKp7G
wnEvtPSGl9Kq4Ai3TUAQ3a7CUw3Zy9zmFW18BCqotjSZqIf2/FAq6Af9Nhkr3/iETGjhcK7yHnJn
D+CYbXlZtfPadCrJYURiy0K3Ry1u7NI/BVFA8cDow0zh0I7baV8Q4ThQMqb3XlGyGSNQ6N3oouzu
DbQrniKJUcTdyp9be1jB7nWgKiqThZut2Jaum2WMPwQssDBRspMxJXZtbIxC64gIfM0xgW7QNE8Y
+62yysfTxSlsaAGvMugp5/LSC8vOVS8Vk7x7NbPkZzysq8RIKbNio5qOdyGK/75sYDpHN7BZhmHc
BSG+rHkv2T8ve0aOfJA9zb41Hwy0SD/aGtg3CxwzUdFrsTMd3+dQscI24Zj6ekzKqW52TRuW9A/m
pvUBmrK+G6FGFKspZfq/E4lFhUJmQAckk0pTuNG3LXU7dHE9x5lDXaKYPfZ/nVvo68zCyEpkvuGc
EjWE5UAT3YPGwzrBStLUtI/U8XNIz1dxMtJJWOuCuNzNPIzusCNhOIbo2zGxPKsrS7ItVnyoytzY
gpyxo/Xo99ODQktgyGEo/SGDVQ7+pMEO0cRSbPKoiG6aeGpu3IYGkm6o67UbQw/a8wuQ+jPbpeiw
wdZe5hTVT4RH3VaVzDoaDmdeYy0HGpCAC/DXwkWTpuFF7Lsh9FsPyxyVYHCOog4Wt2VgeVmZFozW
bpgzON6O3U0r61x+abYdeyWvvG0gU++9Rq5ia3BugnSIHsO81seaQyU2EyOa/1VC/ytimi3Zlf/s
gfjUvcXf6Z9ff+C3ByFEsl9QGJmS4yb/Klj+8SC0lgehKcA6mOeQPw+h3x+EyJxLuyE36h+PQHsh
qC02tMUD6lEN5vyTR+A5ZfbtE5AaattenMPnbi9yWN8/AfEvgZGa/Ok6oIhpBv2OzDLtKJcLnotC
YjXQoI1orYjqY+tINKVpYi+e4N88z1TwLlTL1g/bTd9jrEks5r7T5NzCpWxNm6VSJyGpaJsFAzp0
UbhMjFjsJk2JXx8MfiCfYMsGBSz3guw4ZdMDzzozD42boJAEzlmV2KivBVwXnyebN1GKPKIn6+Ei
8kjqhBchqJH0EutnMzww0THlg1FWntjWMhZyG6Wjmo98lhKGK2PptcnLAkataVWKChE1q0jOPCZV
IfF9jHlyCosi3jdMRe31SKLksSwEwWFSxQfeVLXJ5974dcSB8egzqoQVVMTpna7IHePkuGD+Fe3i
KuzfsC5Ts90WbN0TaL5r10xR56oBKWId6Jmd9mXKIcthqQGvoMV2xDHRHAVYYYoIicDoUxxl1BFq
qqyZhrA+Tg/GZPU0F5pRli5cktoR3l4AB2A2/bXt0DKj0GL1Lagcy/Q9/JNEXdeE4Eu+hcIRohgu
/p2N/HfpF6YSP1sRnhMVMQf4fnvsnH/o96kIEw7p8p8EhX0U/C1B1P+MRSgEZCLBaMIhI2Gzc/59
LhL8Ao+TaQqrgEswBbzHH3MR9xf+Nttn0OL5QsBe+yeLg2eRu/12f4wdeXHSLhkcfgueqz84wP3B
pVSakNrB96nlGZkWwOLAaIqHcmquktHmORe+TqXvYBTyo/jJhJK/liaG4iSO+pNduST5FK1Ojhda
4VbhsL+NJxYT5Zb5Y1VOzJSxoF80YfcYDtTorae+eTNhyapkQ0FD9ASornwWHQtOXSw+l4FhxbsT
lvQML+YUOWFZLk1ghuCDsanZNTi7Ff1owXPnVsbnTHv6Ca2v0J8DD5ZKepkQ2D7BVN6qAqZFpNOj
yZbB37sDw4XRllGXQjXu5anvWHQ2Iq6MR0M6pGMRBYZtTakHD3JKSNoiaSTyr61PltKoTlnsv+ZZ
7otj2w0+H0slxMHSYwT+EUssXMZlaUPU2ob+CGvQasAShG32qyzm8hiNDHEcf5YbR8nso0rbEpdS
KDcGQxscL/b4fPbpYYK1ogvZEquoGEvcAlUzvf1ZMGRRNF66NqfjjljkU2y28SZL8OVRzz403jMB
lqHjVKJxd82K+QgBvxBTfBhE2Hjome7ETcOAq9kZzN0eVePTa80yCrsaY+eLjHB309prPWoY3nzK
mcVnwbjeegwy4DGrs6MwSjpcYnm9OCY7O8d/pCp8Oi2i8FKp0+ITsesSQ4/vDPgT/Zg5NUaghtn8
SN/V8asn6/yPOe5dUr01zc+rpj/bYeKCn3HsKfOu6pK4kghmZi2418PnVPqMzc94hm6QyKN5HBHy
PxsIaNTCLMlhDy9BbxAbVf4yPjgbKYW1eD+Lfkj2I9XraN5dgHUKHuhbzfir3csOPWqldDvjOFvs
lVPBlF5EFk/GlG1xy+yND4VKG5keu2zGqQHYgV9ghC4XgVlnSw5JJKxf4A4y/ovCAVuNMyk73fja
g7YFGtgVp3DIx3DXdqEZXXT1sJhbqLl5P5vioFnx779ZpaoGh2FOJw5GR4P+72GFhM3rAeRe3Bju
8ubxx2JKmQWnoLUaNf/l7BeQbsGgSZ9tYW23eNF6AyNjzZsIGYTc+sngXp1f0fWWIBFeQvtizC2u
zWZYuDrpiOF0pEPDX3O0p8dSjmKY90pZ8s0EzOl/jYi4pqpf8FIwLCX8gfc0SR15F6VsEjJ7oakk
dqLaLdomxo1GJPz9kZ0vxsnF/BZDn/wAynkynuflt/R56EaHfJLUGXK+45d1aperzCDFfwpUTtlY
nrW4kVp35Hum3LGZH9D6MdRU+fKVcmpdPpN06UTqpmBh8RFSmFTFvwdTgqcVDDUOKGOxJ2fV2epU
NAjLY84KdfbfysK0pl3S1PkXimG4IpkbLNeUtRQb4Ynwi31F8RVuXavQPTOpTK+1l3XjpgvEDO/T
He/NEYPykBJYsrnS6HipeqY+eVwWlJLLoL7q/H4NA95H7BZGA+FHcBDqC+ZA6wkNbQHChcc0wDiF
+QM40QIYwIQ7cVTIVVu/dLJvYVenQsMlDCj2pCxoh0YLy26InLs+6dpPqcEIHJQMvpo8yPWD7xrF
2hNoxiuhQGaskDaMK9eUBu+OujYbrBlMnMUXltsbJyjxwfCRsZ3TgeNRzBd4nxrKmglflxVmG3Z4
zGkEdvSLKFoyQuXy+U46Dp+V57GC9A3YJU8U4w01OHJLUkBwiOzscYXxygqAd8j6Am+IDVLKj+O1
4omBSF2X9zm23WWEkae4tLJYPOED9nbGqKbP0ivsy1B1ySEdfOs9d7z52Y9Ix+2g36ZXDc0Mn23I
eI+940wXdUEV5pTm9OklxhN2KPXMZrHdIB9Tz5AHfoKlDu6T0EZ+ZWnqL3O6IHamz1i2jMz5MwkT
hqM2iNsjiXMPUTb1qPQs5tB+gdhJH8TIjJSOMs+66GeVXbP3cjYOLly8/Lojjpxgo7pyogY1RRWf
HSeIEeZ9dGi08oapQqf9Uz4a91aB2LLlOIACAveqtTBksprfQYJhhm+CdhxcvaM5cdhQSVtfj0gS
q8zow9tyUKwmk4febTB/BfEOJnyEnNgFLUWZ2ILtqzorTfEUEgF6HuNcPeSjvI2dobmfBBa7MWqt
+5AjykPpAfeGiNn5Nw3SP/iGvIYpH5sfIzFqqrz9xzkS7ocefWBfwQ5Ve2csq4D7g7PogTqt5cZn
wlcHbLNrcdu26MouFVPOFsqOeTVWM7jdsOnMO+ohq60WEF7yVFmrNrWVxkjXxfU2H02KtUi5j69h
rYt8TbmSg/qNA744QGjO+7VhyXwLO7Ba+9rsHgUNvi+JQOrjUWiDHkgB2RSmUV+QceCqHpmwaB7v
R3i//YnZx+tSy3BdtxwKVnhiaxcwcthdoU+nGyq+xcMUGPI4YSW+yyy3+zLAjH2dMPI2b7oz8+EO
MFQYHTs1ZxcR3tl13aiPBHfCO3x79Mq6zCrYCsI07wBP5EgBg+cCNG1t40apzt22Ai4SUZbic96N
+qpZ5nWhM1Ghk3TDC9ypcBMRJrrFXefc6H6ETJmV9NCv8MvUJ88Is2szpN93A03BuJNZ5Ww82Y9b
Pi5vNUhXX9ZtUb4mfcdcoKqfwr42LzNTPXc8Erc04jgwd80XS0QX6Zi2V8bkyI/jCGCee45ckBW2
1jY04Je1kUQl8qv+uvfUwe8pkMg8genRZF678qpaQ8eKO8k79K01JR52volq0dPhMBmYX7lUTNwU
xehXizvvQ5jSLh3lLkMUUUk8wt1SewIv3+Jcx1rIACTWLjNCOyB/xVzZJfJPFmKHnGzqlRC1fedH
0r3FgNo9VErSVqYYrvB+YvATs94hs8EMVRT54Hx7cs0GLZJJKpBVXa8py3B2QVcUD1jphhLDSJrv
BGyvjSZpwLDGpCC477CrrCj9iW8LrewdCITp0VRqOE6tbX4AlMACxczkmhVooKEeSOumK4I7uzOH
fV32pMI6IesjQ8TmPnYK6jOYHY1bEAfYaOKxsi57mfZ3tEWaGxW6F0zZgchm0fRktnlIT2/RP8d9
/JF6PppSHAvEdaSH6Glg0LjyWo3K3LT2pVsX+qBNGg9lEPs7t3f5HjokPnBrhUnXp+/1rtpNWexw
JxQdlArtNDtIMTwd85hkG32COWMhgKlUehnErLR6YHTq7VrdhOmWxyGTqbRNNjA/gXOThzG1su5j
ilmJuaQxgJkpao+VxJZCTG7qj1pJyimE0MzyWU/xWcCXXXusN+9p07tfmPSM2yRznfkQB13+qfbw
jgcqCLf5srVi+qiYyk3Naqbto1rnRepiMWpq6rsGkuO931+PtSU24ZSDsyXPtsk8TxyztBhO5EVq
+4nnW3bdlbmNAwAMTHGbdglO5sxh6lXoyL2n+Aw2p2MES3NmyrYAo/qvmSXMaBfgy+YGMtkLZq6V
3WCyfIiGXF/RItRuGVoFmqmZTzsD24BrgbOXlXeyo4/UWYEDn23cXaEMXiJQP/dzOKbwXaJ412T9
dOW0jnNqyrhRK7q0DJh3Dk0lVd4dtdVMex/4wK3ldO1jPBZUtTTH2p/1pglEc1NAcP/kslruCc6r
S3TAkPyY/8xGbdx5MPgGT8m7FN0BdNdA8mSX6iLKqcaYR2uXBDOY1FEqKtKqvKRopRDufN/bZv2r
zgoMnSx5OfkJ2tKJfOJdLW1msFmvDBpoMWrdGsE03xjxrBKq6Jgh/krbw2PdTyW8OpX0MhR7kEM2
YUHt7hvsbfeVlX+o7VzHxzJvvPDKLs23bgzqa41qu0p8roWLbKTgZTWnU7alXSj27gNBavZDUvBP
agShU4a3VQ2X3UHsIGWxdurxA1Gvai1t5UfebSTq5pan30VX8AQdD9+c5P8iVvx9XNc5wycoqiB+
4YKZkC6n828HRxG1uRPzBtzKSmFUtjmJOkksHmcSiO+Bsv428v59Wnd5QdoWGH0xDjMlW4UfgAWM
QCdEr7Y6lAVgQDxd9UvLwvyWGR1sAVH1n4BBSXmKBr+3L5TCEDWtATvFxTVNnjkrHzf21m1KwmAk
EzCQG+5cXypIss9D3EF8yPC2rORchmzbCpcWrMi0Aw70spsfhGuQE2o05quk79lmUqj4VjnD2D1g
D6OQfu4s/Hvr0kVmfJ05TzDB9TUHuyjEEpjY0ZJ4YMV4LDybwGQ+te9cMuUXfx7KBxtyMImiZqnM
O5MuzAK29FXE2chY1k6TA5ZlhHekb/p2F2D4bvd+RDRo4n9UN7KqLXdPrs7VWBX86uV8Fj6bpX/+
pS9qxzdaKd+BtxBHEHEdQtrej0CQjB0ylHgKu5xpOS87ScrZoGemEX2V1P7X0Ppy9fzphUCMsQ1g
QCp+vLp8xQmuwXp/OEepECdINDED5Pvh3pNvbbLkbaJKcwiZecp+lfj/wav7sA4C6CeSHg1CiN9f
2zUao0e/GZ24aS0e3XH0NwmJavaPuTpUVGPAI+k8DgFfUyg//4yt74ELy4WOcUSYfiAsz4bQ9sOd
NWKxY6anKEiwqMtcDWNEug52LEG/tOXYLC2XN38OMHa0QBPaVGW/VKhGXn4AU2g9nn+hfx0Af+cA
cM/Z+f/dAfAhaT9VJfj776YeX3/qN33Td385E0KYeDgYLgOTS+k3fTMQv5BlAGDM1sw/18H8oW9K
Jhxc9fgG+BOB+sh9+Jvve5n/U+2CwsjNwTWCIPkPAD/fL+KALTieYsxkTeVvs/40+0BZjTN6392v
OUNVYNV2LIIi8zSh7HQKOfHnF/dfvSBWBxA/FrMg1/pBTs1417WoC+doO8LfWMOY7LEvYYbO/eYQ
TYQ+f/563z80vr5BT7p8XpB1EJh/sLUHqTu3nEDl0ati9y1dUqXnnGLroHX9/KW+X7LOL8VXjZDt
UD3BI+qHt6ZoJ476zJLHrCB+nVAqfHC6mRsYni2BGgodnr0M0xH4/r9DZ/zFu/xqMWG4htZwJoB8
Y+IYm2yYTEPJYytQG0qfHSCA4pJsE8nJ4m8QLD+sT+c3yhWIXQQFlCT/j5K4rvK2wDQrqeyA40T6
lzAatccmD4Sh8xASSwgM8SUzeaSwSZGP/ghdjcSqZi6/NkX5d5iWP799F2WeXIUP69LjmfH9cs0A
m4hzFMqjP0rebrDIViYkpf3/52stnU82db4LYuuHC4r6AZMSuknieRmJkkujffe6Qt/3S6Ly5xfU
csH85xm4fM74exhAOI5nAh3/ccOTdPWSPOrlcQjjL19lMAGr5ecv8lefHYuQdX4xVqkfrlqYJtLr
RC6PM61ux9QfeLT4hAXWFrHLvwNdLfGXP70lG8FHsAniI/yRJeSHtjXMGN+PqUh4kuHMQO0ODWTH
s3bnNxlhWHfiJl1YQ1Pc2RfRQCbj5+/5L65gtDuWPXO5VZd82fcXTCjYxoRuJo8a782lDbzaWDVL
Kq42Wq5QMq/FNssEj/lp7oFYnW9eNNdkzwryd/Cxv/oG4KAibi7ftPdj8ibLA1cXWc3Ny/TnnpHX
uDpL/7JWwfbnb/yvXor9J4xT1Ab7T1toXfukq73GPiYOH29wnnlAoWep9xcx+Ocv9v1Sz/It2TyZ
XiB5sgAd+vHyreOuImpQG5e0DbL3NSgUeyltGAfzWQKmltP/m2vZ+n4JXl6S2mCqAFwAtnzBf9q3
ZbMUsM6CSzMkRM4sABW2VS1DYADT90nLXBujN0HQ2AebkEQoywXgmKNnlCQ50ZVwti85yfMK8jXl
P80E6YnWGMxRkiWR//MPidnkd7cEsD8Xb/SS4oLmxxj0DMn9Zu1myJ1KXdjyss3Ngi7BeN5ViWvs
IqvNenrQiwmcFDlRVaHUpvXkbqmRc+8UJ76zfsu5ARmEtTcEoPpOIUf3rkXGpfs10CzA18QbQoFk
lhyLhO/KikBAnPOuOaUFBzPlxxTmiAsPwVMhFAnGHSJtXroFWISYRHIq5QNcIepOt1GSg5Fw8S4+
07JhQOANwsY6WNSRQSL1cEtviiCmTjpX9JrT35PYQMTLhtdY2ATncFjTQB9eyUFi+SO3xWQsrrhC
ammBMcNOC3qXtKV7OS5YpraLChAsyirjywwn7TsAoebFq0tRX0LUZFOOknhriM4g5s9uOHm1poCv
zJttN8tWI2iAZ1p0uPa6zH3LyLmB8ELhe5usADbKeYvtDjA7CggZn+o5FAcGhc29csG9omtTpp1E
WNsYQ+BsHGHjY3WcGHYZCKxHqZnVADg11raW+p6WpPB5osdkf2ajqRZq2Dmc3DGGIjuOIn6P7Ds/
i4F0Uh1Ivqez08TSqn3PikjQvIJHcDu3IdKoP6ngua8n/i+KWAmkhSV/S7EkrueOz032JoeQ81OO
Em2f5js3t5nNxSpdDgI04U6et2SUY5TGVVFOs3cZLxuTM57tzF0xGZTcZ0TgNCK0ATHizMZokoar
BmHPefPoFAZgkaZ1RxacIfh6MEPPvTyniA3QBu2+lQN0MMH0uVnbjrd0FHU8F90q5v6rzGiipWL2
rVNswDzaTA4dhLgWfULrDAyWGWlGLnZllTbX8kDa97lFveWA2/X+RhtE9WvL51nU4QzTuynnubwC
p0S0u7aj+Xr28jlaWwn0LqJozpu7JNA4DSkYws5kqYfInsVhnlGJNyJy5Ws5DOWjT9vxNcm+fNNQ
bW+tUgOkw85KTHWZ5BXOmnwZc7a5JptYzjS0m23oAmaYEzDOLkikFQD06eRzlqPtOK5QsrIgIPLW
wniBeIOkOU+PWWA66Jr48pGXKWgquSaJbWC6vYMWQH1PGvYFWXHVffHlXF1gZulPgesQJ0Fex6rT
Z6xM63kBeoxmje7Wwfr76JIBa3etM7mfsNFYmxYj3xWUKxXtFobfuAr6GkU3reh+q/rqhCvOIs05
t/FrtMCXvKqrr2nDQI0qp/BoTZ3X7P12dF9q4Ao7PHvzKz6k6tKWBUK8HuX8ilCVbR1HzGgqA1+j
D+URnvFYvqZMvjpK5dF10dC9/bIZRa/Q4K42CrrctmEPuMSyil3ho42zMBFAgEd830N7uIBkWF+k
iszB5PTTZ/qox21sJAbe3ar4mGQDHP6ppMa9xKuZNi1VyZl6w/bL/QHjZBNS+bDuB2XtirriL/IN
0COwqtAVwoo5kKKDfuN6oIcQwBvcHoRW8I5E1fLN1+MVO13/wBSVJsUyGcaVDENeSOZBuEE9j+Gh
1C22fIwEczUZW1FU/RMtzPRWD2W7651sAhJifsq9tvoY5IlYJYGld60R2ps+5/cIAP7f8VSayROx
vF+5shnJLZl8o14k0iui5+Wt2fU1eZSOi9qg0aZ7OxNjDJFyS7QL1Wdb1Z1Ij65eCAIYLhh8s9p2
75EyWZCqGQfCZM5csmYHxEh5PWN3v9eOuV2aL2FpUGYJPgwK07yG+lbRoAwr6Qw78CZUja4NeB77
vRPiGhASb4nKl7/N0nW7/4pgZTVeIhM43QzNOaptIRpt3IHM/lBLbv0+dpqD1ARLD87CHaprLtt1
5ZFjg8FU5i+iaiL2c3EPGdGuRMU9H7dEIpw09usvUz3IhSpFyCbHJLEtUzl+BkfY0HOWGc4HUG7B
hYqD9pBjyIlXpY6SfoVBIv61Hbq3FKLG1pGAltcE1pr2I33XvfFAwBXbmi9i/zSQb167NFhv43Fs
Diny327yy/ppDiJa4Am9jk+Do4p76DRfRD5/1EJaN1knYBbQ4pKvRUA4SDK6e4+6OHqfk2R8iHqP
b447ntI4kByA0iNizqshThZDd956lySi2mqjR3qriXiwjq+zvo3GA1Ue5lE21XQNvt6+dwmb0dpS
ZL21cvkWaFdAT3jG3KDJIFtdfq0RWm/wQOQ3mGj7+yLxmzW9fe0nORj5tupm+9cqcIcjMc8Zh0go
EnfV+jZZvBhw3tjPI4PlJme5gClONs6Xl5Dqfg1rY3wYuygDodoTA0wi5zUbXYjxiiEIz8ql2gV8
SXQK4CVcK00Y2whG6n7iIWrfRDLWRzTNYFsifR/JLBgg96jDVHuLJY/RdNlTiGEJQTEenVt6F4OB
fXSzmploib+8TmKaFKd+vuuo2IN6Ho0vfd41/dZsW5lc6kRrZ+1X4BUZsYx+dnI1bJN9EPftgVOu
cZV6c/WEy08ExAiwCqyE4ZkZdkp/PI084b9YQ9Ne93U97HGGTEdktCLf1EEcAmyxOF7ELG57eimt
ZF2zszDW0eANd5EYRpo70pBuvJYl7yXTnY2NPXeudCJYRpl7Bd26obdp3IhC9eGa8YG47rxpdlbA
MwlP+rknWRCt8XMl3D7cBUYzg4EB7SFlQ7957uKL6L3kvi2s5qm3pvbZx+SxHTROVDqsGbR4riR9
xOSUdHbqbex69BImkHP8DpuR51BnTnSdGkNC9Tcf1e0wc07Be+0pZpthcgMaVD+ZajSunaSDo5fY
jb3zDVsxm6lLB1+654zrSiRBu++5dr/AqNAfat/uPo1O6L2PLlUhO7N2e1KruQVwJ61yjzSkD7KF
qG+DTS0m+XrwuvqLE+votk0LshBz0nYQzjWdVFVFBiHWSTOtJOMCEtWlujEIbW2F6YbdJojYs0fz
pDVTssoj8YTm7h+znhieQVjhYwyqDOtUNKc32D88cxXin7opKRLvViUOBZjRNt8aorol8ajST9o/
67jRoVyd9+v/aqF/q4Wikn1ztNm8dW//56tt/PRWfP5///cDaEiSm98roeef+cP/jcnb4fDvQkxe
PN3/cXpalsUfLbiuP9JOv9u/Hezf+AF/b3FbPKC/C6HmUvHmLVkHaBWLDfyfCKHfay1IkVjTLQ7h
jiWkRGBdTs7fnMIoc7ZI1zXjqS/eozYnUfjrN5/G7VfZ5lu6OR/WN8rHn19gOQZ+8wJK23lRa17A
T1k4fRI7wVsynJIAPtf7z1/qfLL+j3DEayGsoK4ADQHC8GeS7mS1Vu6wTWbulXP2ZmuKS4ws/irw
RdY4r22qI/8TFm2/A+lZi9aYmXw6oOkucd03UfGOKd4n/sLgITYDbx+qaOHQlP3nhA1vUlz1itYj
eTR50lzkbZCGCiu4OR2Z2lTh49R0OwQe57LtUus2bao04QARNmW3FqUAgGQrh6aVwTVooh0HO8AN
kRdNnD0wzo0GuKuy5Oy54ZegxiFxJ9EujIJLxWHtaQLvfczDhnT0zER33BWsfHZx9EgdbRxNLN63
AC68GhX2dhzjBaa37n/YO5PttpF0675KvQC8AATaKXtSItVYlmVPsJSyjb4LNIHA0/8bynLdtJxl
/zmvGtzKW7aSIgkEvuacfWxJ2Oeif3cMv5mvsj5MjPcKQZxTbcUYk6oB/CPP+ina+zSu3Z+j4f+d
Gr85NdCNmtzm/32Dck471B/E+DXpX0+Of//c9x1K8A7LAjAduGRwv2Hn/N8OxXr3ZwCCzQ37XRzO
P36H5JjvmPZQwLMaZ5GGtPqfnBFvpkvcS74dCodEGourHNnEj7fwYBIu0o9JfGxxkp3NUuq9yBSN
Kb0CQ0KkYPJlGsb2pbFkdPrLx/I3x4cXvJ0Thejf0NAGKNGZFf40Tkv9tCXGuMuPxHLNZz/O551h
dwiKiVAKNi6106Fv0UWvbKtHbGi1oCNQq9s0hk6tP5BXD2Kmjjvuvzr3JLRyi2RgAiohnQKUzenF
F9wisnOKRyJth/kqSgFmbauuoVDBinUO/dg88FsWEUx7Z8ovRAOOX/0MBP+6TVPQWQk5RYSECe++
NbS/lrSwe4TeQMh8ft9GAK7wRyc61e4ix/Wqqbrm13RJiFNV8yxw4OwCk4ykagDdCL8zoxZOHKZz
KF8hGsj31D2DcQqmRIHjMPiWvoyxiL2dCn3DfjTHKE635YAsYUG0Gu4nji8NQYFyFdZ03QsWUEu+
dqNuW1ptoD1xoGKQDwYCoTrXVnyvYtPbmUVeYilL49IMdjbthUlqjincI1F9/E0IF6H/NJFiVO29
drHRsG1wV9BOJFt/qyPBxVLBLAJIHJ7FyIwhDywzJNxV/EeJJuhm9HW9rQlQAqTrazx7VtwGTzPq
QmNbobnbqqr194M3kxWsJoYoo3when68+Jyz3RpfrDgUgJwg+Nj1RkXR+CSLOyj2xR5Cg3mGxVzs
g3DXyDHI1iOTvitZql3rtM0tB63NBdNQRvVL/pGhw+hu9DQugcbNn9ApMdwoqoRZDi74Ps3dr0Y1
Zfcw2ibCgad2Q1xvuEvoC449dPVPGflSK5Uk9Sb1ZXVMwwrXbFQcMA8U9/BX87txYkKx8o3YR9LW
kqylvBOGnOMU6ge/krA1jDDs/iDUOrov88TfTEKkxzz2yq2psLz6ZtHBi8GflMxp8aEe0cC2QJuB
49ThixfnLRKYSGa3iLXbZyC/rrWeMD2ibA7IAuYxZJyqxOOncOiad+iE9V617fwo7OIhMxr7k0fT
F8PxzF9SRsiPXrBEpeOF2EXFIgdBT73yWkCGUqivUdQFz/OUW9uwqSlRORP6ZzmTKTZD4rMS5azy
Rl2NTuLeIMoudmJkLrvy4ghFQezkR/wCHshD3/o02UNwsfxKoYhU/RFgX3GsHB2ugRt2D91Qoy4k
3vyQi1JcKYilF1LlcZHFjXvXNFAQh7HJnpBNZZ/4Rov9NA3iakBIesAs0FwYiKMhi3svgqoQ+6dU
ivkWmMR4XfbElIHQZCwcNYF/r7MeeZOB9GvHxC09M3oUd/gqiDxH+GgeiklGxqoJ0nSJBxM3KM26
61GK9OPUYbpYgcA0z00+puc+yduHIR/UewR8DduVuNoaUxp+QgaXPcrR6696tw6N7TTgRTFnf7Z3
oOHLWxfM0bGZJ7XvZzPemFkY7GQ7ut/cUZLX5Xv645TZ+SYOl6FRUx57NzqjEak20QDEndEsONsq
Ptphc6VdU6/BFq0aAL9fhkohHMmr4mASfriqXAKpLasb9zKtiChLyDifJ6/9o4noYEHHplAJNbOC
ylF3We22lyQP9KGWg7iLtNJPQ53OL26EYZ4PJLqZ6mb4OPvaWhNjDkG86/sNdpvsoAon2zdO5rWY
K+r8Q5Mi7+dr524xVLsL/bz5Igwy2+egnCCERCZ2Im/CrFLK/ta3xspej6X21pmNYS/oXPvbbCeh
saJrwuxuAiFBRPLQTPl4TqLyFgZpeLFrO36yA+7/2Q3b3SQ0k3E6cfPspbl5Dvs8JGK0tO+A6A88
KIh5uK4RpO1Rwt8U7dAwluFGPUHURr8I37tcR6qfjmluxaemzqpNHHjpmg+jOg+4vZmocdRURUXS
hZud7Nax3nsasfcaIke07lpPvySZAlSjjMVFMnRZduhA8fyRe/52wnoEUSsPt1Fb258zPChUlG6x
b4nnfbDwAN3HPtglu9cQY4Z2xmal8/ZDVw3hZULifh67xnhuwDzxRLPUfQENFcle3fnXlVL6izbq
jJFL3LqHCuLaiYpw3KPfHS9jL0lvL+xqF6Rt+6hct2OQg6NfO9g5BJ7CO55sGESgGCHpq/xvmujm
AulPxyg/jL+ofMq2TjqHq6hvdvjjB0TRHVpjCySTUfN7QnBhwklBmjE17gh0bMrAKiD4KFGsvRnT
ZpE47SMYuX5b+4wvA7dM0bR6Wf6tcqx2x9Kh/RjEqMq2BKaVf4g4DjCnT9F5sKLgamTFtSqgth0T
hpjhkNuM/G2ebzDz+uLSs6G7yUC44RnX/XYIyNUFIdWfo55Jf+bk7kUVIHKMsRo+sogG6tyEI22+
Y4Da74Qa7pq4g8SMwvGrKYZiYLIM1Q2GfRtfFao3HpLE9T61ac3RQ6aZsySxZ9VyaDcos0jo2/Ym
sDogf+KSmlHFsTTi5GTGwcg9coO9j+l+uSYUIlTY2e26tJJ6PdV+8JybwG3MVDzj6KjPBlik90Ec
dyuyt8W16kM6/VjbuHBnE5FddV6+wFNbCGs/98D2dZVuAFHb5wH98DG2cXHIpKpv69gWH/ygH7eI
64pd29bu3vCyqiH0Acy3x8MRPHfH3kY0R0jS3Z3vxs5Ln0iGDVbfzJtBjeF7LFMNOX8ddv8EkJ0b
Ifddl0bj3OZRC7TFHqfwrogrf68SHrLKBGkYScXXXjrmuTWtc78I0cPeDrZWarRfExiMPVAkFR6i
vvUPJHY0DFw6xsuR7kAoFs1tDkjgkCWY6ibhVmustsZaqTmc95El/Y/UAvbDBHVOL7A0/1tQGsOn
sg7cXZQ3T25b+FsjQ4htyw4EYm321B0q6A42R168yvosYecmjaNX2R1uOAcZPw/tdn5JG4m6vksj
dbKHaYNmXl3pPIi5NJ1uV2a5extRm7I/4WE9sFnPdiqQfrYR7Uz9QUYQTsiYpOSulY+VKcubUY2E
S0ez6ex53lW70RnyTcF2A5mm5R8YDgc3vuWjRzL99BMFmtetjSygANHRYWiyaB0nOXse35JWfnSL
2FovcLRbVTcjfhkYfaw5zJrydez0Njdyde/JZQwKifLombq66fNWcZ8IT3JxhP4XCt9k6zi5vYez
NJ8D36aYxtW8DM9tU70fzSL+YOZ18YG9ZbBzQHjhHoja9qbJ+xD9hEe1ErvR0fSboVyRrSFMGBQ8
wVbBGB1TVhTzZopFdqL9RKiejhbz6zQO60PZEnn9VZSZ36Ejz3ttBaTLAM2KRjff4DiRJ+DHLWlP
nTg7jtSXsJXWBkbuEpzeTqekUvM2pvB/mr3gKnO8h9gjZXCw0wtTWYt36ZzK3Lc+p8hnlhFmAdrO
A0Tkl96TBeDlqA0f1b5KxGaJfNs2Yn7GdPRH6ht3QQOyIUxGD+M3ORldm5rrugf4YAr2XDkDQTCQ
9lVaWCDKs/gDX4vYDTpw1mEXDhuBpY/k7fRmJE/sjIX+k9URWj6NPeyTPC/wdQcSD3nBB1Myoi5K
jQRFiGZVg6E8xQnjymoIdgSE6BPmvJuEBeujkFWBV38i5cX0QNgxb7LXszFhlsyJ4WZVQ8SyU+79
AK4x/hE8SZiI9hC5iTQPA7YyLtwRL1miKav8XHH5PRPJubV9N3oo+847NIzqT67dmeekxE/KWNpZ
407iMQcAE6C1H+x018/rhvUMoGCWGk3dxxc0BzzZWZXfuCZvLgsKwBqsklkYyX7tNX63+nVr+HNb
iuaMUc/CCUKN9ZZfAORUF+kQpEdod7R1Bhjpk5wDTmkXv+17x6zoSKmlKh7Z5JP++sV/VJSgVaUb
h9xgs1ZE2mC9DUKb00p6em7SozXV8mXOZHXdpEUCZyDM73/9Um9GdMtLCfRmi/AKORQ65B/bbwS4
mTcBHThajd1WW+4RXeAuiOuvv36dxXL+11Hd6wsttnMGDozSkHP++EIswyG05+SeDiTY7ZIAebs3
QCcoqrS/xfZMStZIUBeRGk75TPoIHTUB8smNESVLcx2BCd++/kr/mx/9bn6EDZNv57/Pjy5f1b/O
X6f0pf5hfPTnj/1n8CzghThABgj68jw4H/8ZH/3JJBFohYCIhJjI+aPvU6QFMoJ3lJEoAx8UuFyO
36dK1jvkLZYXcCn6po1E759Mldw31zXKVF4ewAHqL4ss7reKwpZMdbQJVXYt7SHVz07tQHOr2AE7
W5NavwpXQhF1rQ8p4TmlcawJp3Ul0Tl+dahVau55KugvkscrJnKzcddTpsf5aqo8/ysuaX+TAhOT
c3uo+tjLO4aihdIQQnC/AGdc9vKwYL8UtOEFbULMnUfky5wl4Q3Zd71/h4JgtMS28XrZ6PeikhHH
mGIk8qnA/JmCanQMxlAyqdlEn9LAUOsp8A0KoNIlu4FYIDefWHsDJmyC9wl0j5rg7mWqb2+tEm+F
XFF8lXS7nG3WFqQIlvmPaYsOaCC/YAxgi3VmWZlXqZUCoprNlvSCTu78ttG3LgEATIK1yvhRTxvz
56aiYjj/7wb8/yF8sK35NeHjPqm/fP3XsSueqy8/3IJ//uC/b0HfesdZ+iowDz37BxU8fwThhj6E
QS059Txfvq9+7Hf8BDeXxxnMTbtMeL+vfvjXsdbAVsOS4x/Bf/7kmv9lV7JYWbjSFvklgltTvB3q
tpKpYhlSgxl+hxxHJ/X7MLd7nFwBiQCp7T6pchzPhdGkIMeapwKf+9FUNKT1QAFSzkm+aSCj3oVj
Wd0Wg/kIATQGTFu0GUndOEcYWGJHstAPOBRZu0xTkASdf2mKMV/ZEwuSScln8i7OnirOJJbv6Saj
TS9dpkDw2vD7DcFqlOm3wRzSS8nnuG7ZUi/gtZbAkmBeTa4NJM6cr+rQvPUskOQ4xJ7ricmhm8ut
dpjo4Qv/1jGL25R4a7d+HVx8Ae6Y8IF1E1ffwpwGyhohYboJYe/DzrHz86DnWyfTV2bM38IivpqS
9BkKMmhNmgK3zwkJt15q33tqdQdngNwJWSbiY9Q6h1QG3kqZSCxrMnNJS2PO1YunfCyefYQqO+IK
7k2siMsn0JcovZy8+JYty/cO/siOqEL4qKXKV0PMQph24SEW6p6UTG8d2F58lEX4QsJ9uF9QtXGs
2Rbb9XFeoq5YK/HBmObacQmkSwabBmR68BJ9rxrnKRH5KZ4Kci6yZyjbFz8REj+P020d3pBy0m91
r28dQGk7LfpdGzYtS+j8NDs4eqc+Kdk4M2C3az4oO6FDipBvrYArJhg30QMMSy5c35A3HhvLZ5mU
z+z16f+Xw7An8Zv1FgW2w1+gtbpVnXnb22pPytQVdFLO8NG8avzaWI958k1wwG5dKz3n+XQFntw9
BGg8VlnKO2Se9kgAECFsvVds0lAYBEbwQiP+wU0SOvM1eTmnWs+P0gH5mrjTQwkLe9IVWrBE9puo
Tp+rkbzPwp5egnq+Gu0YvEUi00ve+k/pZP4RtOImVKnFiW/tNEqY2SX0p53GByDrB5gVPReqOKCf
SVaGGRRrEI8kr7M8IIgpAejE90nksQBOxZUAcrhfgUdlLNeZj1VsvYQCxzQuYnosDJnE/T20ciAk
qPhWmoxtTI+IF2ypD4LkwhUypGZX2DXySM9I1paVpuAF+Nytyrtgs3mqSdbYeY57adDd7pDlPxDt
jhl7YvSuhPfEeFofkFChRramS2MbzeeMnK+1Dz9iI41ovBMIDTbFFEdrTeDMGn3HeGh9PTI2ccdj
V3rBcRoN4yZPdLFt56a8qYxGMwIoxlNJpN7aNgrx0lvdZz1K79oK8ibmqqlTODnQcZpsg7ZYEHow
q+fIh8oOhssuvH3mtNUjjs7HcjK8gbFbR7RiaackGEYXp8o/S4HKI5+KLcklGghmuml6jSERqZu1
kYROwNiaZHwiGhGGmN9eiE+4rVj9bCGaP9YGzINucN3tOBANWGn5UlU2KVVGlmxZDqwCX2erBtHt
rkzLYWPrOrq1era0pNQsJlT7pbbQOHZtSczVaK69ybZ2EDz43jS3AJF6EQp6SMVopoIbvIPDfgJl
gWbYf/IN7zIwYjhGo/wGqeLK8fLfrcfelOyEuNqUap7Dre+7Pxlg6AycIQN2ckAKBWqNseRivryk
bnueI8v7TcfFk+eHBmF5tZAHmqBYc2hJ3nhAQgfAhKcpv+IlwKKycqaICF48wYH+l2r2b9Z+b3s7
XkkImh1eDDzeT94A5fvgr6MGNkCfP4cRp+FyHGeW0muBMLA+8k/m7tevGf787oQIePILst+X/+bP
/6JUiEWFWx5W5UH3brJ1u/GhnrixDeEclEGzv7xfdLBXmMOS37xd8RNta3m/6FvxlrKi+clfinxb
YXgOqgPyMbHJ6jK41ZEH+bUzr+C65gcznF5UN427XI3jKWO2s5FhtUz2GDKT9RpX89WAAxivuXsI
Q+wy8Oa3dqCuFPIrnC32kvfJtVpnZ8AJu9Id76cyfjTdBC3jBPIqKAzGj3W4d5lyfYrR2q+dgOPh
1x/y31xCbJJNm5LfYpdrv7mE7CIl9892qkNidzunNm/hEdwCH29/84m6f/eJEpe9lFYMCACP/vht
hsoKJv6QazUknBIm1q22UjqLgkO48sJsA2n73MdWeQdW4BYEa3mXLNZeZ46/tSPn8lKqZOQJrCx7
uoqNjuwWNTwYoXcRctwnAce9i2p4HceLnHiyp6fYJRIDKXuznVKdXg2m7O6rfHqcJI99RlLOqU8D
1K/ko1yRC/ItShk8V6QjApgK6j0ow29R/Yqu2c19x8MbdHCi3UOSVOma+C+SyeB75gxv1/Yw37I+
FSvb5t8dBsZnuehxfZBjv/kgl6v+xzqR1T+CS2b3TP6wY/34Oc6+UbeOIaoDyIDXcmLiZHMbG2W+
EodfXxxvOkJqUgRIJs8p+LR++JMnS9oatgxD0YObj/dOl57K+ncH5puQ6AW2R7+7iJ2W/xvinPnx
/aQJmB8SN2khw7HZdelkr51oZoJjv0C01/seCUNuO4fQsC8qCpOtXxUnY4o+sr35I6CZW8FRlGSl
ZOIwZjzEk5DTibTws2XF32YgVFsfHfWB+SoZeC5ko8Gcu+si9bZj0HwIev5nrwvAuOkU6rlL3WJZ
AjVlSNqQLXGGiLC198MEdc60028u6eQrwhbP45RD1o81lqWMAtVSVL9WQ1QRoROj2d/Xlc0YV8y/
Meo4f3PH8l2EkH04hx3nrZ0Ju0k/1bqsDlZBozAyiFqn/UAFD3j9zM4XoRLlFjz84AJjmdF2Jwng
scobIGSPQZSzBPWqYaeiWa16D4omO8snCBhiA8sQNMDoXaLB99ZD5F6S0EbLJDmJGlJ5Nn6mHwl9
fJk7c4UO5P0kqA4JrmYJZ0z7PDEfNYXYqomSZs+0dR826j52vWGVSa5Pp+Hg6zyU7VB7sg1eIaD/
7vwYog34s03+r775v7lJeGYs/7FESPdm/3hRqbj1AfaM1UEF1YYSZ1r5il/HIdE7auLffCOoBH++
J3H0Co41y7KDn+7J1hEaE/VQHaQNKdDCwoYrITtFPKlCi++HQQOaexQAIBM5poBlP6VxcQY/NK+G
GpBMXYXNOgWVtg09WMwpAnwmisEfXW5dG0SwkCTdYXCi2p+qWiC97V5Ic72fCo3ieXkYc5nFIn9m
P0qVqux1NrPaGSrA3rW9plzdQlAJdj1f6Wt7OTuTIMOIvxjK/OSRXbPOGjWSyDf0q2Luk+MEHe21
CSLtGl1Hn9enalAPaU8jGeQxap+WVs+d1YPsY3OlF1S6GB/gEN62Rnpiat6uLH/YpFWuN8s/GCX/
SzQuF2QzjDuLJIrtcht1k3upffXgxUsDgcCe+wnXZ9FSLZlRdp7aPNj4DX9bGu5Tm5GTDTuwvWbJ
/iLZbyvSgNZQ/c6QLbDcTpTiTuE8kYZ8ryAJr0XtIu8uT8aYnchnalcy5gbu++JEU7wn+wn0N9ZO
lEbzo6f6M8Liz0mnqlNuuZexGzcsqTSBXGrPdhMsYSvxolHZF73zRHbT757H3t/c3tQ6aKxMxsyO
MN88JwstWBU6bnlAjvNSdeN9Z/LcG2mzIpfbeqm/XlvtGoD7rg+p9F7v+SrBLqM6RYQ8P9aWYpP3
VbYN83AToI7wWWnF7RoHakXM1KAPhUWoxIj3dYHuptu2KuIXHHrhuZHkBM0xz0VsdWTV8mxaz764
2AZnTNbrx1FQbplSQNs202E9xT3Ev4DKOqYx5HmYkBSzzmLKbD8bHvqRE1Ta/b0MaElJnT2Pw3Dv
uAsys8DrlcqcTY+arwiYJ7atRAtiGfPKrfUL6dDNTpLN5NMdAPT3yMqmfyr64UHAIF2qeRJN//18
/d+I+zcjbh70Nsfkfx9xP36VZV31fx2u/ftn/m+45vhL1SxMfNXLTOw/821fvHOoWlCWOfgu/lRO
fh+vLcpqCk8uemZsrI64Ib6P1+x3CB2p/ZlIB1Snjv9P5ttvihmg3i6PBCbo3FU+g743hUZgjcNM
WBmDC3QxqzJJghVXqfhNefZTo+RZ1NMwbUES4VV9e/tGyC5tUceshjOig0FUhcEqmKL6c9WP023p
kRNazC321hrj5G98+sv39WNtyItjJKcy4GPz+bB/fOwlXlFMKAtDPJchvE1fdmozTrhSS1aA95ll
188xfO8QU2IqNmD10q+TgSBu60lPbApp4a8kKxiMIX2WaI32NOR1QmRUxvQEQqO7pskmhCjG7Th0
PhI5YLSbv1xUf9Np/u2bYPkbWssRyIX05gA0pdPgHZ7DQzuz65qcet6VBqTU1Ff6QytMPCZWDuHS
KBlEIMGAYRQytXPrWPP7Yde/RTUw3dZdEKzMEYZoiM9vNwYI2iaOy10wKthHIPewFwJmXRklqVW/
fg8/neF8D4EPfpeZLkfS26aqc8QwaB/9BKEQaiNRV7JlRqXrkwjy61f6qdBZXilYBgCUHW74tqty
R6uDhM4rjSSX0ygDnOi9oD3JXrR3pssT8dev9+YmYgi+FFQ+MBgucUTIbwor2+pA//KYOIxxKu84
UboVONh/xtHgvcBjWVwQLi76wBZvN1Gh5LiAtxlQT8FlCfjUGhGmh7wLHn79dl4BCz90Ux5nD9YN
zO+cCz8dCllMT6K4Bg+0bcVx9jt7m4RcM1rzxelSsIqyEg93Vt3n93p0ITMUXr5xCLC8TwZ6/NJ1
2zupvUVFPLIva3DuLslhYj7ERYPAuKiIZeTa/DDGPiHTYjYdZm2ZYtvkxLzI1DisnwI7PXS2131U
3pz+pouDOf72XMDGTtOCbNwPvAW18+O5ENkRie2znA4qExaku5pncxx1R4MlMmrjbvF619+mQhob
Ny9IUtF+dgDpN+xGq+l3eSPlpclTheu34mntVeZHCwDxxSV66rOvyvIjsRxbaSn7vcVYEQksmOK1
BP/9YJs5Cl3W8xsU63Cw48reVHGq93m8s8jI+Mxxlh+83nUxediUailoA54uyaFsIuTeyEcOrB71
unbTcptghNx3og4egNdkx8zISsZeLTktJHy9JDx41mWX08s183jTFJZqV+PsO9dlgC98jDx324y2
w9y7Gdbe4NXFurdiRK2yzh/7rqLqJO2nKrVx44YNkj0gynSWSb+N817s3ciBG5h5CQIPwrqggc/O
nZsI84F4ovKjjxDoW4NqbFrlqL01tTUpaytVL+ELVTI9+bi1N35pw+NBu37MdDZdz23o3WCjDjZ9
kC4r1jJVNwOEsT+qrCCJuu3QrIbQDaL8q5EbwdkgIWXjxCmYXl+eSHHgt/asdpvb4TIRri511KDh
hZPLzBQ4wwo9Dd6a7Hr5PEkiQ8uF+clgZofnxSrFJ6hLeI0xKi/i4hKGQKM/GEXe2/ypOV9gdOOJ
10vWicnzZY00RuwZfQewdB3xDBazu834nKpjT5wDC6FOPOTOrkoaroiRdLahFeIZTHa9gxJs0LtM
mI6wA8gPkDdALOfobAGOkKo21fFB6WGXJOLOjsphy9k2HsnVA8FqID5iuGZ/ITC9ZM5sNXdaFuc0
chPWLGOOLKYYNkOUy1VSorqTpnlqbCzKZuw4qyyc4vdVFp+J8/yckGN6SPreBKc7620mvY+aqtom
BmijEKQh7/KASrhRsBNSWtc+YNdT5ebhqh7naV2aeBeHrDVWPQACeONGwhE1qLVVVnhls3rJ+4zD
fd5NmOeNIPpkNInml5miXWLnzppEY+zg0mxHLq5R+RseQ/kuRcxKv6ZSiPGxZ+9l1xlXLvmW1z0C
uTVuV/2csaMBHN35pO5owpoZSGTNzYyDnWOqs4iR0paDiXQqDpZIzYNfc7t4hq5NwoVae2ZpbSvq
8cRPmKX3SbRG9Vq9yNGJYZhawxfP7/STGKU6gf4ej/kY9qsxbpxrCaV338JHQGhmjscBqdaNofNm
NRRaxzBFUYxZxyoN/bndWC0CtNKMyc405umDM5rVjiV7cjTzuNk6BTzZTDMLIB423VuAEK/TCWt2
hY2Uwp//N6uGnGxVj2DysEEq5CFhRRpJqHDbmfkuykb9DdGsqi/oBArC4ykKZsz+4O2RZTc2XUQK
w39vzVGwss0BPPKo7C3vWJ58j5QrJTVJRglGMbInu49zqJwbmxv1gjq5HTZ51DPrNZt6/GplgETC
wpwPkCfkS+IT9erVqf+YpH11XbECeDBM6gvAHskNFAKqk5GSr66Vic6eNKZNhLe9hU2IymAyvfy+
iJ32KctEDqRgVpvUoC40XHwARW4BPHHafNfE4fBIKH1xbFPwHDOWj0OROZw9kjfZNpRfXlFHp5nd
2kFr0VwEKIMThFGeXApk1toT6PXALjTbUI68c7z3N6FZqo07CHvbQgHZOi7E4Nlv8B6T7crP2GHR
fYw9Eg4GKfhN8iEEZDr2i6kX88iqJ4QKmV+euVsCz9wbOJAF6ROYfJseqrqZecU69IfoRK3irhtk
fcQjFvI0AjnAZ5/ob9TA42M6Ss712m5PmS5AbFPb2HvLLNt9VBnuVS9r417zAsnGKHjyzrC7+bV1
4n5WLDhBdntJf4+0kX9iDnEvTRJ4pZ9YT2bgXjEwyXD2tPUefAwDLupFceVO5r5vORQstOIXeNTO
rsGTeyxz2N9jkSW7WkTJtq6GBxhQ9lr1fcq+WrlbPzUJcaxCwjuTGJV+M+pkz8fv5y/SCdrkWnZl
O3I1s6Dqp2ogGKuUsIKZGUTXYVS6DSerRqVNHKuTXCZlT+X8J0Tqfw3r7xpW6mp6g//esH782vX/
+tvklz9/8nvb6tNlspdk+0stSHPIv/TfZMTAfue5hB86CAqpSD2bQv9722q+o7uzKIWROYjAW/Qa
32VZ/jt6VkhwdAAmjYwX/pO21Qt+6iaEh9HPAcmFCoXfcukB/roH0w7JBxkAEGh3w1UdVC4bE6RS
V0KXzgZ9PWcnUlPrHsYszJ0Y9VQ6pRvy3dQB4gJAiIiB7k72oXwfBvydUBThYxr0xR5ZF+lqr5xp
QPHtbnilT08LiBqthC93QzZEC4PZUXCciJZxV2j1vc0Ycn66C9a6jZwTeUYD0SI6lsQ4BfEHglLJ
CYdgEa1DL3sKlXq0XnnZTtRhACRDjZjSggCH0TA3/ULYBvFinfpX7Pa0ELj7yADGPRtRe+/qNr3m
RwjblqYPt7s27tKoyTp8/Jk6SOBH51npajV1ML/nhf6N3lk/UMaIHUENya0ddiyWw3l558RTdJBT
vBSGFkRxdrgsEBKly/dx4ro7eCYN4Gj+2DfhkYdW+oH8ZXcVo9I/B46meQRnbbRmvYkhtAOaSp3+
fQ535jaqLUw5DPQwyb2C0Gs9MPMuAmPehEMUstkena3dQE/3oONv+J3zjegAvzt1WC6kCJ80AvFx
yPPmYIFi9xcmuzUkNzFk3p5NuOkUG586DDUJxi4GdrNDbSCX2WXlkVTozT0Erv4Qqqr/4HQ8r1ZN
OltbY8R1zLpWwHLvKpfvwx2u58A+9KDlCTB3N8NCm+eh9xhV2jyFSn7QuUY1jUft86L4O1lJ469K
TdYmW61F3+1uEFjH951TiWqDRbo4B1nJrv8Vfh8WZeKvmrL2qOk77zYXRoRt0R8/RTLC7sPOc+vG
HgGXc/O1f0XsQ4TyMN6k8e0M5/40hfQQmSfWrIanazouRsMWsP2hgj3MduYpxrRH1IyfH5NXxL96
xf1Pr+h/iTfjs6laIp6z0boj2MC9WiY973OPtQOgjgHGN26gdT+WfGSqKeWZvJXPasIcgAUPtI4y
vwJwpLVRhJiXBFcewRPCeElJLSA0zOo2mG6DT8QsDQ/QXYjoHaMCpDN9FjbYJQDBfA1DiDwCDYFx
KPWZAJza3Fgazti2MyD+kActLTSL2t66kBu3KcNeE5Ej2Qv5ksLQLIig9WRpPJGENCjX+jR34SdT
DtSOUE6kbxLVFnppAxuFgk7uWUJD8Y+JfqB2fYij5qtpDxGR8D4BETyv8MwSlR7cJIXTENsYLBIb
z2Yhy9nBv4EsJdElF2T1V3SR6jhZVUnn6zkJ+Ke4U/a5ew2rCCL0HdQIzacyXcIs5JJrIc1uly1J
F+OSeSHbHK7TuORgjCRiDERjQJ5PjvlrXIY920F5GCKrDAH96OwKvleWb9MOlsZqMmsXcb6Itr6o
k2NSRta2bXqFlsQwNlbjBR8dWWp31c9X/4+7M2ty09qi8F9x5V0q5uEhqbqtoSe358TtvKjkbgUQ
SEiMQr/+fgeQ3dDdtpPjuqEub4naB9icYQ9rrwXAcnThwYh0TiOP8Ay00dxcIAHvKlU53xq0+wOw
Cm9hiqmmG5Tfr53Anhtol1KjQr6NmrJBm0OyNt/68SYEWorqt4Wg3MQpcNTX+w1OSqijbAnT9nlB
BXRSqBvvpizMEgusj8cPcEOblyaNETcHusz+KNGAziNKzaE33UQpLWyBFzszyMM28/Xumt7WW8BT
1jROUu3ygID4zOSvriNTiW/USN/jd9DyhNpqvNcUnDWaZy5Dq0A0wE72b3U30T+QCPInlkVbqG+S
+p9Uu2N1voCpGS27KAw/HddouRoHu7xGuIz0VlKghOWsQcvkPjA8203mglAVEpfiFYRl1V+kBgp+
te25T39RdGYHO0AzC+h8FtYewir00898a6tOY1zpy8WmiiYxtNAvgyj/U1QK52UWFRfb4572imgR
k73PdmVJJL4JsjtIVvVoZht2+tLYoF9beOp7j/aBC320AUiLHzdJts76PLJHmzNyFBfpzlGowLrO
bGsDUVO3o+JCS7bKpVLhoy7c0L+0SuMww6lUrq0MN5sT25mnO0V7mdOBD97YDpAsid4tLGSs7dSj
8WkHp9TZQiAXgyqPIaNz0IfZsfeCNIympLn2l3sqdRSI6eCd0tb1JlHpR44PWjUxWaI3/s4L6BtD
FC2MqE6BoHOnJmKpV6TcFvMy318fNpv9TDke0nsEVw7AA3blbB1F6AjpxItHCCwuk6P7mSrI5tIz
k/u96+WzPCw/o+0IwxBMfrM857hRE5i+ktS7QABRp0gKXRS5JpIT+it9owGDyAvzLeDAzTwZpUjB
r9/BvTd6W/rrN6DLnCugeTTWKNErz94c5wcrpLnmAJUS4UiRWnPziAyBEboeXRlFnokGpep3I6wQ
Hsix67t9HnjW1ZFCT35TpYoXz5D1Qv4XZUMaYTJFF4xXBuBBZWZtnaMy8xfu7vh+Eyju6LZMtUNF
77XtHKkugphQinBLTZkO5SgyZnamqtXFzgzem3ZirafH4ogrk4aR8aoI0Rojx6OCoFijeQXfF0o8
VawezDMUb/evaSgb+dPdOjl+1Hf54eMmVg5XNv3U1/l+m57vq1EJLSB0wNZErcLiikirZOuPaOQ/
FH52UZHLAOXNjumEI2tZrYEm4s+tr8jQ5zoST/bmnXPMgTgom3QKFmoGIqIEaeh493stH52nWWm+
SStnT0PZHshZkq23MBmyvYZ7HQOBTIFRSvG8P9Bi3lEqJ5hNdiFVNhdSTVCoR6NAwhph9xKlqZI0
kk58EpPsvk5o0/JncIPs1PRMq3LiR04uZW6mou/NqSAJhWMtRzYM3skrqIW23vTopEV+qQgpj8gP
R6Ty9haO30KhSkel2n2tmvTz0h4FLdI8NPegXx33mEx9PbemNKEqn1LYztTpYa2s3zp+sn+3dkkv
0HpIv3EM4vmcJrvDPIFp+oJmKxqr0bAsFMCjiQ2nXlJlHyPK79NF6qovN7R2Ag/m498CCDTmVmqe
6xlED2d0HBEUodyh8+9pKE1jvUCAjIzN2ShIvZl+GCGiXVmCS25k76PJBtj2pREYysfFwl9P0AZd
+BMv1x2i4go2FqZLpkwCKr+3bN5HWFRTC7Sx+tmwIdmsbFPZnPFFEayIQpjzwR+HoD+znE7EJKcV
OAPvsZsYlg9gcp8ihQMPYj4DYHazM8vd3C032csyt81LCyo4Oh5pN3qbRkkezlIIKc8NsFozl492
Rds5oiYRPYP3h4Xj/+nic/+OHrN9vTD8LZpSVWG/TCFYtKYLD6rTGyCvdJZW9m220dOPFcErCQLT
QAiZqFqDIO8SvM0RaW3gAZ/0nVGUE3RSUHnQbfaBSHNvIvJsK220IAjfB+qS/TS4CsqROgMiat0W
BaDbSZhArTcf7QOfjKICg4ZHREqlI9PfoXUCMZ1Vbs/iyg5noRG45+iu5DPzUBTXR7soXxGqlu9S
aA3phCiRUDFDDZKOnb+s9qhEAzWODVor48w626k7QJ+gGSabGHIwnU5RcCW+NdcKxb6HXefwEppi
OHDApr7flaptTtjP10Ca1fSDu1WiW0+lj5HAfu0CDfYWV0CNlCtlt9jPbeYr3e+e9VY/ZiUdq/Qj
a3RbzEZHcwSqwNjNqq2t4vsrFkyQC5KISGKFbM2b7by0dub5OhrB6aDgi+/cqPwAhaA+HynJLNvt
168Dj/bLtRCiWdtI0rBJFIAmUCWCIVDDYWHn04VKrC/kbEIhbFPVGjehkLuJ6W3DYxASOAE+SrRR
oIsXAjl+KLRy7Fo2RwjoFFlc3lu1qs5OCOwUmobWTilkd+qg9v8m/m9fRBB1zepWj7f5KqnerVK4
89KTZID49U0cbLMP8T/7o28P1DKEfTej8FhnoX6o+om/NUa0zMBY3UM/ZhjkBSix0MtV449cUK1R
TEWj+XnkuGObpi3wHbSAiAucJCmMB0Z6zgzffsPGnt/+m84b3MX08ovv4AVxRzcCKF4vq/KMDXoj
fLWB7o5NSpI2dfYv7/jQBi4C3DV/kGs0Nmpu+L+3wfIeqrhpkGZJcJc9BDYImPMPWqE3xgMrkDwC
Bu4YrpAH5gIO8dAKDpgI6NZh7qc6J65/ayb03mBVL9LL+19/4bmbZ2pwd1/W6N9YDjoQDjq3NE2Q
9nXeHj0Sg75GDTh5c/1L6+D5t1cVUd7u5BefWQm9Mb7OAc0ZmwJ3QtqnufpzABEVx9YNjdav+hre
HEAMQNIIujHWCKGEglLzpXtTQbAuMkdM4PYkTbkw0r+yJfY+49eFoBFvknWVmgocDA5hrgtBZGMF
0sydBWFyMChC+Lr9vbnhkDZFSCkljcBUQE0EvArgnvrqGcFlPeggf8B71TNBaebegIygKSxYWSs4
Y8D08Hv3fAPbGttA5xD6ahfK4HYD3BaeWWod6PZYMw3KLarbfOLelshSG0NCLtCA7UKobzigKUBD
kuxmoDMDKJeYlIeeNoJijoE70mc+uCmgUTGVPhHcMThFehfY8J7aBlTVovBmgqED2yauwZ0IJH/6
tce/6xsY6hjNMxXGFPPJOWDjOoF+c0Rn+cDOQ7oqgJjJbQOsAIUZDlq2ew7a8F2gAyWKqs3cGF5w
QKVE+uNDCAtWjQXebvW9o4AwUTAO0CfXHpTNtjugXRC2AmlvgDiQJjYLOt3mU/eMYJtjA/5Zobba
/D64hUDTpCZtBYcYwADoLiS3xNU7EF1nDKITpt+TlRr3Y0BTga5OQVgjtR/Upz6TQRFn60O/GGdw
jLMkDkrjZB7uNKTXJ8yX3g5t8ZKaI+Am9dVzjB1zrNGDacNQUBtheI4x25UjGy6TOBLRj8CyN2+J
9/NwLiBiynlIiETaoL4GtyFoKMzJeshCdBWnAE6nZsKLJMxDKwiyKMJlWiPE2TmwtUAHb+OySuSM
EFSg3QeKrDYA6B0LrmDqARGv0edSX4OzggbqS9oKbHsOLQlwEDRX/1hgxxDcVDAUNFYYnIeg0bEl
awVUhokFSZKSG6mvnhVgbbIUks2ECkNbChoiis3M/OdLga2AGUAXmUpNob76W4GCiySSa1+XyrA2
BFjpRPe1lG9gWGMq1iRRyRw9NQlcQwAuiUvbBsYB+QYISEi/PskCEKAcifB01Bf2fHgeiKQZngHc
LO0kGN6pCF+etJvMfghxolAJb1ZCL4tsEzFB/emA5G2sNLj8qa5DFie5FHSV9Y4Wu6M+XVSitKZT
VCGW+OpHDmxDwMmV9pBInZAg1GlxfXpFuGMcCGGCoaaRCewN2RUhDoe6qw8Ien31VgRFzDGsQAQn
7cbR3HBIu6MoeEiuCEMfA5nHVTyl0XreMh4CyHkSSkqbb25Oo0FZAREyWSuQT6IxVzTdP7kibGAJ
tmOid9ZMFXd4PjONDdIrQhtTPNEMUVaur/5cMMe0fkCscapEDu6MIHKQTq0a+IRkTQQncPOx+7kE
EssKJ6kgZDhZaWBnhMEnkl0ROnMBzlaKNe2U73pNze7Y0koMLIoGf61JR04KUTJltvYEfJRWJM9O
cz3kWw9mybBmASJrjzh//26RhWojDjg0Zojb11dvLdjOWJgIqon298bsAzodcBpV6ewia4GWEAMc
w5cV/zCCcMRcAYcEEqOx0uD2RWEF6ZqLAbiArR93oHnLvr+kKGN2XyLNdtoNaRbQHy0dO5hArvCJ
lbaoKhQRO7NAhNk6omJ2e3oOzl+Er0trpuY/T6mQY9ZJKOERtom1nhVqNJJNdpGe0PoIGtIssGCX
lT0X8ZFcyM8hPmlWQW9HJG4ialApziut+/DjVvgBU31B/E78ILqvsb7BKn0KEvzcH5wwro9/b/Gt
ArooQKydPxTQ3+beDaxL/PdvHcBXXVJ68OOpxFTfp/3n7Qs+vnXnXqe3Ov3Pi2CVLOEGqOofqvYx
G7ni/0TLz8vNsgM+rWGXX5/k1186z/ng+39n4DTsjSuIdKTHTYJjvO0OXGME5QcOl9t0mZ4esUag
1pAz2ZEnywiu9GQbdJ66wTJJjx1HcbK878h+NAAh+ZG329VdFtzl2UOTNMgT2cGnq2hZLpPVw5Gb
ir70yC2c+kX81wvEmvPN567ZG+yI7F3g00iC+873xLcReF3Zkc9XceJ1H7lFg8uOfIHFg+D0hPX0
bgrnsgNf3i/9zgRUDZJjpxs92fTwJR//rS3kEo2CbRx0V2QDfpF+5O09lP7d79cUkKVHjsvesK6o
DckOe/14b2qwH9IDM0B+F1anR6znRYMokB36ZQwX0CMzNxVa2bFvlsG2s3tQgfkZx8vNEtG3voZL
g7mVf+Q0Xd75ebrKss6cbguV0uMHd37gLbvNNA1yXH5ozoI0zjozuy2tyY/9Tenz59V5fmgPEcLq
cZ50tr22KCb94LCR9vaQFn4hO/Kr1edk2fOegBuIuoX80MWye261gFr5gcsXF8vNLvWD7rHO+CLJ
/jPGv1ol6aqzU2mQ5vykwZ+XT5OcgkKb7VOchCcb1PFBk22WNkqcZP6LyTKJOSm7i7Mpef6cG0yX
YX/tN+AC2eFfo/jaMUuTfpYeNozwSLpRTYuJkR46WXn9fsU6WSw78JvVdptCOLbshQltLlZ2+O/p
k0nO8fdx/sxEbPOHss/f3ODxRGwTc7LDf8D6qzRddVwKvUl6yY996EaVbSFedtzfs6X/cPG02SnZ
Yb/Bsy05SZ7kQmuS7LIP/XHJubP1oOjqWKSpcksP/j0iN0m7fAzSuxiewu6zo7dKkVT62auYHmPv
NJA4eyhIiSzet0d+KtP0BfX8OP90av9+6p91k2viL+6i1TL57b8AAAD//w==</cx:binary>
              </cx:geoCache>
            </cx:geography>
          </cx:layoutPr>
        </cx:series>
      </cx:plotAreaRegion>
    </cx:plotArea>
  </cx:chart>
</cx: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0.13587</cdr:x>
      <cdr:y>0.17266</cdr:y>
    </cdr:from>
    <cdr:to>
      <cdr:x>0.43331</cdr:x>
      <cdr:y>0.27535</cdr:y>
    </cdr:to>
    <cdr:sp macro="" textlink="">
      <cdr:nvSpPr>
        <cdr:cNvPr id="2" name="TextBox 1">
          <a:extLst xmlns:a="http://schemas.openxmlformats.org/drawingml/2006/main">
            <a:ext uri="{FF2B5EF4-FFF2-40B4-BE49-F238E27FC236}">
              <a16:creationId xmlns:a16="http://schemas.microsoft.com/office/drawing/2014/main" id="{85F3D280-61AE-4680-CFCF-1E89887D1697}"/>
            </a:ext>
          </a:extLst>
        </cdr:cNvPr>
        <cdr:cNvSpPr txBox="1"/>
      </cdr:nvSpPr>
      <cdr:spPr>
        <a:xfrm xmlns:a="http://schemas.openxmlformats.org/drawingml/2006/main">
          <a:off x="1309497" y="751321"/>
          <a:ext cx="2866511" cy="44680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kern="1200" dirty="0"/>
            <a:t>General Population*</a:t>
          </a:r>
        </a:p>
      </cdr:txBody>
    </cdr:sp>
  </cdr:relSizeAnchor>
  <cdr:relSizeAnchor xmlns:cdr="http://schemas.openxmlformats.org/drawingml/2006/chartDrawing">
    <cdr:from>
      <cdr:x>0.08816</cdr:x>
      <cdr:y>0.36848</cdr:y>
    </cdr:from>
    <cdr:to>
      <cdr:x>0.3856</cdr:x>
      <cdr:y>0.47116</cdr:y>
    </cdr:to>
    <cdr:sp macro="" textlink="">
      <cdr:nvSpPr>
        <cdr:cNvPr id="5" name="TextBox 1">
          <a:extLst xmlns:a="http://schemas.openxmlformats.org/drawingml/2006/main">
            <a:ext uri="{FF2B5EF4-FFF2-40B4-BE49-F238E27FC236}">
              <a16:creationId xmlns:a16="http://schemas.microsoft.com/office/drawing/2014/main" id="{BBA10505-B2C3-18AE-3A12-522FB48319F0}"/>
            </a:ext>
          </a:extLst>
        </cdr:cNvPr>
        <cdr:cNvSpPr txBox="1"/>
      </cdr:nvSpPr>
      <cdr:spPr>
        <a:xfrm xmlns:a="http://schemas.openxmlformats.org/drawingml/2006/main">
          <a:off x="927100" y="1603375"/>
          <a:ext cx="3127664" cy="446808"/>
        </a:xfrm>
        <a:prstGeom xmlns:a="http://schemas.openxmlformats.org/drawingml/2006/main" prst="rect">
          <a:avLst/>
        </a:prstGeom>
      </cdr:spPr>
      <cdr:txBody>
        <a:bodyPr xmlns:a="http://schemas.openxmlformats.org/drawingml/2006/main" wrap="square"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kern="1200" dirty="0">
              <a:solidFill>
                <a:schemeClr val="bg1"/>
              </a:solidFill>
            </a:rPr>
            <a:t>Psychiatric disorder (NCI-AD)</a:t>
          </a:r>
        </a:p>
      </cdr:txBody>
    </cdr:sp>
  </cdr:relSizeAnchor>
  <cdr:relSizeAnchor xmlns:cdr="http://schemas.openxmlformats.org/drawingml/2006/chartDrawing">
    <cdr:from>
      <cdr:x>0.08608</cdr:x>
      <cdr:y>0.57072</cdr:y>
    </cdr:from>
    <cdr:to>
      <cdr:x>0.38351</cdr:x>
      <cdr:y>0.6734</cdr:y>
    </cdr:to>
    <cdr:sp macro="" textlink="">
      <cdr:nvSpPr>
        <cdr:cNvPr id="6" name="TextBox 1">
          <a:extLst xmlns:a="http://schemas.openxmlformats.org/drawingml/2006/main">
            <a:ext uri="{FF2B5EF4-FFF2-40B4-BE49-F238E27FC236}">
              <a16:creationId xmlns:a16="http://schemas.microsoft.com/office/drawing/2014/main" id="{856A0450-6E88-4ABD-D0A8-AD3002B3E5CB}"/>
            </a:ext>
          </a:extLst>
        </cdr:cNvPr>
        <cdr:cNvSpPr txBox="1"/>
      </cdr:nvSpPr>
      <cdr:spPr>
        <a:xfrm xmlns:a="http://schemas.openxmlformats.org/drawingml/2006/main">
          <a:off x="905164" y="2483378"/>
          <a:ext cx="3127664" cy="446808"/>
        </a:xfrm>
        <a:prstGeom xmlns:a="http://schemas.openxmlformats.org/drawingml/2006/main" prst="rect">
          <a:avLst/>
        </a:prstGeom>
      </cdr:spPr>
      <cdr:txBody>
        <a:bodyPr xmlns:a="http://schemas.openxmlformats.org/drawingml/2006/main" wrap="square"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kern="1200" dirty="0">
              <a:solidFill>
                <a:schemeClr val="tx2"/>
              </a:solidFill>
            </a:rPr>
            <a:t>Physical disability (NCI-AD)</a:t>
          </a:r>
        </a:p>
      </cdr:txBody>
    </cdr:sp>
  </cdr:relSizeAnchor>
</c:userShapes>
</file>

<file path=ppt/drawings/drawing2.xml><?xml version="1.0" encoding="utf-8"?>
<c:userShapes xmlns:c="http://schemas.openxmlformats.org/drawingml/2006/chart">
  <cdr:relSizeAnchor xmlns:cdr="http://schemas.openxmlformats.org/drawingml/2006/chartDrawing">
    <cdr:from>
      <cdr:x>0.09111</cdr:x>
      <cdr:y>0.16963</cdr:y>
    </cdr:from>
    <cdr:to>
      <cdr:x>0.38854</cdr:x>
      <cdr:y>0.27231</cdr:y>
    </cdr:to>
    <cdr:sp macro="" textlink="">
      <cdr:nvSpPr>
        <cdr:cNvPr id="2" name="TextBox 1">
          <a:extLst xmlns:a="http://schemas.openxmlformats.org/drawingml/2006/main">
            <a:ext uri="{FF2B5EF4-FFF2-40B4-BE49-F238E27FC236}">
              <a16:creationId xmlns:a16="http://schemas.microsoft.com/office/drawing/2014/main" id="{85F3D280-61AE-4680-CFCF-1E89887D1697}"/>
            </a:ext>
          </a:extLst>
        </cdr:cNvPr>
        <cdr:cNvSpPr txBox="1"/>
      </cdr:nvSpPr>
      <cdr:spPr>
        <a:xfrm xmlns:a="http://schemas.openxmlformats.org/drawingml/2006/main">
          <a:off x="878031" y="738101"/>
          <a:ext cx="2866502" cy="446808"/>
        </a:xfrm>
        <a:prstGeom xmlns:a="http://schemas.openxmlformats.org/drawingml/2006/main" prst="rect">
          <a:avLst/>
        </a:prstGeom>
      </cdr:spPr>
      <cdr:txBody>
        <a:bodyPr xmlns:a="http://schemas.openxmlformats.org/drawingml/2006/main" vertOverflow="clip" wrap="square" rtlCol="0" anchor="ctr" anchorCtr="0"/>
        <a:lstStyle xmlns:a="http://schemas.openxmlformats.org/drawingml/2006/main"/>
        <a:p xmlns:a="http://schemas.openxmlformats.org/drawingml/2006/main">
          <a:r>
            <a:rPr lang="en-US" sz="1800" kern="1200" dirty="0"/>
            <a:t>General Population*</a:t>
          </a:r>
        </a:p>
      </cdr:txBody>
    </cdr:sp>
  </cdr:relSizeAnchor>
  <cdr:relSizeAnchor xmlns:cdr="http://schemas.openxmlformats.org/drawingml/2006/chartDrawing">
    <cdr:from>
      <cdr:x>0.08816</cdr:x>
      <cdr:y>0.36848</cdr:y>
    </cdr:from>
    <cdr:to>
      <cdr:x>0.3856</cdr:x>
      <cdr:y>0.47116</cdr:y>
    </cdr:to>
    <cdr:sp macro="" textlink="">
      <cdr:nvSpPr>
        <cdr:cNvPr id="5" name="TextBox 1">
          <a:extLst xmlns:a="http://schemas.openxmlformats.org/drawingml/2006/main">
            <a:ext uri="{FF2B5EF4-FFF2-40B4-BE49-F238E27FC236}">
              <a16:creationId xmlns:a16="http://schemas.microsoft.com/office/drawing/2014/main" id="{BBA10505-B2C3-18AE-3A12-522FB48319F0}"/>
            </a:ext>
          </a:extLst>
        </cdr:cNvPr>
        <cdr:cNvSpPr txBox="1"/>
      </cdr:nvSpPr>
      <cdr:spPr>
        <a:xfrm xmlns:a="http://schemas.openxmlformats.org/drawingml/2006/main">
          <a:off x="927100" y="1603375"/>
          <a:ext cx="3127664" cy="446808"/>
        </a:xfrm>
        <a:prstGeom xmlns:a="http://schemas.openxmlformats.org/drawingml/2006/main" prst="rect">
          <a:avLst/>
        </a:prstGeom>
      </cdr:spPr>
      <cdr:txBody>
        <a:bodyPr xmlns:a="http://schemas.openxmlformats.org/drawingml/2006/main" wrap="square"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kern="1200" dirty="0">
              <a:solidFill>
                <a:schemeClr val="bg1"/>
              </a:solidFill>
            </a:rPr>
            <a:t>Psychiatric disorder (NCI-AD)</a:t>
          </a:r>
        </a:p>
      </cdr:txBody>
    </cdr:sp>
  </cdr:relSizeAnchor>
  <cdr:relSizeAnchor xmlns:cdr="http://schemas.openxmlformats.org/drawingml/2006/chartDrawing">
    <cdr:from>
      <cdr:x>0.08608</cdr:x>
      <cdr:y>0.57072</cdr:y>
    </cdr:from>
    <cdr:to>
      <cdr:x>0.38351</cdr:x>
      <cdr:y>0.6734</cdr:y>
    </cdr:to>
    <cdr:sp macro="" textlink="">
      <cdr:nvSpPr>
        <cdr:cNvPr id="6" name="TextBox 1">
          <a:extLst xmlns:a="http://schemas.openxmlformats.org/drawingml/2006/main">
            <a:ext uri="{FF2B5EF4-FFF2-40B4-BE49-F238E27FC236}">
              <a16:creationId xmlns:a16="http://schemas.microsoft.com/office/drawing/2014/main" id="{856A0450-6E88-4ABD-D0A8-AD3002B3E5CB}"/>
            </a:ext>
          </a:extLst>
        </cdr:cNvPr>
        <cdr:cNvSpPr txBox="1"/>
      </cdr:nvSpPr>
      <cdr:spPr>
        <a:xfrm xmlns:a="http://schemas.openxmlformats.org/drawingml/2006/main">
          <a:off x="905164" y="2483378"/>
          <a:ext cx="3127664" cy="446808"/>
        </a:xfrm>
        <a:prstGeom xmlns:a="http://schemas.openxmlformats.org/drawingml/2006/main" prst="rect">
          <a:avLst/>
        </a:prstGeom>
      </cdr:spPr>
      <cdr:txBody>
        <a:bodyPr xmlns:a="http://schemas.openxmlformats.org/drawingml/2006/main" wrap="square"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kern="1200" dirty="0">
              <a:solidFill>
                <a:schemeClr val="tx2"/>
              </a:solidFill>
            </a:rPr>
            <a:t>Physical disability (NCI-AD)</a:t>
          </a:r>
        </a:p>
      </cdr:txBody>
    </cdr:sp>
  </cdr:relSizeAnchor>
</c:userShapes>
</file>

<file path=ppt/drawings/drawing3.xml><?xml version="1.0" encoding="utf-8"?>
<c:userShapes xmlns:c="http://schemas.openxmlformats.org/drawingml/2006/chart">
  <cdr:relSizeAnchor xmlns:cdr="http://schemas.openxmlformats.org/drawingml/2006/chartDrawing">
    <cdr:from>
      <cdr:x>0.07602</cdr:x>
      <cdr:y>0.16963</cdr:y>
    </cdr:from>
    <cdr:to>
      <cdr:x>0.37345</cdr:x>
      <cdr:y>0.27231</cdr:y>
    </cdr:to>
    <cdr:sp macro="" textlink="">
      <cdr:nvSpPr>
        <cdr:cNvPr id="2" name="TextBox 1">
          <a:extLst xmlns:a="http://schemas.openxmlformats.org/drawingml/2006/main">
            <a:ext uri="{FF2B5EF4-FFF2-40B4-BE49-F238E27FC236}">
              <a16:creationId xmlns:a16="http://schemas.microsoft.com/office/drawing/2014/main" id="{85F3D280-61AE-4680-CFCF-1E89887D1697}"/>
            </a:ext>
          </a:extLst>
        </cdr:cNvPr>
        <cdr:cNvSpPr txBox="1"/>
      </cdr:nvSpPr>
      <cdr:spPr>
        <a:xfrm xmlns:a="http://schemas.openxmlformats.org/drawingml/2006/main">
          <a:off x="732607" y="738117"/>
          <a:ext cx="2866502" cy="446796"/>
        </a:xfrm>
        <a:prstGeom xmlns:a="http://schemas.openxmlformats.org/drawingml/2006/main" prst="rect">
          <a:avLst/>
        </a:prstGeom>
      </cdr:spPr>
      <cdr:txBody>
        <a:bodyPr xmlns:a="http://schemas.openxmlformats.org/drawingml/2006/main" vertOverflow="clip" wrap="square" rtlCol="0" anchor="ctr" anchorCtr="0"/>
        <a:lstStyle xmlns:a="http://schemas.openxmlformats.org/drawingml/2006/main"/>
        <a:p xmlns:a="http://schemas.openxmlformats.org/drawingml/2006/main">
          <a:r>
            <a:rPr lang="en-US" sz="1800" kern="1200" dirty="0"/>
            <a:t>General Population*</a:t>
          </a:r>
        </a:p>
      </cdr:txBody>
    </cdr:sp>
  </cdr:relSizeAnchor>
  <cdr:relSizeAnchor xmlns:cdr="http://schemas.openxmlformats.org/drawingml/2006/chartDrawing">
    <cdr:from>
      <cdr:x>0.08816</cdr:x>
      <cdr:y>0.36848</cdr:y>
    </cdr:from>
    <cdr:to>
      <cdr:x>0.3856</cdr:x>
      <cdr:y>0.47116</cdr:y>
    </cdr:to>
    <cdr:sp macro="" textlink="">
      <cdr:nvSpPr>
        <cdr:cNvPr id="5" name="TextBox 1">
          <a:extLst xmlns:a="http://schemas.openxmlformats.org/drawingml/2006/main">
            <a:ext uri="{FF2B5EF4-FFF2-40B4-BE49-F238E27FC236}">
              <a16:creationId xmlns:a16="http://schemas.microsoft.com/office/drawing/2014/main" id="{BBA10505-B2C3-18AE-3A12-522FB48319F0}"/>
            </a:ext>
          </a:extLst>
        </cdr:cNvPr>
        <cdr:cNvSpPr txBox="1"/>
      </cdr:nvSpPr>
      <cdr:spPr>
        <a:xfrm xmlns:a="http://schemas.openxmlformats.org/drawingml/2006/main">
          <a:off x="927100" y="1603375"/>
          <a:ext cx="3127664" cy="446808"/>
        </a:xfrm>
        <a:prstGeom xmlns:a="http://schemas.openxmlformats.org/drawingml/2006/main" prst="rect">
          <a:avLst/>
        </a:prstGeom>
      </cdr:spPr>
      <cdr:txBody>
        <a:bodyPr xmlns:a="http://schemas.openxmlformats.org/drawingml/2006/main" wrap="square"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kern="1200" dirty="0">
              <a:solidFill>
                <a:schemeClr val="bg1"/>
              </a:solidFill>
            </a:rPr>
            <a:t>Psychiatric disorder (NCI-AD)</a:t>
          </a:r>
        </a:p>
      </cdr:txBody>
    </cdr:sp>
  </cdr:relSizeAnchor>
  <cdr:relSizeAnchor xmlns:cdr="http://schemas.openxmlformats.org/drawingml/2006/chartDrawing">
    <cdr:from>
      <cdr:x>0.08608</cdr:x>
      <cdr:y>0.57072</cdr:y>
    </cdr:from>
    <cdr:to>
      <cdr:x>0.38351</cdr:x>
      <cdr:y>0.6734</cdr:y>
    </cdr:to>
    <cdr:sp macro="" textlink="">
      <cdr:nvSpPr>
        <cdr:cNvPr id="6" name="TextBox 1">
          <a:extLst xmlns:a="http://schemas.openxmlformats.org/drawingml/2006/main">
            <a:ext uri="{FF2B5EF4-FFF2-40B4-BE49-F238E27FC236}">
              <a16:creationId xmlns:a16="http://schemas.microsoft.com/office/drawing/2014/main" id="{856A0450-6E88-4ABD-D0A8-AD3002B3E5CB}"/>
            </a:ext>
          </a:extLst>
        </cdr:cNvPr>
        <cdr:cNvSpPr txBox="1"/>
      </cdr:nvSpPr>
      <cdr:spPr>
        <a:xfrm xmlns:a="http://schemas.openxmlformats.org/drawingml/2006/main">
          <a:off x="905164" y="2483378"/>
          <a:ext cx="3127664" cy="446808"/>
        </a:xfrm>
        <a:prstGeom xmlns:a="http://schemas.openxmlformats.org/drawingml/2006/main" prst="rect">
          <a:avLst/>
        </a:prstGeom>
      </cdr:spPr>
      <cdr:txBody>
        <a:bodyPr xmlns:a="http://schemas.openxmlformats.org/drawingml/2006/main" wrap="square"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kern="1200" dirty="0">
              <a:solidFill>
                <a:schemeClr val="tx2"/>
              </a:solidFill>
            </a:rPr>
            <a:t>Physical disability (NCI-AD)</a:t>
          </a:r>
        </a:p>
      </cdr:txBody>
    </cdr:sp>
  </cdr:relSizeAnchor>
</c:userShapes>
</file>

<file path=ppt/drawings/drawing4.xml><?xml version="1.0" encoding="utf-8"?>
<c:userShapes xmlns:c="http://schemas.openxmlformats.org/drawingml/2006/chart">
  <cdr:relSizeAnchor xmlns:cdr="http://schemas.openxmlformats.org/drawingml/2006/chartDrawing">
    <cdr:from>
      <cdr:x>0.14839</cdr:x>
      <cdr:y>0.16963</cdr:y>
    </cdr:from>
    <cdr:to>
      <cdr:x>0.44582</cdr:x>
      <cdr:y>0.27231</cdr:y>
    </cdr:to>
    <cdr:sp macro="" textlink="">
      <cdr:nvSpPr>
        <cdr:cNvPr id="2" name="TextBox 1">
          <a:extLst xmlns:a="http://schemas.openxmlformats.org/drawingml/2006/main">
            <a:ext uri="{FF2B5EF4-FFF2-40B4-BE49-F238E27FC236}">
              <a16:creationId xmlns:a16="http://schemas.microsoft.com/office/drawing/2014/main" id="{85F3D280-61AE-4680-CFCF-1E89887D1697}"/>
            </a:ext>
          </a:extLst>
        </cdr:cNvPr>
        <cdr:cNvSpPr txBox="1"/>
      </cdr:nvSpPr>
      <cdr:spPr>
        <a:xfrm xmlns:a="http://schemas.openxmlformats.org/drawingml/2006/main">
          <a:off x="1560373" y="738117"/>
          <a:ext cx="3127655" cy="446796"/>
        </a:xfrm>
        <a:prstGeom xmlns:a="http://schemas.openxmlformats.org/drawingml/2006/main" prst="rect">
          <a:avLst/>
        </a:prstGeom>
      </cdr:spPr>
      <cdr:txBody>
        <a:bodyPr xmlns:a="http://schemas.openxmlformats.org/drawingml/2006/main" vertOverflow="clip" wrap="square" rtlCol="0" anchor="ctr" anchorCtr="0"/>
        <a:lstStyle xmlns:a="http://schemas.openxmlformats.org/drawingml/2006/main"/>
        <a:p xmlns:a="http://schemas.openxmlformats.org/drawingml/2006/main">
          <a:r>
            <a:rPr lang="en-US" sz="1800" kern="1200" dirty="0"/>
            <a:t>General Population</a:t>
          </a:r>
        </a:p>
      </cdr:txBody>
    </cdr:sp>
  </cdr:relSizeAnchor>
  <cdr:relSizeAnchor xmlns:cdr="http://schemas.openxmlformats.org/drawingml/2006/chartDrawing">
    <cdr:from>
      <cdr:x>0.08816</cdr:x>
      <cdr:y>0.36848</cdr:y>
    </cdr:from>
    <cdr:to>
      <cdr:x>0.3856</cdr:x>
      <cdr:y>0.47116</cdr:y>
    </cdr:to>
    <cdr:sp macro="" textlink="">
      <cdr:nvSpPr>
        <cdr:cNvPr id="5" name="TextBox 1">
          <a:extLst xmlns:a="http://schemas.openxmlformats.org/drawingml/2006/main">
            <a:ext uri="{FF2B5EF4-FFF2-40B4-BE49-F238E27FC236}">
              <a16:creationId xmlns:a16="http://schemas.microsoft.com/office/drawing/2014/main" id="{BBA10505-B2C3-18AE-3A12-522FB48319F0}"/>
            </a:ext>
          </a:extLst>
        </cdr:cNvPr>
        <cdr:cNvSpPr txBox="1"/>
      </cdr:nvSpPr>
      <cdr:spPr>
        <a:xfrm xmlns:a="http://schemas.openxmlformats.org/drawingml/2006/main">
          <a:off x="927100" y="1603375"/>
          <a:ext cx="3127664" cy="446808"/>
        </a:xfrm>
        <a:prstGeom xmlns:a="http://schemas.openxmlformats.org/drawingml/2006/main" prst="rect">
          <a:avLst/>
        </a:prstGeom>
      </cdr:spPr>
      <cdr:txBody>
        <a:bodyPr xmlns:a="http://schemas.openxmlformats.org/drawingml/2006/main" wrap="square"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kern="1200" dirty="0">
              <a:solidFill>
                <a:schemeClr val="bg1"/>
              </a:solidFill>
            </a:rPr>
            <a:t>Psychiatric disorder (NCI-AD)</a:t>
          </a:r>
        </a:p>
      </cdr:txBody>
    </cdr:sp>
  </cdr:relSizeAnchor>
  <cdr:relSizeAnchor xmlns:cdr="http://schemas.openxmlformats.org/drawingml/2006/chartDrawing">
    <cdr:from>
      <cdr:x>0.08608</cdr:x>
      <cdr:y>0.57072</cdr:y>
    </cdr:from>
    <cdr:to>
      <cdr:x>0.38351</cdr:x>
      <cdr:y>0.6734</cdr:y>
    </cdr:to>
    <cdr:sp macro="" textlink="">
      <cdr:nvSpPr>
        <cdr:cNvPr id="6" name="TextBox 1">
          <a:extLst xmlns:a="http://schemas.openxmlformats.org/drawingml/2006/main">
            <a:ext uri="{FF2B5EF4-FFF2-40B4-BE49-F238E27FC236}">
              <a16:creationId xmlns:a16="http://schemas.microsoft.com/office/drawing/2014/main" id="{856A0450-6E88-4ABD-D0A8-AD3002B3E5CB}"/>
            </a:ext>
          </a:extLst>
        </cdr:cNvPr>
        <cdr:cNvSpPr txBox="1"/>
      </cdr:nvSpPr>
      <cdr:spPr>
        <a:xfrm xmlns:a="http://schemas.openxmlformats.org/drawingml/2006/main">
          <a:off x="905164" y="2483378"/>
          <a:ext cx="3127664" cy="446808"/>
        </a:xfrm>
        <a:prstGeom xmlns:a="http://schemas.openxmlformats.org/drawingml/2006/main" prst="rect">
          <a:avLst/>
        </a:prstGeom>
      </cdr:spPr>
      <cdr:txBody>
        <a:bodyPr xmlns:a="http://schemas.openxmlformats.org/drawingml/2006/main" wrap="square"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kern="1200" dirty="0">
              <a:solidFill>
                <a:schemeClr val="tx2"/>
              </a:solidFill>
            </a:rPr>
            <a:t>Physical disability (NCI-AD)</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E69876-2BB9-4C13-BC90-4C5170103F2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sz="1100" b="1"/>
          </a:p>
        </p:txBody>
      </p:sp>
      <p:sp>
        <p:nvSpPr>
          <p:cNvPr id="3" name="Date Placeholder 2">
            <a:extLst>
              <a:ext uri="{FF2B5EF4-FFF2-40B4-BE49-F238E27FC236}">
                <a16:creationId xmlns:a16="http://schemas.microsoft.com/office/drawing/2014/main" id="{B4D70B54-AA6F-4069-B867-90F5B6AD44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51E737-F236-4BB9-8646-7AEE0862CFC7}" type="datetimeFigureOut">
              <a:rPr lang="en-US" sz="800" smtClean="0"/>
              <a:t>12/19/2025</a:t>
            </a:fld>
            <a:endParaRPr lang="en-US" sz="800"/>
          </a:p>
        </p:txBody>
      </p:sp>
      <p:sp>
        <p:nvSpPr>
          <p:cNvPr id="4" name="Footer Placeholder 3">
            <a:extLst>
              <a:ext uri="{FF2B5EF4-FFF2-40B4-BE49-F238E27FC236}">
                <a16:creationId xmlns:a16="http://schemas.microsoft.com/office/drawing/2014/main" id="{05B0FA07-EA8A-4489-8329-C7D5E5CFC2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sz="800"/>
          </a:p>
        </p:txBody>
      </p:sp>
      <p:sp>
        <p:nvSpPr>
          <p:cNvPr id="5" name="Slide Number Placeholder 4">
            <a:extLst>
              <a:ext uri="{FF2B5EF4-FFF2-40B4-BE49-F238E27FC236}">
                <a16:creationId xmlns:a16="http://schemas.microsoft.com/office/drawing/2014/main" id="{44E63906-4325-49A4-B35E-55495D37A9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AE7397-DCD0-411E-96FF-56C058BB3580}" type="slidenum">
              <a:rPr lang="en-US" sz="800" smtClean="0"/>
              <a:t>‹#›</a:t>
            </a:fld>
            <a:endParaRPr lang="en-US" sz="800"/>
          </a:p>
        </p:txBody>
      </p:sp>
    </p:spTree>
    <p:extLst>
      <p:ext uri="{BB962C8B-B14F-4D97-AF65-F5344CB8AC3E}">
        <p14:creationId xmlns:p14="http://schemas.microsoft.com/office/powerpoint/2010/main" val="4553338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100" b="1"/>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800"/>
            </a:lvl1pPr>
          </a:lstStyle>
          <a:p>
            <a:fld id="{D8DC90B5-2E03-4135-B528-1241C30C095B}" type="datetimeFigureOut">
              <a:rPr lang="en-US" smtClean="0"/>
              <a:pPr/>
              <a:t>12/19/2025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schemeClr val="bg2"/>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8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800"/>
            </a:lvl1pPr>
          </a:lstStyle>
          <a:p>
            <a:fld id="{B47F534D-C1C8-4AA5-88B2-A9405FF0088B}" type="slidenum">
              <a:rPr lang="en-US" smtClean="0"/>
              <a:pPr/>
              <a:t>‹#›</a:t>
            </a:fld>
            <a:endParaRPr lang="en-US"/>
          </a:p>
        </p:txBody>
      </p:sp>
    </p:spTree>
    <p:extLst>
      <p:ext uri="{BB962C8B-B14F-4D97-AF65-F5344CB8AC3E}">
        <p14:creationId xmlns:p14="http://schemas.microsoft.com/office/powerpoint/2010/main" val="1629788597"/>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120000"/>
      </a:lnSpc>
      <a:defRPr sz="1100" kern="1200">
        <a:solidFill>
          <a:schemeClr val="tx1"/>
        </a:solidFill>
        <a:latin typeface="+mn-lt"/>
        <a:ea typeface="+mn-ea"/>
        <a:cs typeface="+mn-cs"/>
      </a:defRPr>
    </a:lvl1pPr>
    <a:lvl2pPr marL="457200" algn="l" defTabSz="914400" rtl="0" eaLnBrk="1" latinLnBrk="0" hangingPunct="1">
      <a:lnSpc>
        <a:spcPct val="120000"/>
      </a:lnSpc>
      <a:defRPr sz="1100" kern="1200">
        <a:solidFill>
          <a:schemeClr val="tx1"/>
        </a:solidFill>
        <a:latin typeface="+mn-lt"/>
        <a:ea typeface="+mn-ea"/>
        <a:cs typeface="+mn-cs"/>
      </a:defRPr>
    </a:lvl2pPr>
    <a:lvl3pPr marL="914400" algn="l" defTabSz="914400" rtl="0" eaLnBrk="1" latinLnBrk="0" hangingPunct="1">
      <a:lnSpc>
        <a:spcPct val="120000"/>
      </a:lnSpc>
      <a:defRPr sz="1100" kern="1200">
        <a:solidFill>
          <a:schemeClr val="tx1"/>
        </a:solidFill>
        <a:latin typeface="+mn-lt"/>
        <a:ea typeface="+mn-ea"/>
        <a:cs typeface="+mn-cs"/>
      </a:defRPr>
    </a:lvl3pPr>
    <a:lvl4pPr marL="1371600" algn="l" defTabSz="914400" rtl="0" eaLnBrk="1" latinLnBrk="0" hangingPunct="1">
      <a:lnSpc>
        <a:spcPct val="120000"/>
      </a:lnSpc>
      <a:defRPr sz="1100" kern="1200">
        <a:solidFill>
          <a:schemeClr val="tx1"/>
        </a:solidFill>
        <a:latin typeface="+mn-lt"/>
        <a:ea typeface="+mn-ea"/>
        <a:cs typeface="+mn-cs"/>
      </a:defRPr>
    </a:lvl4pPr>
    <a:lvl5pPr marL="1828800" algn="l" defTabSz="914400" rtl="0" eaLnBrk="1" latinLnBrk="0" hangingPunct="1">
      <a:lnSpc>
        <a:spcPct val="120000"/>
      </a:lnSpc>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FFCE7-8D0B-CA42-AECE-3C752F99FAE1}" type="slidenum">
              <a:rPr lang="en-US" smtClean="0"/>
              <a:t>1</a:t>
            </a:fld>
            <a:endParaRPr lang="en-US"/>
          </a:p>
        </p:txBody>
      </p:sp>
    </p:spTree>
    <p:extLst>
      <p:ext uri="{BB962C8B-B14F-4D97-AF65-F5344CB8AC3E}">
        <p14:creationId xmlns:p14="http://schemas.microsoft.com/office/powerpoint/2010/main" val="4027531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47F534D-C1C8-4AA5-88B2-A9405FF0088B}" type="slidenum">
              <a:rPr lang="en-US" smtClean="0"/>
              <a:pPr/>
              <a:t>16</a:t>
            </a:fld>
            <a:endParaRPr lang="en-US"/>
          </a:p>
        </p:txBody>
      </p:sp>
    </p:spTree>
    <p:extLst>
      <p:ext uri="{BB962C8B-B14F-4D97-AF65-F5344CB8AC3E}">
        <p14:creationId xmlns:p14="http://schemas.microsoft.com/office/powerpoint/2010/main" val="1431458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D98447-2325-4987-8F3B-61CB5738E1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539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98447-2325-4987-8F3B-61CB5738E111}" type="slidenum">
              <a:rPr lang="en-US" smtClean="0"/>
              <a:t>19</a:t>
            </a:fld>
            <a:endParaRPr lang="en-US"/>
          </a:p>
        </p:txBody>
      </p:sp>
    </p:spTree>
    <p:extLst>
      <p:ext uri="{BB962C8B-B14F-4D97-AF65-F5344CB8AC3E}">
        <p14:creationId xmlns:p14="http://schemas.microsoft.com/office/powerpoint/2010/main" val="3484455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D98447-2325-4987-8F3B-61CB5738E1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065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98447-2325-4987-8F3B-61CB5738E111}" type="slidenum">
              <a:rPr lang="en-US" smtClean="0"/>
              <a:t>21</a:t>
            </a:fld>
            <a:endParaRPr lang="en-US"/>
          </a:p>
        </p:txBody>
      </p:sp>
    </p:spTree>
    <p:extLst>
      <p:ext uri="{BB962C8B-B14F-4D97-AF65-F5344CB8AC3E}">
        <p14:creationId xmlns:p14="http://schemas.microsoft.com/office/powerpoint/2010/main" val="909309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7F534D-C1C8-4AA5-88B2-A9405FF0088B}" type="slidenum">
              <a:rPr lang="en-US" smtClean="0"/>
              <a:pPr/>
              <a:t>22</a:t>
            </a:fld>
            <a:endParaRPr lang="en-US"/>
          </a:p>
        </p:txBody>
      </p:sp>
    </p:spTree>
    <p:extLst>
      <p:ext uri="{BB962C8B-B14F-4D97-AF65-F5344CB8AC3E}">
        <p14:creationId xmlns:p14="http://schemas.microsoft.com/office/powerpoint/2010/main" val="3828312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7F534D-C1C8-4AA5-88B2-A9405FF0088B}" type="slidenum">
              <a:rPr lang="en-US" smtClean="0"/>
              <a:pPr/>
              <a:t>26</a:t>
            </a:fld>
            <a:endParaRPr lang="en-US"/>
          </a:p>
        </p:txBody>
      </p:sp>
    </p:spTree>
    <p:extLst>
      <p:ext uri="{BB962C8B-B14F-4D97-AF65-F5344CB8AC3E}">
        <p14:creationId xmlns:p14="http://schemas.microsoft.com/office/powerpoint/2010/main" val="1797806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7F534D-C1C8-4AA5-88B2-A9405FF0088B}" type="slidenum">
              <a:rPr lang="en-US" smtClean="0"/>
              <a:pPr/>
              <a:t>27</a:t>
            </a:fld>
            <a:endParaRPr lang="en-US"/>
          </a:p>
        </p:txBody>
      </p:sp>
    </p:spTree>
    <p:extLst>
      <p:ext uri="{BB962C8B-B14F-4D97-AF65-F5344CB8AC3E}">
        <p14:creationId xmlns:p14="http://schemas.microsoft.com/office/powerpoint/2010/main" val="3185848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7F534D-C1C8-4AA5-88B2-A9405FF0088B}" type="slidenum">
              <a:rPr lang="en-US" smtClean="0"/>
              <a:pPr/>
              <a:t>28</a:t>
            </a:fld>
            <a:endParaRPr lang="en-US"/>
          </a:p>
        </p:txBody>
      </p:sp>
    </p:spTree>
    <p:extLst>
      <p:ext uri="{BB962C8B-B14F-4D97-AF65-F5344CB8AC3E}">
        <p14:creationId xmlns:p14="http://schemas.microsoft.com/office/powerpoint/2010/main" val="2491612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7F534D-C1C8-4AA5-88B2-A9405FF0088B}" type="slidenum">
              <a:rPr lang="en-US" smtClean="0"/>
              <a:pPr/>
              <a:t>29</a:t>
            </a:fld>
            <a:endParaRPr lang="en-US"/>
          </a:p>
        </p:txBody>
      </p:sp>
    </p:spTree>
    <p:extLst>
      <p:ext uri="{BB962C8B-B14F-4D97-AF65-F5344CB8AC3E}">
        <p14:creationId xmlns:p14="http://schemas.microsoft.com/office/powerpoint/2010/main" val="3468066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42A58-8653-24B3-6657-B99D5075A9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50AE91-1281-CC16-EBB8-79D226A71F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4B1E8E-716D-DDC0-E5AD-07852590D5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EB2A2D-87DE-9B43-91D6-E70BF27DC310}"/>
              </a:ext>
            </a:extLst>
          </p:cNvPr>
          <p:cNvSpPr>
            <a:spLocks noGrp="1"/>
          </p:cNvSpPr>
          <p:nvPr>
            <p:ph type="sldNum" sz="quarter" idx="10"/>
          </p:nvPr>
        </p:nvSpPr>
        <p:spPr/>
        <p:txBody>
          <a:bodyPr/>
          <a:lstStyle/>
          <a:p>
            <a:fld id="{7675871D-C205-4475-9F09-4E8322E06539}" type="slidenum">
              <a:rPr lang="en-US" smtClean="0"/>
              <a:t>2</a:t>
            </a:fld>
            <a:endParaRPr lang="en-US"/>
          </a:p>
        </p:txBody>
      </p:sp>
      <p:sp>
        <p:nvSpPr>
          <p:cNvPr id="5" name="TextBox 4">
            <a:extLst>
              <a:ext uri="{FF2B5EF4-FFF2-40B4-BE49-F238E27FC236}">
                <a16:creationId xmlns:a16="http://schemas.microsoft.com/office/drawing/2014/main" id="{8643DD4F-88CC-14CD-7570-33A92E83C09D}"/>
              </a:ext>
            </a:extLst>
          </p:cNvPr>
          <p:cNvSpPr txBox="1"/>
          <p:nvPr/>
        </p:nvSpPr>
        <p:spPr>
          <a:xfrm>
            <a:off x="1833410" y="454645"/>
            <a:ext cx="3356206"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Notes Page Title Here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(edit this in notes view)</a:t>
            </a:r>
          </a:p>
        </p:txBody>
      </p:sp>
    </p:spTree>
    <p:extLst>
      <p:ext uri="{BB962C8B-B14F-4D97-AF65-F5344CB8AC3E}">
        <p14:creationId xmlns:p14="http://schemas.microsoft.com/office/powerpoint/2010/main" val="3195847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29961-D0C0-C44B-1EC4-BA1CC5B202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AAF47F-33E9-9A86-F336-91814B42F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6906F6-C2CF-7C16-D775-542AC31298F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2354A6-7C60-7031-73F2-117FC4CB0D04}"/>
              </a:ext>
            </a:extLst>
          </p:cNvPr>
          <p:cNvSpPr>
            <a:spLocks noGrp="1"/>
          </p:cNvSpPr>
          <p:nvPr>
            <p:ph type="sldNum" sz="quarter" idx="5"/>
          </p:nvPr>
        </p:nvSpPr>
        <p:spPr/>
        <p:txBody>
          <a:bodyPr/>
          <a:lstStyle/>
          <a:p>
            <a:fld id="{B47F534D-C1C8-4AA5-88B2-A9405FF0088B}" type="slidenum">
              <a:rPr lang="en-US" smtClean="0"/>
              <a:pPr/>
              <a:t>30</a:t>
            </a:fld>
            <a:endParaRPr lang="en-US"/>
          </a:p>
        </p:txBody>
      </p:sp>
    </p:spTree>
    <p:extLst>
      <p:ext uri="{BB962C8B-B14F-4D97-AF65-F5344CB8AC3E}">
        <p14:creationId xmlns:p14="http://schemas.microsoft.com/office/powerpoint/2010/main" val="2226186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D1EC9-37C7-FF69-BDBA-0597D985EE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3E712A-4485-7D7B-0A74-5681B4C22F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55405D-FFCB-9F64-002A-DF99B00607E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46D2AA7-9969-A131-7689-1459739524E0}"/>
              </a:ext>
            </a:extLst>
          </p:cNvPr>
          <p:cNvSpPr>
            <a:spLocks noGrp="1"/>
          </p:cNvSpPr>
          <p:nvPr>
            <p:ph type="sldNum" sz="quarter" idx="5"/>
          </p:nvPr>
        </p:nvSpPr>
        <p:spPr/>
        <p:txBody>
          <a:bodyPr/>
          <a:lstStyle/>
          <a:p>
            <a:fld id="{B47F534D-C1C8-4AA5-88B2-A9405FF0088B}" type="slidenum">
              <a:rPr lang="en-US" smtClean="0"/>
              <a:pPr/>
              <a:t>31</a:t>
            </a:fld>
            <a:endParaRPr lang="en-US"/>
          </a:p>
        </p:txBody>
      </p:sp>
    </p:spTree>
    <p:extLst>
      <p:ext uri="{BB962C8B-B14F-4D97-AF65-F5344CB8AC3E}">
        <p14:creationId xmlns:p14="http://schemas.microsoft.com/office/powerpoint/2010/main" val="3419257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7F534D-C1C8-4AA5-88B2-A9405FF0088B}" type="slidenum">
              <a:rPr lang="en-US" smtClean="0"/>
              <a:pPr/>
              <a:t>32</a:t>
            </a:fld>
            <a:endParaRPr lang="en-US"/>
          </a:p>
        </p:txBody>
      </p:sp>
    </p:spTree>
    <p:extLst>
      <p:ext uri="{BB962C8B-B14F-4D97-AF65-F5344CB8AC3E}">
        <p14:creationId xmlns:p14="http://schemas.microsoft.com/office/powerpoint/2010/main" val="732650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B2149-5722-DE5C-C7A8-8219D05C50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CC42EF-C7C3-0830-D7EF-868B8B7F50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42BE34-990E-B2C8-4C07-0CCE61F0482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B1672AC-2B8A-84BE-863B-6D4D7668A295}"/>
              </a:ext>
            </a:extLst>
          </p:cNvPr>
          <p:cNvSpPr>
            <a:spLocks noGrp="1"/>
          </p:cNvSpPr>
          <p:nvPr>
            <p:ph type="sldNum" sz="quarter" idx="5"/>
          </p:nvPr>
        </p:nvSpPr>
        <p:spPr/>
        <p:txBody>
          <a:bodyPr/>
          <a:lstStyle/>
          <a:p>
            <a:fld id="{B47F534D-C1C8-4AA5-88B2-A9405FF0088B}" type="slidenum">
              <a:rPr lang="en-US" smtClean="0"/>
              <a:pPr/>
              <a:t>33</a:t>
            </a:fld>
            <a:endParaRPr lang="en-US"/>
          </a:p>
        </p:txBody>
      </p:sp>
    </p:spTree>
    <p:extLst>
      <p:ext uri="{BB962C8B-B14F-4D97-AF65-F5344CB8AC3E}">
        <p14:creationId xmlns:p14="http://schemas.microsoft.com/office/powerpoint/2010/main" val="2123983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5DB40-13E6-A162-97BD-265AAEDDB0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3D2BFE-4D8F-6EDE-0BA6-348A03A96F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EBA800-3A3F-EC6A-463B-BA442E3E3C1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8D1CFD6-891D-D147-E9E5-BA769464B272}"/>
              </a:ext>
            </a:extLst>
          </p:cNvPr>
          <p:cNvSpPr>
            <a:spLocks noGrp="1"/>
          </p:cNvSpPr>
          <p:nvPr>
            <p:ph type="sldNum" sz="quarter" idx="5"/>
          </p:nvPr>
        </p:nvSpPr>
        <p:spPr/>
        <p:txBody>
          <a:bodyPr/>
          <a:lstStyle/>
          <a:p>
            <a:fld id="{B47F534D-C1C8-4AA5-88B2-A9405FF0088B}" type="slidenum">
              <a:rPr lang="en-US" smtClean="0"/>
              <a:pPr/>
              <a:t>34</a:t>
            </a:fld>
            <a:endParaRPr lang="en-US"/>
          </a:p>
        </p:txBody>
      </p:sp>
    </p:spTree>
    <p:extLst>
      <p:ext uri="{BB962C8B-B14F-4D97-AF65-F5344CB8AC3E}">
        <p14:creationId xmlns:p14="http://schemas.microsoft.com/office/powerpoint/2010/main" val="3487916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F3219-11FB-04AB-58DA-AD1CA9F41A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05EF32-AF5F-372D-AED6-CD5A85C6FB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2B79B-9AD8-EDBF-4465-BBC6BB056D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CFF9122-D459-B0DF-98B4-4B0ED670891C}"/>
              </a:ext>
            </a:extLst>
          </p:cNvPr>
          <p:cNvSpPr>
            <a:spLocks noGrp="1"/>
          </p:cNvSpPr>
          <p:nvPr>
            <p:ph type="sldNum" sz="quarter" idx="5"/>
          </p:nvPr>
        </p:nvSpPr>
        <p:spPr/>
        <p:txBody>
          <a:bodyPr/>
          <a:lstStyle/>
          <a:p>
            <a:fld id="{B47F534D-C1C8-4AA5-88B2-A9405FF0088B}" type="slidenum">
              <a:rPr lang="en-US" smtClean="0"/>
              <a:pPr/>
              <a:t>35</a:t>
            </a:fld>
            <a:endParaRPr lang="en-US"/>
          </a:p>
        </p:txBody>
      </p:sp>
    </p:spTree>
    <p:extLst>
      <p:ext uri="{BB962C8B-B14F-4D97-AF65-F5344CB8AC3E}">
        <p14:creationId xmlns:p14="http://schemas.microsoft.com/office/powerpoint/2010/main" val="3786789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7F534D-C1C8-4AA5-88B2-A9405FF0088B}" type="slidenum">
              <a:rPr lang="en-US" smtClean="0"/>
              <a:pPr/>
              <a:t>36</a:t>
            </a:fld>
            <a:endParaRPr lang="en-US"/>
          </a:p>
        </p:txBody>
      </p:sp>
    </p:spTree>
    <p:extLst>
      <p:ext uri="{BB962C8B-B14F-4D97-AF65-F5344CB8AC3E}">
        <p14:creationId xmlns:p14="http://schemas.microsoft.com/office/powerpoint/2010/main" val="16851290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7F534D-C1C8-4AA5-88B2-A9405FF0088B}" type="slidenum">
              <a:rPr lang="en-US" smtClean="0"/>
              <a:pPr/>
              <a:t>39</a:t>
            </a:fld>
            <a:endParaRPr lang="en-US"/>
          </a:p>
        </p:txBody>
      </p:sp>
    </p:spTree>
    <p:extLst>
      <p:ext uri="{BB962C8B-B14F-4D97-AF65-F5344CB8AC3E}">
        <p14:creationId xmlns:p14="http://schemas.microsoft.com/office/powerpoint/2010/main" val="2918332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7F534D-C1C8-4AA5-88B2-A9405FF0088B}" type="slidenum">
              <a:rPr lang="en-US" smtClean="0"/>
              <a:pPr/>
              <a:t>41</a:t>
            </a:fld>
            <a:endParaRPr lang="en-US"/>
          </a:p>
        </p:txBody>
      </p:sp>
    </p:spTree>
    <p:extLst>
      <p:ext uri="{BB962C8B-B14F-4D97-AF65-F5344CB8AC3E}">
        <p14:creationId xmlns:p14="http://schemas.microsoft.com/office/powerpoint/2010/main" val="4225380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7F534D-C1C8-4AA5-88B2-A9405FF0088B}" type="slidenum">
              <a:rPr lang="en-US" smtClean="0"/>
              <a:pPr/>
              <a:t>42</a:t>
            </a:fld>
            <a:endParaRPr lang="en-US"/>
          </a:p>
        </p:txBody>
      </p:sp>
    </p:spTree>
    <p:extLst>
      <p:ext uri="{BB962C8B-B14F-4D97-AF65-F5344CB8AC3E}">
        <p14:creationId xmlns:p14="http://schemas.microsoft.com/office/powerpoint/2010/main" val="544924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169FD-E619-8894-83A8-8688DCF925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D54540-2485-1FC5-F3DE-6BD61A58F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3C32E8-902A-DB28-CA36-4C8DA5E74F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14AA99-B0A4-C19F-6F18-E849A4748D23}"/>
              </a:ext>
            </a:extLst>
          </p:cNvPr>
          <p:cNvSpPr>
            <a:spLocks noGrp="1"/>
          </p:cNvSpPr>
          <p:nvPr>
            <p:ph type="sldNum" sz="quarter" idx="5"/>
          </p:nvPr>
        </p:nvSpPr>
        <p:spPr/>
        <p:txBody>
          <a:bodyPr/>
          <a:lstStyle/>
          <a:p>
            <a:fld id="{B47F534D-C1C8-4AA5-88B2-A9405FF0088B}" type="slidenum">
              <a:rPr lang="en-US" smtClean="0"/>
              <a:pPr/>
              <a:t>7</a:t>
            </a:fld>
            <a:endParaRPr lang="en-US"/>
          </a:p>
        </p:txBody>
      </p:sp>
    </p:spTree>
    <p:extLst>
      <p:ext uri="{BB962C8B-B14F-4D97-AF65-F5344CB8AC3E}">
        <p14:creationId xmlns:p14="http://schemas.microsoft.com/office/powerpoint/2010/main" val="1783236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7F534D-C1C8-4AA5-88B2-A9405FF0088B}" type="slidenum">
              <a:rPr lang="en-US" smtClean="0"/>
              <a:pPr/>
              <a:t>43</a:t>
            </a:fld>
            <a:endParaRPr lang="en-US"/>
          </a:p>
        </p:txBody>
      </p:sp>
    </p:spTree>
    <p:extLst>
      <p:ext uri="{BB962C8B-B14F-4D97-AF65-F5344CB8AC3E}">
        <p14:creationId xmlns:p14="http://schemas.microsoft.com/office/powerpoint/2010/main" val="1524349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3EBEF-9B0D-2422-3014-FAD48D24E3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FFB597-D460-6170-3EFD-574D0D2538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4F807D-938F-417F-E83D-4636F26B26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67B5036-99A0-01C4-9126-806E2D2C280E}"/>
              </a:ext>
            </a:extLst>
          </p:cNvPr>
          <p:cNvSpPr>
            <a:spLocks noGrp="1"/>
          </p:cNvSpPr>
          <p:nvPr>
            <p:ph type="sldNum" sz="quarter" idx="5"/>
          </p:nvPr>
        </p:nvSpPr>
        <p:spPr/>
        <p:txBody>
          <a:bodyPr/>
          <a:lstStyle/>
          <a:p>
            <a:fld id="{B47F534D-C1C8-4AA5-88B2-A9405FF0088B}" type="slidenum">
              <a:rPr lang="en-US" smtClean="0"/>
              <a:pPr/>
              <a:t>44</a:t>
            </a:fld>
            <a:endParaRPr lang="en-US"/>
          </a:p>
        </p:txBody>
      </p:sp>
    </p:spTree>
    <p:extLst>
      <p:ext uri="{BB962C8B-B14F-4D97-AF65-F5344CB8AC3E}">
        <p14:creationId xmlns:p14="http://schemas.microsoft.com/office/powerpoint/2010/main" val="14129396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56142-9CDE-7DD4-93B1-E6B3391A8E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8E5B9A-1198-5695-B53D-6FB09EB552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07027C-ADD4-E7A3-40DF-CDA7DF48802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EB009E-2994-2D34-3F36-0ED9A1C52389}"/>
              </a:ext>
            </a:extLst>
          </p:cNvPr>
          <p:cNvSpPr>
            <a:spLocks noGrp="1"/>
          </p:cNvSpPr>
          <p:nvPr>
            <p:ph type="sldNum" sz="quarter" idx="5"/>
          </p:nvPr>
        </p:nvSpPr>
        <p:spPr/>
        <p:txBody>
          <a:bodyPr/>
          <a:lstStyle/>
          <a:p>
            <a:fld id="{B47F534D-C1C8-4AA5-88B2-A9405FF0088B}" type="slidenum">
              <a:rPr lang="en-US" smtClean="0"/>
              <a:pPr/>
              <a:t>45</a:t>
            </a:fld>
            <a:endParaRPr lang="en-US"/>
          </a:p>
        </p:txBody>
      </p:sp>
    </p:spTree>
    <p:extLst>
      <p:ext uri="{BB962C8B-B14F-4D97-AF65-F5344CB8AC3E}">
        <p14:creationId xmlns:p14="http://schemas.microsoft.com/office/powerpoint/2010/main" val="16060510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3D85D-D735-D0DE-F100-9850A774C2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83678A-F6C2-1B9F-C7CB-B4F80ABF22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1CF3E7-527F-DD04-0847-77544AAE1D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C31399-E486-CF6B-4731-6CE5C5E625F7}"/>
              </a:ext>
            </a:extLst>
          </p:cNvPr>
          <p:cNvSpPr>
            <a:spLocks noGrp="1"/>
          </p:cNvSpPr>
          <p:nvPr>
            <p:ph type="sldNum" sz="quarter" idx="5"/>
          </p:nvPr>
        </p:nvSpPr>
        <p:spPr/>
        <p:txBody>
          <a:bodyPr/>
          <a:lstStyle/>
          <a:p>
            <a:fld id="{B47F534D-C1C8-4AA5-88B2-A9405FF0088B}" type="slidenum">
              <a:rPr lang="en-US" smtClean="0"/>
              <a:pPr/>
              <a:t>46</a:t>
            </a:fld>
            <a:endParaRPr lang="en-US"/>
          </a:p>
        </p:txBody>
      </p:sp>
    </p:spTree>
    <p:extLst>
      <p:ext uri="{BB962C8B-B14F-4D97-AF65-F5344CB8AC3E}">
        <p14:creationId xmlns:p14="http://schemas.microsoft.com/office/powerpoint/2010/main" val="10107783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7F534D-C1C8-4AA5-88B2-A9405FF0088B}" type="slidenum">
              <a:rPr lang="en-US" smtClean="0"/>
              <a:pPr/>
              <a:t>47</a:t>
            </a:fld>
            <a:endParaRPr lang="en-US"/>
          </a:p>
        </p:txBody>
      </p:sp>
    </p:spTree>
    <p:extLst>
      <p:ext uri="{BB962C8B-B14F-4D97-AF65-F5344CB8AC3E}">
        <p14:creationId xmlns:p14="http://schemas.microsoft.com/office/powerpoint/2010/main" val="29550140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C9CD5-4D4A-468E-7F88-09C64C329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D4191E-A1A1-C917-937C-D219BFC2FC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DFA838-3F20-FB3B-B8A6-14286F0EFDCD}"/>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61833083-FDE0-E78E-DA86-F879D1354E08}"/>
              </a:ext>
            </a:extLst>
          </p:cNvPr>
          <p:cNvSpPr>
            <a:spLocks noGrp="1"/>
          </p:cNvSpPr>
          <p:nvPr>
            <p:ph type="sldNum" sz="quarter" idx="5"/>
          </p:nvPr>
        </p:nvSpPr>
        <p:spPr/>
        <p:txBody>
          <a:bodyPr/>
          <a:lstStyle/>
          <a:p>
            <a:fld id="{B47F534D-C1C8-4AA5-88B2-A9405FF0088B}" type="slidenum">
              <a:rPr lang="en-US" smtClean="0"/>
              <a:pPr/>
              <a:t>52</a:t>
            </a:fld>
            <a:endParaRPr lang="en-US"/>
          </a:p>
        </p:txBody>
      </p:sp>
    </p:spTree>
    <p:extLst>
      <p:ext uri="{BB962C8B-B14F-4D97-AF65-F5344CB8AC3E}">
        <p14:creationId xmlns:p14="http://schemas.microsoft.com/office/powerpoint/2010/main" val="9288835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7F534D-C1C8-4AA5-88B2-A9405FF0088B}" type="slidenum">
              <a:rPr lang="en-US" smtClean="0"/>
              <a:pPr/>
              <a:t>53</a:t>
            </a:fld>
            <a:endParaRPr lang="en-US"/>
          </a:p>
        </p:txBody>
      </p:sp>
    </p:spTree>
    <p:extLst>
      <p:ext uri="{BB962C8B-B14F-4D97-AF65-F5344CB8AC3E}">
        <p14:creationId xmlns:p14="http://schemas.microsoft.com/office/powerpoint/2010/main" val="32069414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FD8C1-B4FA-E5FE-0A9C-74CF6D9840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440CFE-4AB6-74A5-232F-2B00CF5097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578FD9-A5BA-6EAD-008C-35C559F3ECC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62E806-DDBE-7F27-BFFE-E31A3CC13C16}"/>
              </a:ext>
            </a:extLst>
          </p:cNvPr>
          <p:cNvSpPr>
            <a:spLocks noGrp="1"/>
          </p:cNvSpPr>
          <p:nvPr>
            <p:ph type="sldNum" sz="quarter" idx="5"/>
          </p:nvPr>
        </p:nvSpPr>
        <p:spPr/>
        <p:txBody>
          <a:bodyPr/>
          <a:lstStyle/>
          <a:p>
            <a:fld id="{B47F534D-C1C8-4AA5-88B2-A9405FF0088B}" type="slidenum">
              <a:rPr lang="en-US" smtClean="0"/>
              <a:pPr/>
              <a:t>55</a:t>
            </a:fld>
            <a:endParaRPr lang="en-US"/>
          </a:p>
        </p:txBody>
      </p:sp>
    </p:spTree>
    <p:extLst>
      <p:ext uri="{BB962C8B-B14F-4D97-AF65-F5344CB8AC3E}">
        <p14:creationId xmlns:p14="http://schemas.microsoft.com/office/powerpoint/2010/main" val="18875125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7F534D-C1C8-4AA5-88B2-A9405FF0088B}" type="slidenum">
              <a:rPr lang="en-US" smtClean="0"/>
              <a:pPr/>
              <a:t>56</a:t>
            </a:fld>
            <a:endParaRPr lang="en-US"/>
          </a:p>
        </p:txBody>
      </p:sp>
    </p:spTree>
    <p:extLst>
      <p:ext uri="{BB962C8B-B14F-4D97-AF65-F5344CB8AC3E}">
        <p14:creationId xmlns:p14="http://schemas.microsoft.com/office/powerpoint/2010/main" val="34439529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7F534D-C1C8-4AA5-88B2-A9405FF0088B}" type="slidenum">
              <a:rPr lang="en-US" smtClean="0"/>
              <a:pPr/>
              <a:t>57</a:t>
            </a:fld>
            <a:endParaRPr lang="en-US"/>
          </a:p>
        </p:txBody>
      </p:sp>
    </p:spTree>
    <p:extLst>
      <p:ext uri="{BB962C8B-B14F-4D97-AF65-F5344CB8AC3E}">
        <p14:creationId xmlns:p14="http://schemas.microsoft.com/office/powerpoint/2010/main" val="3281742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7F534D-C1C8-4AA5-88B2-A9405FF0088B}" type="slidenum">
              <a:rPr lang="en-US" smtClean="0"/>
              <a:pPr/>
              <a:t>8</a:t>
            </a:fld>
            <a:endParaRPr lang="en-US"/>
          </a:p>
        </p:txBody>
      </p:sp>
    </p:spTree>
    <p:extLst>
      <p:ext uri="{BB962C8B-B14F-4D97-AF65-F5344CB8AC3E}">
        <p14:creationId xmlns:p14="http://schemas.microsoft.com/office/powerpoint/2010/main" val="34215401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57AE4-A1E3-6871-124A-75899F7BD9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E532DE-7A0F-D45E-FCBC-900D3EC43C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99AD0F-4079-F8D3-DE48-5FDD50A457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F02079-98F1-6B96-055A-A60835EBCA75}"/>
              </a:ext>
            </a:extLst>
          </p:cNvPr>
          <p:cNvSpPr>
            <a:spLocks noGrp="1"/>
          </p:cNvSpPr>
          <p:nvPr>
            <p:ph type="sldNum" sz="quarter" idx="5"/>
          </p:nvPr>
        </p:nvSpPr>
        <p:spPr/>
        <p:txBody>
          <a:bodyPr/>
          <a:lstStyle/>
          <a:p>
            <a:fld id="{B47F534D-C1C8-4AA5-88B2-A9405FF0088B}" type="slidenum">
              <a:rPr lang="en-US" smtClean="0"/>
              <a:pPr/>
              <a:t>58</a:t>
            </a:fld>
            <a:endParaRPr lang="en-US"/>
          </a:p>
        </p:txBody>
      </p:sp>
    </p:spTree>
    <p:extLst>
      <p:ext uri="{BB962C8B-B14F-4D97-AF65-F5344CB8AC3E}">
        <p14:creationId xmlns:p14="http://schemas.microsoft.com/office/powerpoint/2010/main" val="1104161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EA3DA-EE6F-8F77-24F5-B1B0AD4FC5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1F2C46-F0AD-358C-0CD3-9DEE19FAE04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C572CA4-E3AC-6228-5052-9D0F024FB0D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63700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F2B03-FE34-861C-DA93-989AE1EC7B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59A4E9-B411-B594-FFAC-0CD465F3E40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9C7D59A-5A5A-07F3-EE30-6E8A7A00C77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0551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7EB9A-4313-0050-CC70-7D933D9036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5F9F93-B599-F37D-3A97-42E9B640A88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F409DFB-21EA-AF6F-8259-7206AB8E72B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43239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67144-375F-58CF-49D8-3AA0763F61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84FB15-2659-CE5E-105D-911BBE37B69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5433E9D-B1AC-26E6-CDDF-C23660D0AC0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93483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7F534D-C1C8-4AA5-88B2-A9405FF0088B}" type="slidenum">
              <a:rPr lang="en-US" smtClean="0"/>
              <a:pPr/>
              <a:t>14</a:t>
            </a:fld>
            <a:endParaRPr lang="en-US"/>
          </a:p>
        </p:txBody>
      </p:sp>
    </p:spTree>
    <p:extLst>
      <p:ext uri="{BB962C8B-B14F-4D97-AF65-F5344CB8AC3E}">
        <p14:creationId xmlns:p14="http://schemas.microsoft.com/office/powerpoint/2010/main" val="2248006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emf"/><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emf"/><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723C3-6294-49E7-B62C-CB963494C5FB}"/>
              </a:ext>
            </a:extLst>
          </p:cNvPr>
          <p:cNvSpPr>
            <a:spLocks noGrp="1"/>
          </p:cNvSpPr>
          <p:nvPr>
            <p:ph type="ctrTitle"/>
          </p:nvPr>
        </p:nvSpPr>
        <p:spPr>
          <a:xfrm>
            <a:off x="1524000" y="1122363"/>
            <a:ext cx="9144000" cy="2387600"/>
          </a:xfrm>
        </p:spPr>
        <p:txBody>
          <a:bodyPr anchor="b">
            <a:normAutofit/>
          </a:bodyPr>
          <a:lstStyle>
            <a:lvl1pPr algn="ctr">
              <a:defRPr sz="5400" b="1">
                <a:solidFill>
                  <a:schemeClr val="bg2">
                    <a:lumMod val="50000"/>
                  </a:schemeClr>
                </a:solidFill>
                <a:latin typeface="+mn-lt"/>
                <a:ea typeface="Source Sans Pro" panose="020B0503030403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A1775E1-A3E4-4744-B499-B33852709134}"/>
              </a:ext>
            </a:extLst>
          </p:cNvPr>
          <p:cNvSpPr>
            <a:spLocks noGrp="1"/>
          </p:cNvSpPr>
          <p:nvPr>
            <p:ph type="subTitle" idx="1"/>
          </p:nvPr>
        </p:nvSpPr>
        <p:spPr>
          <a:xfrm>
            <a:off x="1524000" y="3602038"/>
            <a:ext cx="9144000" cy="1655762"/>
          </a:xfrm>
        </p:spPr>
        <p:txBody>
          <a:bodyPr/>
          <a:lstStyle>
            <a:lvl1pPr marL="0" indent="0" algn="ctr">
              <a:buNone/>
              <a:defRPr sz="2400" b="1">
                <a:solidFill>
                  <a:schemeClr val="accent3">
                    <a:lumMod val="50000"/>
                  </a:schemeClr>
                </a:solidFill>
                <a:latin typeface="+mn-lt"/>
                <a:ea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Footer Placeholder 4">
            <a:extLst>
              <a:ext uri="{FF2B5EF4-FFF2-40B4-BE49-F238E27FC236}">
                <a16:creationId xmlns:a16="http://schemas.microsoft.com/office/drawing/2014/main" id="{B1B105D0-FB84-B055-7FDF-CC991E52EE46}"/>
              </a:ext>
            </a:extLst>
          </p:cNvPr>
          <p:cNvSpPr>
            <a:spLocks noGrp="1"/>
          </p:cNvSpPr>
          <p:nvPr>
            <p:ph type="ftr" sz="quarter" idx="3"/>
          </p:nvPr>
        </p:nvSpPr>
        <p:spPr>
          <a:xfrm>
            <a:off x="4038600" y="6495143"/>
            <a:ext cx="4114800" cy="296862"/>
          </a:xfrm>
          <a:prstGeom prst="rect">
            <a:avLst/>
          </a:prstGeom>
        </p:spPr>
        <p:txBody>
          <a:bodyPr/>
          <a:lstStyle>
            <a:lvl1pPr algn="ctr">
              <a:defRPr sz="1400" b="1">
                <a:solidFill>
                  <a:schemeClr val="bg1"/>
                </a:solidFill>
                <a:latin typeface="+mn-lt"/>
                <a:ea typeface="Source Sans Pro" panose="020B0503030403020204" pitchFamily="34" charset="0"/>
              </a:defRPr>
            </a:lvl1pPr>
          </a:lstStyle>
          <a:p>
            <a:r>
              <a:rPr lang="en-US" dirty="0"/>
              <a:t>NATIONAL CORE INDICATORS®</a:t>
            </a:r>
          </a:p>
        </p:txBody>
      </p:sp>
      <p:sp>
        <p:nvSpPr>
          <p:cNvPr id="5" name="Slide Number Placeholder 5">
            <a:extLst>
              <a:ext uri="{FF2B5EF4-FFF2-40B4-BE49-F238E27FC236}">
                <a16:creationId xmlns:a16="http://schemas.microsoft.com/office/drawing/2014/main" id="{2BDC7ABF-6775-7C55-8642-56B1557E27CC}"/>
              </a:ext>
            </a:extLst>
          </p:cNvPr>
          <p:cNvSpPr>
            <a:spLocks noGrp="1"/>
          </p:cNvSpPr>
          <p:nvPr>
            <p:ph type="sldNum" sz="quarter" idx="4"/>
          </p:nvPr>
        </p:nvSpPr>
        <p:spPr>
          <a:xfrm>
            <a:off x="11217728" y="6483044"/>
            <a:ext cx="830033" cy="296862"/>
          </a:xfrm>
          <a:prstGeom prst="rect">
            <a:avLst/>
          </a:prstGeom>
        </p:spPr>
        <p:txBody>
          <a:bodyPr/>
          <a:lstStyle>
            <a:lvl1pPr algn="r">
              <a:defRPr sz="1400" b="1">
                <a:solidFill>
                  <a:schemeClr val="bg1"/>
                </a:solidFill>
                <a:latin typeface="+mn-lt"/>
                <a:ea typeface="Source Sans Pro" panose="020B0503030403020204" pitchFamily="34" charset="0"/>
              </a:defRPr>
            </a:lvl1pPr>
          </a:lstStyle>
          <a:p>
            <a:fld id="{56457A89-7E12-42A4-9457-BFD85B9E19BE}" type="slidenum">
              <a:rPr lang="en-US" smtClean="0"/>
              <a:pPr/>
              <a:t>‹#›</a:t>
            </a:fld>
            <a:endParaRPr lang="en-US" dirty="0"/>
          </a:p>
        </p:txBody>
      </p:sp>
    </p:spTree>
    <p:extLst>
      <p:ext uri="{BB962C8B-B14F-4D97-AF65-F5344CB8AC3E}">
        <p14:creationId xmlns:p14="http://schemas.microsoft.com/office/powerpoint/2010/main" val="2144245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3A81-194B-401E-8D86-9ACEF67AD2CA}"/>
              </a:ext>
            </a:extLst>
          </p:cNvPr>
          <p:cNvSpPr>
            <a:spLocks noGrp="1"/>
          </p:cNvSpPr>
          <p:nvPr>
            <p:ph type="title"/>
          </p:nvPr>
        </p:nvSpPr>
        <p:spPr>
          <a:xfrm>
            <a:off x="839788" y="457200"/>
            <a:ext cx="3932237" cy="1600200"/>
          </a:xfrm>
        </p:spPr>
        <p:txBody>
          <a:bodyPr anchor="b"/>
          <a:lstStyle>
            <a:lvl1pPr>
              <a:defRPr sz="3200" b="1">
                <a:latin typeface="+mn-lt"/>
                <a:ea typeface="Source Sans Pro" panose="020B0503030403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D0EF27F3-5EF2-4EFF-821C-47ACCF83497C}"/>
              </a:ext>
            </a:extLst>
          </p:cNvPr>
          <p:cNvSpPr>
            <a:spLocks noGrp="1"/>
          </p:cNvSpPr>
          <p:nvPr>
            <p:ph type="pic" idx="1"/>
          </p:nvPr>
        </p:nvSpPr>
        <p:spPr>
          <a:xfrm>
            <a:off x="5183188" y="987425"/>
            <a:ext cx="6172200" cy="4873625"/>
          </a:xfrm>
        </p:spPr>
        <p:txBody>
          <a:bodyPr/>
          <a:lstStyle>
            <a:lvl1pPr marL="0" indent="0">
              <a:buNone/>
              <a:defRPr sz="3200">
                <a:latin typeface="+mn-lt"/>
                <a:ea typeface="Source Sans Pro"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BE7908F-3072-4693-A296-5C0B49416372}"/>
              </a:ext>
            </a:extLst>
          </p:cNvPr>
          <p:cNvSpPr>
            <a:spLocks noGrp="1"/>
          </p:cNvSpPr>
          <p:nvPr>
            <p:ph type="body" sz="half" idx="2"/>
          </p:nvPr>
        </p:nvSpPr>
        <p:spPr>
          <a:xfrm>
            <a:off x="839788" y="2057400"/>
            <a:ext cx="3932237" cy="3811588"/>
          </a:xfrm>
        </p:spPr>
        <p:txBody>
          <a:bodyPr/>
          <a:lstStyle>
            <a:lvl1pPr marL="0" indent="0">
              <a:buNone/>
              <a:defRPr sz="1600">
                <a:solidFill>
                  <a:schemeClr val="accent3">
                    <a:lumMod val="50000"/>
                  </a:schemeClr>
                </a:solidFill>
                <a:latin typeface="+mn-lt"/>
                <a:ea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Rectangle 11">
            <a:extLst>
              <a:ext uri="{FF2B5EF4-FFF2-40B4-BE49-F238E27FC236}">
                <a16:creationId xmlns:a16="http://schemas.microsoft.com/office/drawing/2014/main" id="{B7337E38-92FB-2F3D-F75C-ABA43B5C9F98}"/>
              </a:ext>
            </a:extLst>
          </p:cNvPr>
          <p:cNvSpPr/>
          <p:nvPr userDrawn="1"/>
        </p:nvSpPr>
        <p:spPr>
          <a:xfrm>
            <a:off x="0" y="6356350"/>
            <a:ext cx="12192000" cy="501650"/>
          </a:xfrm>
          <a:prstGeom prst="rect">
            <a:avLst/>
          </a:prstGeom>
          <a:solidFill>
            <a:srgbClr val="8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Icon&#10;&#10;Description automatically generated">
            <a:extLst>
              <a:ext uri="{FF2B5EF4-FFF2-40B4-BE49-F238E27FC236}">
                <a16:creationId xmlns:a16="http://schemas.microsoft.com/office/drawing/2014/main" id="{66FEE9CA-A3FE-436E-C732-8EC7640076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9385" y="6389134"/>
            <a:ext cx="473724" cy="390772"/>
          </a:xfrm>
          <a:prstGeom prst="rect">
            <a:avLst/>
          </a:prstGeom>
        </p:spPr>
      </p:pic>
      <p:sp>
        <p:nvSpPr>
          <p:cNvPr id="5" name="Footer Placeholder 4">
            <a:extLst>
              <a:ext uri="{FF2B5EF4-FFF2-40B4-BE49-F238E27FC236}">
                <a16:creationId xmlns:a16="http://schemas.microsoft.com/office/drawing/2014/main" id="{CE8A3E9A-5122-A46F-9E86-2E601C9841A6}"/>
              </a:ext>
            </a:extLst>
          </p:cNvPr>
          <p:cNvSpPr>
            <a:spLocks noGrp="1"/>
          </p:cNvSpPr>
          <p:nvPr>
            <p:ph type="ftr" sz="quarter" idx="3"/>
          </p:nvPr>
        </p:nvSpPr>
        <p:spPr>
          <a:xfrm>
            <a:off x="4038600" y="6495143"/>
            <a:ext cx="4114800" cy="296862"/>
          </a:xfrm>
          <a:prstGeom prst="rect">
            <a:avLst/>
          </a:prstGeom>
        </p:spPr>
        <p:txBody>
          <a:bodyPr/>
          <a:lstStyle>
            <a:lvl1pPr algn="ctr">
              <a:defRPr sz="1400" b="1">
                <a:solidFill>
                  <a:schemeClr val="bg1"/>
                </a:solidFill>
                <a:latin typeface="+mn-lt"/>
                <a:ea typeface="Source Sans Pro" panose="020B0503030403020204" pitchFamily="34" charset="0"/>
              </a:defRPr>
            </a:lvl1pPr>
          </a:lstStyle>
          <a:p>
            <a:r>
              <a:rPr lang="en-US" dirty="0"/>
              <a:t>NATIONAL CORE INDICATORS®</a:t>
            </a:r>
          </a:p>
        </p:txBody>
      </p:sp>
      <p:sp>
        <p:nvSpPr>
          <p:cNvPr id="6" name="Slide Number Placeholder 5">
            <a:extLst>
              <a:ext uri="{FF2B5EF4-FFF2-40B4-BE49-F238E27FC236}">
                <a16:creationId xmlns:a16="http://schemas.microsoft.com/office/drawing/2014/main" id="{5052294F-4A89-42F9-319D-D0838E4B6B71}"/>
              </a:ext>
            </a:extLst>
          </p:cNvPr>
          <p:cNvSpPr>
            <a:spLocks noGrp="1"/>
          </p:cNvSpPr>
          <p:nvPr>
            <p:ph type="sldNum" sz="quarter" idx="4"/>
          </p:nvPr>
        </p:nvSpPr>
        <p:spPr>
          <a:xfrm>
            <a:off x="11217728" y="6483044"/>
            <a:ext cx="830033" cy="296862"/>
          </a:xfrm>
          <a:prstGeom prst="rect">
            <a:avLst/>
          </a:prstGeom>
        </p:spPr>
        <p:txBody>
          <a:bodyPr/>
          <a:lstStyle>
            <a:lvl1pPr algn="r">
              <a:defRPr sz="1400" b="1">
                <a:solidFill>
                  <a:schemeClr val="bg1"/>
                </a:solidFill>
                <a:latin typeface="+mn-lt"/>
                <a:ea typeface="Source Sans Pro" panose="020B0503030403020204" pitchFamily="34" charset="0"/>
              </a:defRPr>
            </a:lvl1pPr>
          </a:lstStyle>
          <a:p>
            <a:fld id="{56457A89-7E12-42A4-9457-BFD85B9E19BE}" type="slidenum">
              <a:rPr lang="en-US" smtClean="0"/>
              <a:pPr/>
              <a:t>‹#›</a:t>
            </a:fld>
            <a:endParaRPr lang="en-US" dirty="0"/>
          </a:p>
        </p:txBody>
      </p:sp>
    </p:spTree>
    <p:extLst>
      <p:ext uri="{BB962C8B-B14F-4D97-AF65-F5344CB8AC3E}">
        <p14:creationId xmlns:p14="http://schemas.microsoft.com/office/powerpoint/2010/main" val="1447589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2">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4A98529B-ED4E-00A6-BF89-3EC9B89B270A}"/>
              </a:ext>
            </a:extLst>
          </p:cNvPr>
          <p:cNvSpPr/>
          <p:nvPr userDrawn="1"/>
        </p:nvSpPr>
        <p:spPr>
          <a:xfrm>
            <a:off x="0" y="0"/>
            <a:ext cx="4445000" cy="6858000"/>
          </a:xfrm>
          <a:custGeom>
            <a:avLst/>
            <a:gdLst>
              <a:gd name="connsiteX0" fmla="*/ 0 w 4445000"/>
              <a:gd name="connsiteY0" fmla="*/ 0 h 6858000"/>
              <a:gd name="connsiteX1" fmla="*/ 2847564 w 4445000"/>
              <a:gd name="connsiteY1" fmla="*/ 0 h 6858000"/>
              <a:gd name="connsiteX2" fmla="*/ 3338779 w 4445000"/>
              <a:gd name="connsiteY2" fmla="*/ 0 h 6858000"/>
              <a:gd name="connsiteX3" fmla="*/ 3389356 w 4445000"/>
              <a:gd name="connsiteY3" fmla="*/ 46465 h 6858000"/>
              <a:gd name="connsiteX4" fmla="*/ 4445000 w 4445000"/>
              <a:gd name="connsiteY4" fmla="*/ 3428997 h 6858000"/>
              <a:gd name="connsiteX5" fmla="*/ 3389357 w 4445000"/>
              <a:gd name="connsiteY5" fmla="*/ 6811529 h 6858000"/>
              <a:gd name="connsiteX6" fmla="*/ 3338774 w 4445000"/>
              <a:gd name="connsiteY6" fmla="*/ 6857999 h 6858000"/>
              <a:gd name="connsiteX7" fmla="*/ 0 w 4445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5000" h="6858000">
                <a:moveTo>
                  <a:pt x="0" y="0"/>
                </a:moveTo>
                <a:lnTo>
                  <a:pt x="2847564" y="0"/>
                </a:lnTo>
                <a:lnTo>
                  <a:pt x="3338779" y="0"/>
                </a:lnTo>
                <a:lnTo>
                  <a:pt x="3389356" y="46465"/>
                </a:lnTo>
                <a:cubicBezTo>
                  <a:pt x="4018145" y="697883"/>
                  <a:pt x="4445000" y="1968374"/>
                  <a:pt x="4445000" y="3428997"/>
                </a:cubicBezTo>
                <a:cubicBezTo>
                  <a:pt x="4445000" y="4889619"/>
                  <a:pt x="4018145" y="6160111"/>
                  <a:pt x="3389357" y="6811529"/>
                </a:cubicBezTo>
                <a:lnTo>
                  <a:pt x="3338774" y="6857999"/>
                </a:ln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en-US" sz="1600"/>
          </a:p>
        </p:txBody>
      </p:sp>
      <p:sp>
        <p:nvSpPr>
          <p:cNvPr id="2" name="Title 1">
            <a:extLst>
              <a:ext uri="{FF2B5EF4-FFF2-40B4-BE49-F238E27FC236}">
                <a16:creationId xmlns:a16="http://schemas.microsoft.com/office/drawing/2014/main" id="{1907B7AB-483C-8FF3-9B03-F54DA1F22A28}"/>
              </a:ext>
            </a:extLst>
          </p:cNvPr>
          <p:cNvSpPr>
            <a:spLocks noGrp="1"/>
          </p:cNvSpPr>
          <p:nvPr>
            <p:ph type="title"/>
          </p:nvPr>
        </p:nvSpPr>
        <p:spPr>
          <a:xfrm>
            <a:off x="685800" y="685798"/>
            <a:ext cx="2616958" cy="4800602"/>
          </a:xfrm>
        </p:spPr>
        <p:txBody>
          <a:bodyPr/>
          <a:lstStyle>
            <a:lvl1pPr>
              <a:defRPr/>
            </a:lvl1pPr>
          </a:lstStyle>
          <a:p>
            <a:r>
              <a:rPr lang="en-US" dirty="0"/>
              <a:t>Click to edit Master title style</a:t>
            </a:r>
          </a:p>
        </p:txBody>
      </p:sp>
      <p:sp>
        <p:nvSpPr>
          <p:cNvPr id="9" name="Content Placeholder 11">
            <a:extLst>
              <a:ext uri="{FF2B5EF4-FFF2-40B4-BE49-F238E27FC236}">
                <a16:creationId xmlns:a16="http://schemas.microsoft.com/office/drawing/2014/main" id="{2B6E3538-4373-5E72-47D4-3062049F0D3E}"/>
              </a:ext>
            </a:extLst>
          </p:cNvPr>
          <p:cNvSpPr>
            <a:spLocks noGrp="1"/>
          </p:cNvSpPr>
          <p:nvPr>
            <p:ph sz="quarter" idx="13"/>
          </p:nvPr>
        </p:nvSpPr>
        <p:spPr>
          <a:xfrm>
            <a:off x="5182358" y="722649"/>
            <a:ext cx="6323841" cy="1471477"/>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a:extLst>
              <a:ext uri="{FF2B5EF4-FFF2-40B4-BE49-F238E27FC236}">
                <a16:creationId xmlns:a16="http://schemas.microsoft.com/office/drawing/2014/main" id="{16454BEC-E9C3-E9ED-A744-6110F4EF4646}"/>
              </a:ext>
            </a:extLst>
          </p:cNvPr>
          <p:cNvCxnSpPr>
            <a:cxnSpLocks/>
          </p:cNvCxnSpPr>
          <p:nvPr userDrawn="1"/>
        </p:nvCxnSpPr>
        <p:spPr>
          <a:xfrm flipH="1">
            <a:off x="5182358" y="2422734"/>
            <a:ext cx="6323841" cy="0"/>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11">
            <a:extLst>
              <a:ext uri="{FF2B5EF4-FFF2-40B4-BE49-F238E27FC236}">
                <a16:creationId xmlns:a16="http://schemas.microsoft.com/office/drawing/2014/main" id="{BC050716-991A-0263-A73F-DB581E51281F}"/>
              </a:ext>
            </a:extLst>
          </p:cNvPr>
          <p:cNvSpPr>
            <a:spLocks noGrp="1"/>
          </p:cNvSpPr>
          <p:nvPr>
            <p:ph sz="quarter" idx="15"/>
          </p:nvPr>
        </p:nvSpPr>
        <p:spPr>
          <a:xfrm>
            <a:off x="5182358" y="2653504"/>
            <a:ext cx="6323841" cy="157136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a:extLst>
              <a:ext uri="{FF2B5EF4-FFF2-40B4-BE49-F238E27FC236}">
                <a16:creationId xmlns:a16="http://schemas.microsoft.com/office/drawing/2014/main" id="{3EC07A3E-124B-EA0B-42B4-95AB496A51E3}"/>
              </a:ext>
            </a:extLst>
          </p:cNvPr>
          <p:cNvSpPr>
            <a:spLocks noGrp="1"/>
          </p:cNvSpPr>
          <p:nvPr>
            <p:ph sz="quarter" idx="16"/>
          </p:nvPr>
        </p:nvSpPr>
        <p:spPr>
          <a:xfrm>
            <a:off x="5182358" y="4684249"/>
            <a:ext cx="6323841" cy="1472184"/>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F72A7CD2-0B63-F141-D711-ACB809B66C0B}"/>
              </a:ext>
            </a:extLst>
          </p:cNvPr>
          <p:cNvCxnSpPr>
            <a:cxnSpLocks/>
          </p:cNvCxnSpPr>
          <p:nvPr userDrawn="1"/>
        </p:nvCxnSpPr>
        <p:spPr>
          <a:xfrm flipH="1">
            <a:off x="5182358" y="4451302"/>
            <a:ext cx="6323841" cy="0"/>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sp>
        <p:nvSpPr>
          <p:cNvPr id="8" name="Footer Placeholder 4">
            <a:extLst>
              <a:ext uri="{FF2B5EF4-FFF2-40B4-BE49-F238E27FC236}">
                <a16:creationId xmlns:a16="http://schemas.microsoft.com/office/drawing/2014/main" id="{A04E0757-26BD-7564-A946-50C83B68EAE7}"/>
              </a:ext>
            </a:extLst>
          </p:cNvPr>
          <p:cNvSpPr>
            <a:spLocks noGrp="1"/>
          </p:cNvSpPr>
          <p:nvPr>
            <p:ph type="ftr" sz="quarter" idx="3"/>
          </p:nvPr>
        </p:nvSpPr>
        <p:spPr>
          <a:xfrm>
            <a:off x="4038600" y="6495143"/>
            <a:ext cx="4114800" cy="296862"/>
          </a:xfrm>
          <a:prstGeom prst="rect">
            <a:avLst/>
          </a:prstGeom>
        </p:spPr>
        <p:txBody>
          <a:bodyPr/>
          <a:lstStyle>
            <a:lvl1pPr algn="ctr">
              <a:defRPr sz="1400" b="1">
                <a:solidFill>
                  <a:schemeClr val="bg1"/>
                </a:solidFill>
                <a:latin typeface="+mn-lt"/>
                <a:ea typeface="Source Sans Pro" panose="020B0503030403020204" pitchFamily="34" charset="0"/>
              </a:defRPr>
            </a:lvl1pPr>
          </a:lstStyle>
          <a:p>
            <a:r>
              <a:rPr lang="en-US" dirty="0"/>
              <a:t>NATIONAL CORE INDICATORS®</a:t>
            </a:r>
          </a:p>
        </p:txBody>
      </p:sp>
      <p:sp>
        <p:nvSpPr>
          <p:cNvPr id="10" name="Slide Number Placeholder 5">
            <a:extLst>
              <a:ext uri="{FF2B5EF4-FFF2-40B4-BE49-F238E27FC236}">
                <a16:creationId xmlns:a16="http://schemas.microsoft.com/office/drawing/2014/main" id="{6734B615-945E-093B-D54B-3233D811275D}"/>
              </a:ext>
            </a:extLst>
          </p:cNvPr>
          <p:cNvSpPr>
            <a:spLocks noGrp="1"/>
          </p:cNvSpPr>
          <p:nvPr>
            <p:ph type="sldNum" sz="quarter" idx="4"/>
          </p:nvPr>
        </p:nvSpPr>
        <p:spPr>
          <a:xfrm>
            <a:off x="11217728" y="6483044"/>
            <a:ext cx="830033" cy="296862"/>
          </a:xfrm>
          <a:prstGeom prst="rect">
            <a:avLst/>
          </a:prstGeom>
        </p:spPr>
        <p:txBody>
          <a:bodyPr/>
          <a:lstStyle>
            <a:lvl1pPr algn="r">
              <a:defRPr sz="1400" b="1">
                <a:solidFill>
                  <a:schemeClr val="bg1"/>
                </a:solidFill>
                <a:latin typeface="+mn-lt"/>
                <a:ea typeface="Source Sans Pro" panose="020B0503030403020204" pitchFamily="34" charset="0"/>
              </a:defRPr>
            </a:lvl1pPr>
          </a:lstStyle>
          <a:p>
            <a:fld id="{56457A89-7E12-42A4-9457-BFD85B9E19BE}" type="slidenum">
              <a:rPr lang="en-US" smtClean="0"/>
              <a:pPr/>
              <a:t>‹#›</a:t>
            </a:fld>
            <a:endParaRPr lang="en-US" dirty="0"/>
          </a:p>
        </p:txBody>
      </p:sp>
    </p:spTree>
    <p:extLst>
      <p:ext uri="{BB962C8B-B14F-4D97-AF65-F5344CB8AC3E}">
        <p14:creationId xmlns:p14="http://schemas.microsoft.com/office/powerpoint/2010/main" val="474419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A66DE-74DA-589C-B478-61179DE8B35B}"/>
              </a:ext>
            </a:extLst>
          </p:cNvPr>
          <p:cNvSpPr>
            <a:spLocks noGrp="1"/>
          </p:cNvSpPr>
          <p:nvPr>
            <p:ph type="title"/>
          </p:nvPr>
        </p:nvSpPr>
        <p:spPr>
          <a:xfrm>
            <a:off x="685800" y="685798"/>
            <a:ext cx="3302000" cy="2743202"/>
          </a:xfrm>
        </p:spPr>
        <p:txBody>
          <a:bodyPr/>
          <a:lstStyle>
            <a:lvl1pPr>
              <a:defRPr/>
            </a:lvl1pPr>
          </a:lstStyle>
          <a:p>
            <a:r>
              <a:rPr lang="en-US" dirty="0"/>
              <a:t>Click to edit Master title style</a:t>
            </a:r>
          </a:p>
        </p:txBody>
      </p:sp>
      <p:sp>
        <p:nvSpPr>
          <p:cNvPr id="7" name="Text Placeholder 6">
            <a:extLst>
              <a:ext uri="{FF2B5EF4-FFF2-40B4-BE49-F238E27FC236}">
                <a16:creationId xmlns:a16="http://schemas.microsoft.com/office/drawing/2014/main" id="{9976598D-CA71-1B04-52CA-4482B30950A0}"/>
              </a:ext>
            </a:extLst>
          </p:cNvPr>
          <p:cNvSpPr>
            <a:spLocks noGrp="1"/>
          </p:cNvSpPr>
          <p:nvPr>
            <p:ph type="body" sz="quarter" idx="13"/>
          </p:nvPr>
        </p:nvSpPr>
        <p:spPr>
          <a:xfrm>
            <a:off x="685800" y="4114800"/>
            <a:ext cx="3302000" cy="205740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ADCB084A-5C5B-43CC-4BE8-6DDA24E371F7}"/>
              </a:ext>
            </a:extLst>
          </p:cNvPr>
          <p:cNvSpPr>
            <a:spLocks noGrp="1"/>
          </p:cNvSpPr>
          <p:nvPr>
            <p:ph type="pic" sz="quarter" idx="14"/>
          </p:nvPr>
        </p:nvSpPr>
        <p:spPr>
          <a:xfrm>
            <a:off x="4458064" y="0"/>
            <a:ext cx="7733937" cy="6321669"/>
          </a:xfrm>
          <a:custGeom>
            <a:avLst/>
            <a:gdLst>
              <a:gd name="connsiteX0" fmla="*/ 1106223 w 7733937"/>
              <a:gd name="connsiteY0" fmla="*/ 0 h 6858001"/>
              <a:gd name="connsiteX1" fmla="*/ 1792023 w 7733937"/>
              <a:gd name="connsiteY1" fmla="*/ 0 h 6858001"/>
              <a:gd name="connsiteX2" fmla="*/ 2928028 w 7733937"/>
              <a:gd name="connsiteY2" fmla="*/ 0 h 6858001"/>
              <a:gd name="connsiteX3" fmla="*/ 3613828 w 7733937"/>
              <a:gd name="connsiteY3" fmla="*/ 0 h 6858001"/>
              <a:gd name="connsiteX4" fmla="*/ 3613830 w 7733937"/>
              <a:gd name="connsiteY4" fmla="*/ 1 h 6858001"/>
              <a:gd name="connsiteX5" fmla="*/ 4941622 w 7733937"/>
              <a:gd name="connsiteY5" fmla="*/ 1 h 6858001"/>
              <a:gd name="connsiteX6" fmla="*/ 4941623 w 7733937"/>
              <a:gd name="connsiteY6" fmla="*/ 0 h 6858001"/>
              <a:gd name="connsiteX7" fmla="*/ 5627423 w 7733937"/>
              <a:gd name="connsiteY7" fmla="*/ 0 h 6858001"/>
              <a:gd name="connsiteX8" fmla="*/ 6763428 w 7733937"/>
              <a:gd name="connsiteY8" fmla="*/ 0 h 6858001"/>
              <a:gd name="connsiteX9" fmla="*/ 7449228 w 7733937"/>
              <a:gd name="connsiteY9" fmla="*/ 0 h 6858001"/>
              <a:gd name="connsiteX10" fmla="*/ 7449230 w 7733937"/>
              <a:gd name="connsiteY10" fmla="*/ 1 h 6858001"/>
              <a:gd name="connsiteX11" fmla="*/ 7733937 w 7733937"/>
              <a:gd name="connsiteY11" fmla="*/ 1 h 6858001"/>
              <a:gd name="connsiteX12" fmla="*/ 7733937 w 7733937"/>
              <a:gd name="connsiteY12" fmla="*/ 6858001 h 6858001"/>
              <a:gd name="connsiteX13" fmla="*/ 6081196 w 7733937"/>
              <a:gd name="connsiteY13" fmla="*/ 6858001 h 6858001"/>
              <a:gd name="connsiteX14" fmla="*/ 5627426 w 7733937"/>
              <a:gd name="connsiteY14" fmla="*/ 6858001 h 6858001"/>
              <a:gd name="connsiteX15" fmla="*/ 5395396 w 7733937"/>
              <a:gd name="connsiteY15" fmla="*/ 6858001 h 6858001"/>
              <a:gd name="connsiteX16" fmla="*/ 5203588 w 7733937"/>
              <a:gd name="connsiteY16" fmla="*/ 6858001 h 6858001"/>
              <a:gd name="connsiteX17" fmla="*/ 4941626 w 7733937"/>
              <a:gd name="connsiteY17" fmla="*/ 6858001 h 6858001"/>
              <a:gd name="connsiteX18" fmla="*/ 2245796 w 7733937"/>
              <a:gd name="connsiteY18" fmla="*/ 6858001 h 6858001"/>
              <a:gd name="connsiteX19" fmla="*/ 1792026 w 7733937"/>
              <a:gd name="connsiteY19" fmla="*/ 6858001 h 6858001"/>
              <a:gd name="connsiteX20" fmla="*/ 1559996 w 7733937"/>
              <a:gd name="connsiteY20" fmla="*/ 6858001 h 6858001"/>
              <a:gd name="connsiteX21" fmla="*/ 1106226 w 7733937"/>
              <a:gd name="connsiteY21" fmla="*/ 6858001 h 6858001"/>
              <a:gd name="connsiteX22" fmla="*/ 1055643 w 7733937"/>
              <a:gd name="connsiteY22" fmla="*/ 6811531 h 6858001"/>
              <a:gd name="connsiteX23" fmla="*/ 0 w 7733937"/>
              <a:gd name="connsiteY23" fmla="*/ 3428999 h 6858001"/>
              <a:gd name="connsiteX24" fmla="*/ 1055644 w 7733937"/>
              <a:gd name="connsiteY24" fmla="*/ 4646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33937" h="6858001">
                <a:moveTo>
                  <a:pt x="1106223" y="0"/>
                </a:moveTo>
                <a:lnTo>
                  <a:pt x="1792023" y="0"/>
                </a:lnTo>
                <a:lnTo>
                  <a:pt x="2928028" y="0"/>
                </a:lnTo>
                <a:lnTo>
                  <a:pt x="3613828" y="0"/>
                </a:lnTo>
                <a:lnTo>
                  <a:pt x="3613830" y="1"/>
                </a:lnTo>
                <a:lnTo>
                  <a:pt x="4941622" y="1"/>
                </a:lnTo>
                <a:lnTo>
                  <a:pt x="4941623" y="0"/>
                </a:lnTo>
                <a:lnTo>
                  <a:pt x="5627423" y="0"/>
                </a:lnTo>
                <a:lnTo>
                  <a:pt x="6763428" y="0"/>
                </a:lnTo>
                <a:lnTo>
                  <a:pt x="7449228" y="0"/>
                </a:lnTo>
                <a:lnTo>
                  <a:pt x="7449230" y="1"/>
                </a:lnTo>
                <a:lnTo>
                  <a:pt x="7733937" y="1"/>
                </a:lnTo>
                <a:lnTo>
                  <a:pt x="7733937" y="6858001"/>
                </a:lnTo>
                <a:lnTo>
                  <a:pt x="6081196" y="6858001"/>
                </a:lnTo>
                <a:lnTo>
                  <a:pt x="5627426" y="6858001"/>
                </a:lnTo>
                <a:lnTo>
                  <a:pt x="5395396" y="6858001"/>
                </a:lnTo>
                <a:lnTo>
                  <a:pt x="5203588" y="6858001"/>
                </a:lnTo>
                <a:lnTo>
                  <a:pt x="4941626" y="6858001"/>
                </a:lnTo>
                <a:lnTo>
                  <a:pt x="2245796" y="6858001"/>
                </a:lnTo>
                <a:lnTo>
                  <a:pt x="1792026" y="6858001"/>
                </a:lnTo>
                <a:lnTo>
                  <a:pt x="1559996" y="6858001"/>
                </a:lnTo>
                <a:lnTo>
                  <a:pt x="1106226" y="6858001"/>
                </a:lnTo>
                <a:lnTo>
                  <a:pt x="1055643" y="6811531"/>
                </a:lnTo>
                <a:cubicBezTo>
                  <a:pt x="426855" y="6160113"/>
                  <a:pt x="0" y="4889621"/>
                  <a:pt x="0" y="3428999"/>
                </a:cubicBezTo>
                <a:cubicBezTo>
                  <a:pt x="0" y="1968376"/>
                  <a:pt x="426855" y="697885"/>
                  <a:pt x="1055644" y="46467"/>
                </a:cubicBezTo>
                <a:close/>
              </a:path>
            </a:pathLst>
          </a:custGeom>
        </p:spPr>
        <p:txBody>
          <a:bodyPr wrap="square">
            <a:noAutofit/>
          </a:bodyPr>
          <a:lstStyle>
            <a:lvl1pPr marL="0" indent="0" algn="r">
              <a:buNone/>
              <a:defRPr/>
            </a:lvl1pPr>
          </a:lstStyle>
          <a:p>
            <a:r>
              <a:rPr lang="en-US" dirty="0"/>
              <a:t>Click icon to add picture</a:t>
            </a:r>
          </a:p>
        </p:txBody>
      </p:sp>
      <p:sp>
        <p:nvSpPr>
          <p:cNvPr id="8" name="Footer Placeholder 4">
            <a:extLst>
              <a:ext uri="{FF2B5EF4-FFF2-40B4-BE49-F238E27FC236}">
                <a16:creationId xmlns:a16="http://schemas.microsoft.com/office/drawing/2014/main" id="{6D77AB17-23D7-D813-76CC-4F3A8EF84E19}"/>
              </a:ext>
            </a:extLst>
          </p:cNvPr>
          <p:cNvSpPr>
            <a:spLocks noGrp="1"/>
          </p:cNvSpPr>
          <p:nvPr>
            <p:ph type="ftr" sz="quarter" idx="3"/>
          </p:nvPr>
        </p:nvSpPr>
        <p:spPr>
          <a:xfrm>
            <a:off x="4038600" y="6495143"/>
            <a:ext cx="4114800" cy="296862"/>
          </a:xfrm>
          <a:prstGeom prst="rect">
            <a:avLst/>
          </a:prstGeom>
        </p:spPr>
        <p:txBody>
          <a:bodyPr/>
          <a:lstStyle>
            <a:lvl1pPr algn="ctr">
              <a:defRPr sz="1400" b="1">
                <a:solidFill>
                  <a:schemeClr val="bg1"/>
                </a:solidFill>
                <a:latin typeface="+mn-lt"/>
                <a:ea typeface="Source Sans Pro" panose="020B0503030403020204" pitchFamily="34" charset="0"/>
              </a:defRPr>
            </a:lvl1pPr>
          </a:lstStyle>
          <a:p>
            <a:r>
              <a:rPr lang="en-US" dirty="0"/>
              <a:t>NATIONAL CORE INDICATORS®</a:t>
            </a:r>
          </a:p>
        </p:txBody>
      </p:sp>
      <p:sp>
        <p:nvSpPr>
          <p:cNvPr id="9" name="Slide Number Placeholder 5">
            <a:extLst>
              <a:ext uri="{FF2B5EF4-FFF2-40B4-BE49-F238E27FC236}">
                <a16:creationId xmlns:a16="http://schemas.microsoft.com/office/drawing/2014/main" id="{F8C25424-43BB-98AB-6F1C-A7D3FDEA2437}"/>
              </a:ext>
            </a:extLst>
          </p:cNvPr>
          <p:cNvSpPr>
            <a:spLocks noGrp="1"/>
          </p:cNvSpPr>
          <p:nvPr>
            <p:ph type="sldNum" sz="quarter" idx="4"/>
          </p:nvPr>
        </p:nvSpPr>
        <p:spPr>
          <a:xfrm>
            <a:off x="11217728" y="6483044"/>
            <a:ext cx="830033" cy="296862"/>
          </a:xfrm>
          <a:prstGeom prst="rect">
            <a:avLst/>
          </a:prstGeom>
        </p:spPr>
        <p:txBody>
          <a:bodyPr/>
          <a:lstStyle>
            <a:lvl1pPr algn="r">
              <a:defRPr sz="1400" b="1">
                <a:solidFill>
                  <a:schemeClr val="bg1"/>
                </a:solidFill>
                <a:latin typeface="+mn-lt"/>
                <a:ea typeface="Source Sans Pro" panose="020B0503030403020204" pitchFamily="34" charset="0"/>
              </a:defRPr>
            </a:lvl1pPr>
          </a:lstStyle>
          <a:p>
            <a:fld id="{56457A89-7E12-42A4-9457-BFD85B9E19BE}" type="slidenum">
              <a:rPr lang="en-US" smtClean="0"/>
              <a:pPr/>
              <a:t>‹#›</a:t>
            </a:fld>
            <a:endParaRPr lang="en-US" dirty="0"/>
          </a:p>
        </p:txBody>
      </p:sp>
    </p:spTree>
    <p:extLst>
      <p:ext uri="{BB962C8B-B14F-4D97-AF65-F5344CB8AC3E}">
        <p14:creationId xmlns:p14="http://schemas.microsoft.com/office/powerpoint/2010/main" val="2059522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and Bumper">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7570F0F-DC6E-781A-F824-C51C4D0390C8}"/>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88" y="0"/>
            <a:ext cx="12188825" cy="6858000"/>
          </a:xfrm>
          <a:prstGeom prst="rect">
            <a:avLst/>
          </a:prstGeom>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933F420-6B40-C199-7FA4-492A0C5392E8}"/>
              </a:ext>
            </a:extLst>
          </p:cNvPr>
          <p:cNvSpPr/>
          <p:nvPr userDrawn="1"/>
        </p:nvSpPr>
        <p:spPr>
          <a:xfrm>
            <a:off x="0" y="0"/>
            <a:ext cx="12192000" cy="6858000"/>
          </a:xfrm>
          <a:prstGeom prst="rect">
            <a:avLst/>
          </a:prstGeom>
          <a:gradFill flip="none" rotWithShape="1">
            <a:gsLst>
              <a:gs pos="5000">
                <a:srgbClr val="000000">
                  <a:alpha val="80000"/>
                </a:srgbClr>
              </a:gs>
              <a:gs pos="100000">
                <a:srgbClr val="000000">
                  <a:alpha val="0"/>
                </a:srgbClr>
              </a:gs>
            </a:gsLst>
            <a:path path="circle">
              <a:fillToRect l="50000" t="50000" r="50000" b="50000"/>
            </a:path>
            <a:tileRect/>
          </a:gradFill>
          <a:ln w="9525"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D540753E-CC2F-AEE1-7FE7-824E16EFC12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41524" y="2057401"/>
            <a:ext cx="3108952" cy="2743200"/>
          </a:xfrm>
          <a:prstGeom prst="rect">
            <a:avLst/>
          </a:prstGeom>
        </p:spPr>
      </p:pic>
    </p:spTree>
    <p:extLst>
      <p:ext uri="{BB962C8B-B14F-4D97-AF65-F5344CB8AC3E}">
        <p14:creationId xmlns:p14="http://schemas.microsoft.com/office/powerpoint/2010/main" val="660594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wo content section" userDrawn="1">
  <p:cSld name="1_two content section">
    <p:spTree>
      <p:nvGrpSpPr>
        <p:cNvPr id="1" name="Shape 131"/>
        <p:cNvGrpSpPr/>
        <p:nvPr/>
      </p:nvGrpSpPr>
      <p:grpSpPr>
        <a:xfrm>
          <a:off x="0" y="0"/>
          <a:ext cx="0" cy="0"/>
          <a:chOff x="0" y="0"/>
          <a:chExt cx="0" cy="0"/>
        </a:xfrm>
      </p:grpSpPr>
      <p:sp>
        <p:nvSpPr>
          <p:cNvPr id="132" name="Google Shape;132;p40"/>
          <p:cNvSpPr txBox="1">
            <a:spLocks noGrp="1"/>
          </p:cNvSpPr>
          <p:nvPr>
            <p:ph type="title"/>
          </p:nvPr>
        </p:nvSpPr>
        <p:spPr>
          <a:xfrm>
            <a:off x="857139" y="873470"/>
            <a:ext cx="10515600" cy="791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3200">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 name="Text Placeholder 3">
            <a:extLst>
              <a:ext uri="{FF2B5EF4-FFF2-40B4-BE49-F238E27FC236}">
                <a16:creationId xmlns:a16="http://schemas.microsoft.com/office/drawing/2014/main" id="{308E77D8-7528-C2D0-266F-82F1D7C90494}"/>
              </a:ext>
            </a:extLst>
          </p:cNvPr>
          <p:cNvSpPr>
            <a:spLocks noGrp="1"/>
          </p:cNvSpPr>
          <p:nvPr>
            <p:ph type="body" sz="quarter" idx="10"/>
          </p:nvPr>
        </p:nvSpPr>
        <p:spPr>
          <a:xfrm>
            <a:off x="857250" y="1748610"/>
            <a:ext cx="10472738" cy="4568825"/>
          </a:xfrm>
        </p:spPr>
        <p:txBody>
          <a:bodyPr/>
          <a:lstStyle>
            <a:lvl1pPr marL="230188" indent="-230188">
              <a:buSzPct val="100000"/>
              <a:buFont typeface="Wingdings" panose="05000000000000000000" pitchFamily="2" charset="2"/>
              <a:buChar char="§"/>
              <a:defRPr lang="en-US" sz="1600" b="0" i="0" u="none" strike="noStrike" cap="none" smtClean="0">
                <a:solidFill>
                  <a:schemeClr val="dk1"/>
                </a:solidFill>
                <a:latin typeface="+mn-lt"/>
                <a:ea typeface="Titillium Web"/>
                <a:cs typeface="Titillium Web"/>
                <a:sym typeface="Titillium Web"/>
              </a:defRPr>
            </a:lvl1pPr>
            <a:lvl2pPr marL="741363" indent="-342900">
              <a:defRPr lang="en-US" sz="1600" b="0" i="0" u="none" strike="noStrike" cap="none" dirty="0" smtClean="0">
                <a:solidFill>
                  <a:schemeClr val="dk1"/>
                </a:solidFill>
                <a:latin typeface="+mn-lt"/>
                <a:ea typeface="Titillium Web"/>
                <a:cs typeface="Titillium Web"/>
                <a:sym typeface="Titillium Web"/>
              </a:defRPr>
            </a:lvl2pPr>
            <a:lvl3pPr marL="1144588" indent="-342900">
              <a:defRPr lang="en-US" sz="1400" b="0" i="0" u="none" strike="noStrike" cap="none" dirty="0" smtClean="0">
                <a:solidFill>
                  <a:schemeClr val="dk1"/>
                </a:solidFill>
                <a:latin typeface="+mn-lt"/>
                <a:ea typeface="Titillium Web"/>
                <a:cs typeface="Titillium Web"/>
                <a:sym typeface="Titillium Web"/>
              </a:defRPr>
            </a:lvl3pPr>
            <a:lvl4pPr marL="1544638" indent="-285750">
              <a:defRPr lang="en-US" sz="1200" b="0" i="0" u="none" strike="noStrike" cap="none" dirty="0" smtClean="0">
                <a:solidFill>
                  <a:schemeClr val="dk1"/>
                </a:solidFill>
                <a:latin typeface="+mn-lt"/>
                <a:ea typeface="Titillium Web"/>
                <a:cs typeface="Titillium Web"/>
                <a:sym typeface="Titillium Web"/>
              </a:defRPr>
            </a:lvl4pPr>
            <a:lvl5pPr marL="1943100" indent="-285750">
              <a:defRPr lang="en-US" sz="1100" b="0" i="0" u="none" strike="noStrike" cap="none" dirty="0">
                <a:solidFill>
                  <a:schemeClr val="dk1"/>
                </a:solidFill>
                <a:latin typeface="+mn-lt"/>
                <a:ea typeface="Titillium Web"/>
                <a:cs typeface="Titillium Web"/>
                <a:sym typeface="Titillium Web"/>
              </a:defRPr>
            </a:lvl5pPr>
          </a:lstStyle>
          <a:p>
            <a:pPr lvl="0"/>
            <a:r>
              <a:rPr lang="en-US"/>
              <a:t>Click to edit Master text styles</a:t>
            </a:r>
          </a:p>
          <a:p>
            <a:pPr marL="569913" marR="0" lvl="1" indent="-171450" algn="l" rtl="0">
              <a:lnSpc>
                <a:spcPct val="90000"/>
              </a:lnSpc>
              <a:spcBef>
                <a:spcPts val="500"/>
              </a:spcBef>
              <a:spcAft>
                <a:spcPts val="0"/>
              </a:spcAft>
              <a:buClr>
                <a:schemeClr val="accent1"/>
              </a:buClr>
              <a:buSzPct val="100000"/>
              <a:buFont typeface="Arial"/>
              <a:buChar char="•"/>
            </a:pPr>
            <a:r>
              <a:rPr lang="en-US"/>
              <a:t>Second level</a:t>
            </a:r>
          </a:p>
          <a:p>
            <a:pPr marL="973138" marR="0" lvl="2" indent="-171450" algn="l" rtl="0">
              <a:lnSpc>
                <a:spcPct val="90000"/>
              </a:lnSpc>
              <a:spcBef>
                <a:spcPts val="500"/>
              </a:spcBef>
              <a:spcAft>
                <a:spcPts val="0"/>
              </a:spcAft>
              <a:buClr>
                <a:schemeClr val="accent2"/>
              </a:buClr>
              <a:buSzPct val="100000"/>
              <a:buFont typeface="Wingdings" panose="05000000000000000000" pitchFamily="2" charset="2"/>
              <a:buChar char="§"/>
            </a:pPr>
            <a:r>
              <a:rPr lang="en-US"/>
              <a:t>Third level</a:t>
            </a:r>
          </a:p>
          <a:p>
            <a:pPr marL="1430338" marR="0" lvl="3" indent="-171450" algn="l" rtl="0">
              <a:lnSpc>
                <a:spcPct val="90000"/>
              </a:lnSpc>
              <a:spcBef>
                <a:spcPts val="500"/>
              </a:spcBef>
              <a:spcAft>
                <a:spcPts val="0"/>
              </a:spcAft>
              <a:buClr>
                <a:schemeClr val="accent3"/>
              </a:buClr>
              <a:buSzPct val="100000"/>
              <a:buFont typeface="Arial" panose="020B0604020202020204" pitchFamily="34" charset="0"/>
              <a:buChar char="•"/>
            </a:pPr>
            <a:r>
              <a:rPr lang="en-US"/>
              <a:t>Fourth level</a:t>
            </a:r>
          </a:p>
          <a:p>
            <a:pPr marL="1828800" marR="0" lvl="4" indent="-171450" algn="l" rtl="0">
              <a:lnSpc>
                <a:spcPct val="90000"/>
              </a:lnSpc>
              <a:spcBef>
                <a:spcPts val="500"/>
              </a:spcBef>
              <a:spcAft>
                <a:spcPts val="0"/>
              </a:spcAft>
              <a:buClr>
                <a:schemeClr val="accent4"/>
              </a:buClr>
              <a:buSzPct val="100000"/>
              <a:buFont typeface="Wingdings" panose="05000000000000000000" pitchFamily="2" charset="2"/>
              <a:buChar char="§"/>
            </a:pPr>
            <a:r>
              <a:rPr lang="en-US"/>
              <a:t>Fifth level</a:t>
            </a:r>
          </a:p>
        </p:txBody>
      </p:sp>
      <p:pic>
        <p:nvPicPr>
          <p:cNvPr id="2" name="Google Shape;27;p29">
            <a:extLst>
              <a:ext uri="{FF2B5EF4-FFF2-40B4-BE49-F238E27FC236}">
                <a16:creationId xmlns:a16="http://schemas.microsoft.com/office/drawing/2014/main" id="{64289EAE-E9AD-EF3E-7FA1-D950358AF2CF}"/>
              </a:ext>
              <a:ext uri="{C183D7F6-B498-43B3-948B-1728B52AA6E4}">
                <adec:decorative xmlns:adec="http://schemas.microsoft.com/office/drawing/2017/decorative" val="1"/>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89098" y="155258"/>
            <a:ext cx="535085" cy="464856"/>
          </a:xfrm>
          <a:prstGeom prst="rect">
            <a:avLst/>
          </a:prstGeom>
          <a:noFill/>
          <a:ln>
            <a:noFill/>
          </a:ln>
        </p:spPr>
      </p:pic>
      <p:sp>
        <p:nvSpPr>
          <p:cNvPr id="3" name="Slide Number Placeholder 2">
            <a:extLst>
              <a:ext uri="{FF2B5EF4-FFF2-40B4-BE49-F238E27FC236}">
                <a16:creationId xmlns:a16="http://schemas.microsoft.com/office/drawing/2014/main" id="{A8985214-AD05-E64F-D563-8064A0558271}"/>
              </a:ext>
            </a:extLst>
          </p:cNvPr>
          <p:cNvSpPr>
            <a:spLocks noGrp="1"/>
          </p:cNvSpPr>
          <p:nvPr>
            <p:ph type="sldNum" sz="quarter" idx="4"/>
          </p:nvPr>
        </p:nvSpPr>
        <p:spPr>
          <a:xfrm>
            <a:off x="9374401" y="6262161"/>
            <a:ext cx="2743200" cy="365125"/>
          </a:xfrm>
          <a:prstGeom prst="rect">
            <a:avLst/>
          </a:prstGeom>
        </p:spPr>
        <p:txBody>
          <a:bodyPr vert="horz" lIns="91440" tIns="45720" rIns="91440" bIns="45720" rtlCol="0" anchor="ctr"/>
          <a:lstStyle>
            <a:lvl1pPr algn="r">
              <a:defRPr sz="1800">
                <a:solidFill>
                  <a:schemeClr val="tx1"/>
                </a:solidFill>
              </a:defRPr>
            </a:lvl1pPr>
          </a:lstStyle>
          <a:p>
            <a:fld id="{D7B456AC-FB9E-4DD7-A738-4B9E1C644D36}" type="slidenum">
              <a:rPr lang="en-US" smtClean="0"/>
              <a:pPr/>
              <a:t>‹#›</a:t>
            </a:fld>
            <a:endParaRPr lang="en-US" dirty="0"/>
          </a:p>
        </p:txBody>
      </p:sp>
    </p:spTree>
    <p:extLst>
      <p:ext uri="{BB962C8B-B14F-4D97-AF65-F5344CB8AC3E}">
        <p14:creationId xmlns:p14="http://schemas.microsoft.com/office/powerpoint/2010/main" val="2904650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BCA5A8-A41E-274C-BE15-6CC83786E163}"/>
              </a:ext>
            </a:extLst>
          </p:cNvPr>
          <p:cNvSpPr>
            <a:spLocks noGrp="1"/>
          </p:cNvSpPr>
          <p:nvPr>
            <p:ph type="sldNum" sz="quarter" idx="10"/>
          </p:nvPr>
        </p:nvSpPr>
        <p:spPr/>
        <p:txBody>
          <a:bodyPr/>
          <a:lstStyle>
            <a:lvl1pPr>
              <a:defRPr/>
            </a:lvl1pPr>
          </a:lstStyle>
          <a:p>
            <a:fld id="{D7B456AC-FB9E-4DD7-A738-4B9E1C644D36}" type="slidenum">
              <a:rPr lang="en-US" smtClean="0"/>
              <a:pPr/>
              <a:t>‹#›</a:t>
            </a:fld>
            <a:endParaRPr lang="en-US" dirty="0"/>
          </a:p>
        </p:txBody>
      </p:sp>
      <p:sp>
        <p:nvSpPr>
          <p:cNvPr id="5" name="Google Shape;132;p40">
            <a:extLst>
              <a:ext uri="{FF2B5EF4-FFF2-40B4-BE49-F238E27FC236}">
                <a16:creationId xmlns:a16="http://schemas.microsoft.com/office/drawing/2014/main" id="{0FEC1433-BB8C-C1B5-8E20-1BD7E09B9CBB}"/>
              </a:ext>
            </a:extLst>
          </p:cNvPr>
          <p:cNvSpPr txBox="1">
            <a:spLocks noGrp="1"/>
          </p:cNvSpPr>
          <p:nvPr>
            <p:ph type="title"/>
          </p:nvPr>
        </p:nvSpPr>
        <p:spPr>
          <a:xfrm>
            <a:off x="857139" y="873470"/>
            <a:ext cx="10515600" cy="791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3200">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 name="Text Placeholder 3">
            <a:extLst>
              <a:ext uri="{FF2B5EF4-FFF2-40B4-BE49-F238E27FC236}">
                <a16:creationId xmlns:a16="http://schemas.microsoft.com/office/drawing/2014/main" id="{B69FC861-9753-3C6C-E6E4-E29FF4634693}"/>
              </a:ext>
            </a:extLst>
          </p:cNvPr>
          <p:cNvSpPr>
            <a:spLocks noGrp="1"/>
          </p:cNvSpPr>
          <p:nvPr>
            <p:ph type="body" sz="quarter" idx="11"/>
          </p:nvPr>
        </p:nvSpPr>
        <p:spPr>
          <a:xfrm>
            <a:off x="857250" y="1748610"/>
            <a:ext cx="5016012" cy="4568825"/>
          </a:xfrm>
        </p:spPr>
        <p:txBody>
          <a:bodyPr/>
          <a:lstStyle>
            <a:lvl1pPr marL="230188" indent="-230188">
              <a:buSzPct val="100000"/>
              <a:buFont typeface="Wingdings" panose="05000000000000000000" pitchFamily="2" charset="2"/>
              <a:buChar char="§"/>
              <a:defRPr lang="en-US" sz="1600" b="0" i="0" u="none" strike="noStrike" cap="none" smtClean="0">
                <a:solidFill>
                  <a:schemeClr val="dk1"/>
                </a:solidFill>
                <a:latin typeface="+mn-lt"/>
                <a:ea typeface="Titillium Web"/>
                <a:cs typeface="Titillium Web"/>
                <a:sym typeface="Titillium Web"/>
              </a:defRPr>
            </a:lvl1pPr>
            <a:lvl2pPr marL="741363" indent="-342900">
              <a:defRPr lang="en-US" sz="1600" b="0" i="0" u="none" strike="noStrike" cap="none" dirty="0" smtClean="0">
                <a:solidFill>
                  <a:schemeClr val="dk1"/>
                </a:solidFill>
                <a:latin typeface="+mn-lt"/>
                <a:ea typeface="Titillium Web"/>
                <a:cs typeface="Titillium Web"/>
                <a:sym typeface="Titillium Web"/>
              </a:defRPr>
            </a:lvl2pPr>
            <a:lvl3pPr marL="1144588" indent="-342900">
              <a:defRPr lang="en-US" sz="1400" b="0" i="0" u="none" strike="noStrike" cap="none" dirty="0" smtClean="0">
                <a:solidFill>
                  <a:schemeClr val="dk1"/>
                </a:solidFill>
                <a:latin typeface="+mn-lt"/>
                <a:ea typeface="Titillium Web"/>
                <a:cs typeface="Titillium Web"/>
                <a:sym typeface="Titillium Web"/>
              </a:defRPr>
            </a:lvl3pPr>
            <a:lvl4pPr marL="1544638" indent="-285750">
              <a:defRPr lang="en-US" sz="1200" b="0" i="0" u="none" strike="noStrike" cap="none" dirty="0" smtClean="0">
                <a:solidFill>
                  <a:schemeClr val="dk1"/>
                </a:solidFill>
                <a:latin typeface="+mn-lt"/>
                <a:ea typeface="Titillium Web"/>
                <a:cs typeface="Titillium Web"/>
                <a:sym typeface="Titillium Web"/>
              </a:defRPr>
            </a:lvl4pPr>
            <a:lvl5pPr marL="1943100" indent="-285750">
              <a:defRPr lang="en-US" sz="1100" b="0" i="0" u="none" strike="noStrike" cap="none" dirty="0">
                <a:solidFill>
                  <a:schemeClr val="dk1"/>
                </a:solidFill>
                <a:latin typeface="+mn-lt"/>
                <a:ea typeface="Titillium Web"/>
                <a:cs typeface="Titillium Web"/>
                <a:sym typeface="Titillium Web"/>
              </a:defRPr>
            </a:lvl5pPr>
          </a:lstStyle>
          <a:p>
            <a:pPr lvl="0"/>
            <a:r>
              <a:rPr lang="en-US"/>
              <a:t>Click to edit Master text styles</a:t>
            </a:r>
          </a:p>
          <a:p>
            <a:pPr marL="569913" marR="0" lvl="1" indent="-171450" algn="l" rtl="0">
              <a:lnSpc>
                <a:spcPct val="90000"/>
              </a:lnSpc>
              <a:spcBef>
                <a:spcPts val="500"/>
              </a:spcBef>
              <a:spcAft>
                <a:spcPts val="0"/>
              </a:spcAft>
              <a:buClr>
                <a:schemeClr val="accent1"/>
              </a:buClr>
              <a:buSzPct val="100000"/>
              <a:buFont typeface="Arial"/>
              <a:buChar char="•"/>
            </a:pPr>
            <a:r>
              <a:rPr lang="en-US"/>
              <a:t>Second level</a:t>
            </a:r>
          </a:p>
          <a:p>
            <a:pPr marL="973138" marR="0" lvl="2" indent="-171450" algn="l" rtl="0">
              <a:lnSpc>
                <a:spcPct val="90000"/>
              </a:lnSpc>
              <a:spcBef>
                <a:spcPts val="500"/>
              </a:spcBef>
              <a:spcAft>
                <a:spcPts val="0"/>
              </a:spcAft>
              <a:buClr>
                <a:schemeClr val="accent2"/>
              </a:buClr>
              <a:buSzPct val="100000"/>
              <a:buFont typeface="Wingdings" panose="05000000000000000000" pitchFamily="2" charset="2"/>
              <a:buChar char="§"/>
            </a:pPr>
            <a:r>
              <a:rPr lang="en-US"/>
              <a:t>Third level</a:t>
            </a:r>
          </a:p>
          <a:p>
            <a:pPr marL="1430338" marR="0" lvl="3" indent="-171450" algn="l" rtl="0">
              <a:lnSpc>
                <a:spcPct val="90000"/>
              </a:lnSpc>
              <a:spcBef>
                <a:spcPts val="500"/>
              </a:spcBef>
              <a:spcAft>
                <a:spcPts val="0"/>
              </a:spcAft>
              <a:buClr>
                <a:schemeClr val="accent3"/>
              </a:buClr>
              <a:buSzPct val="100000"/>
              <a:buFont typeface="Arial" panose="020B0604020202020204" pitchFamily="34" charset="0"/>
              <a:buChar char="•"/>
            </a:pPr>
            <a:r>
              <a:rPr lang="en-US"/>
              <a:t>Fourth level</a:t>
            </a:r>
          </a:p>
          <a:p>
            <a:pPr marL="1828800" marR="0" lvl="4" indent="-171450" algn="l" rtl="0">
              <a:lnSpc>
                <a:spcPct val="90000"/>
              </a:lnSpc>
              <a:spcBef>
                <a:spcPts val="500"/>
              </a:spcBef>
              <a:spcAft>
                <a:spcPts val="0"/>
              </a:spcAft>
              <a:buClr>
                <a:schemeClr val="accent4"/>
              </a:buClr>
              <a:buSzPct val="100000"/>
              <a:buFont typeface="Wingdings" panose="05000000000000000000" pitchFamily="2" charset="2"/>
              <a:buChar char="§"/>
            </a:pPr>
            <a:r>
              <a:rPr lang="en-US"/>
              <a:t>Fifth level</a:t>
            </a:r>
          </a:p>
        </p:txBody>
      </p:sp>
      <p:sp>
        <p:nvSpPr>
          <p:cNvPr id="7" name="Text Placeholder 3">
            <a:extLst>
              <a:ext uri="{FF2B5EF4-FFF2-40B4-BE49-F238E27FC236}">
                <a16:creationId xmlns:a16="http://schemas.microsoft.com/office/drawing/2014/main" id="{A7D5B865-99D0-5718-197E-BB1878BF54F1}"/>
              </a:ext>
            </a:extLst>
          </p:cNvPr>
          <p:cNvSpPr>
            <a:spLocks noGrp="1"/>
          </p:cNvSpPr>
          <p:nvPr>
            <p:ph type="body" sz="quarter" idx="12"/>
          </p:nvPr>
        </p:nvSpPr>
        <p:spPr>
          <a:xfrm>
            <a:off x="6318739" y="1748610"/>
            <a:ext cx="5053999" cy="4568825"/>
          </a:xfrm>
        </p:spPr>
        <p:txBody>
          <a:bodyPr/>
          <a:lstStyle>
            <a:lvl1pPr marL="230188" indent="-230188">
              <a:buSzPct val="100000"/>
              <a:buFont typeface="Wingdings" panose="05000000000000000000" pitchFamily="2" charset="2"/>
              <a:buChar char="§"/>
              <a:defRPr lang="en-US" sz="1600" b="0" i="0" u="none" strike="noStrike" cap="none" smtClean="0">
                <a:solidFill>
                  <a:schemeClr val="dk1"/>
                </a:solidFill>
                <a:latin typeface="+mn-lt"/>
                <a:ea typeface="Titillium Web"/>
                <a:cs typeface="Titillium Web"/>
                <a:sym typeface="Titillium Web"/>
              </a:defRPr>
            </a:lvl1pPr>
            <a:lvl2pPr marL="741363" indent="-342900">
              <a:defRPr lang="en-US" sz="1600" b="0" i="0" u="none" strike="noStrike" cap="none" dirty="0" smtClean="0">
                <a:solidFill>
                  <a:schemeClr val="dk1"/>
                </a:solidFill>
                <a:latin typeface="+mn-lt"/>
                <a:ea typeface="Titillium Web"/>
                <a:cs typeface="Titillium Web"/>
                <a:sym typeface="Titillium Web"/>
              </a:defRPr>
            </a:lvl2pPr>
            <a:lvl3pPr marL="1144588" indent="-342900">
              <a:defRPr lang="en-US" sz="1400" b="0" i="0" u="none" strike="noStrike" cap="none" dirty="0" smtClean="0">
                <a:solidFill>
                  <a:schemeClr val="dk1"/>
                </a:solidFill>
                <a:latin typeface="+mn-lt"/>
                <a:ea typeface="Titillium Web"/>
                <a:cs typeface="Titillium Web"/>
                <a:sym typeface="Titillium Web"/>
              </a:defRPr>
            </a:lvl3pPr>
            <a:lvl4pPr marL="1544638" indent="-285750">
              <a:defRPr lang="en-US" sz="1200" b="0" i="0" u="none" strike="noStrike" cap="none" dirty="0" smtClean="0">
                <a:solidFill>
                  <a:schemeClr val="dk1"/>
                </a:solidFill>
                <a:latin typeface="+mn-lt"/>
                <a:ea typeface="Titillium Web"/>
                <a:cs typeface="Titillium Web"/>
                <a:sym typeface="Titillium Web"/>
              </a:defRPr>
            </a:lvl4pPr>
            <a:lvl5pPr marL="1943100" indent="-285750">
              <a:defRPr lang="en-US" sz="1100" b="0" i="0" u="none" strike="noStrike" cap="none" dirty="0">
                <a:solidFill>
                  <a:schemeClr val="dk1"/>
                </a:solidFill>
                <a:latin typeface="+mn-lt"/>
                <a:ea typeface="Titillium Web"/>
                <a:cs typeface="Titillium Web"/>
                <a:sym typeface="Titillium Web"/>
              </a:defRPr>
            </a:lvl5pPr>
          </a:lstStyle>
          <a:p>
            <a:pPr lvl="0"/>
            <a:r>
              <a:rPr lang="en-US"/>
              <a:t>Click to edit Master text styles</a:t>
            </a:r>
          </a:p>
          <a:p>
            <a:pPr marL="569913" marR="0" lvl="1" indent="-171450" algn="l" rtl="0">
              <a:lnSpc>
                <a:spcPct val="90000"/>
              </a:lnSpc>
              <a:spcBef>
                <a:spcPts val="500"/>
              </a:spcBef>
              <a:spcAft>
                <a:spcPts val="0"/>
              </a:spcAft>
              <a:buClr>
                <a:schemeClr val="accent1"/>
              </a:buClr>
              <a:buSzPct val="100000"/>
              <a:buFont typeface="Arial"/>
              <a:buChar char="•"/>
            </a:pPr>
            <a:r>
              <a:rPr lang="en-US"/>
              <a:t>Second level</a:t>
            </a:r>
          </a:p>
          <a:p>
            <a:pPr marL="973138" marR="0" lvl="2" indent="-171450" algn="l" rtl="0">
              <a:lnSpc>
                <a:spcPct val="90000"/>
              </a:lnSpc>
              <a:spcBef>
                <a:spcPts val="500"/>
              </a:spcBef>
              <a:spcAft>
                <a:spcPts val="0"/>
              </a:spcAft>
              <a:buClr>
                <a:schemeClr val="accent2"/>
              </a:buClr>
              <a:buSzPct val="100000"/>
              <a:buFont typeface="Wingdings" panose="05000000000000000000" pitchFamily="2" charset="2"/>
              <a:buChar char="§"/>
            </a:pPr>
            <a:r>
              <a:rPr lang="en-US"/>
              <a:t>Third level</a:t>
            </a:r>
          </a:p>
          <a:p>
            <a:pPr marL="1430338" marR="0" lvl="3" indent="-171450" algn="l" rtl="0">
              <a:lnSpc>
                <a:spcPct val="90000"/>
              </a:lnSpc>
              <a:spcBef>
                <a:spcPts val="500"/>
              </a:spcBef>
              <a:spcAft>
                <a:spcPts val="0"/>
              </a:spcAft>
              <a:buClr>
                <a:schemeClr val="accent3"/>
              </a:buClr>
              <a:buSzPct val="100000"/>
              <a:buFont typeface="Arial" panose="020B0604020202020204" pitchFamily="34" charset="0"/>
              <a:buChar char="•"/>
            </a:pPr>
            <a:r>
              <a:rPr lang="en-US"/>
              <a:t>Fourth level</a:t>
            </a:r>
          </a:p>
          <a:p>
            <a:pPr marL="1828800" marR="0" lvl="4" indent="-171450" algn="l" rtl="0">
              <a:lnSpc>
                <a:spcPct val="90000"/>
              </a:lnSpc>
              <a:spcBef>
                <a:spcPts val="500"/>
              </a:spcBef>
              <a:spcAft>
                <a:spcPts val="0"/>
              </a:spcAft>
              <a:buClr>
                <a:schemeClr val="accent4"/>
              </a:buClr>
              <a:buSzPct val="100000"/>
              <a:buFont typeface="Wingdings" panose="05000000000000000000" pitchFamily="2" charset="2"/>
              <a:buChar char="§"/>
            </a:pPr>
            <a:r>
              <a:rPr lang="en-US"/>
              <a:t>Fifth level</a:t>
            </a:r>
          </a:p>
        </p:txBody>
      </p:sp>
      <p:cxnSp>
        <p:nvCxnSpPr>
          <p:cNvPr id="11" name="Straight Connector 10">
            <a:extLst>
              <a:ext uri="{FF2B5EF4-FFF2-40B4-BE49-F238E27FC236}">
                <a16:creationId xmlns:a16="http://schemas.microsoft.com/office/drawing/2014/main" id="{13A795F8-215F-4E86-6DE1-D06B9178448C}"/>
              </a:ext>
            </a:extLst>
          </p:cNvPr>
          <p:cNvCxnSpPr/>
          <p:nvPr userDrawn="1"/>
        </p:nvCxnSpPr>
        <p:spPr>
          <a:xfrm>
            <a:off x="6096000" y="1748610"/>
            <a:ext cx="0" cy="4568825"/>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529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5CBC54-E3EE-4E44-A345-D14592834DBB}"/>
              </a:ext>
            </a:extLst>
          </p:cNvPr>
          <p:cNvPicPr>
            <a:picLocks noChangeAspect="1"/>
          </p:cNvPicPr>
          <p:nvPr userDrawn="1"/>
        </p:nvPicPr>
        <p:blipFill>
          <a:blip r:embed="rId2"/>
          <a:stretch>
            <a:fillRect/>
          </a:stretch>
        </p:blipFill>
        <p:spPr>
          <a:xfrm>
            <a:off x="1" y="0"/>
            <a:ext cx="12192000" cy="6874309"/>
          </a:xfrm>
          <a:prstGeom prst="rect">
            <a:avLst/>
          </a:prstGeom>
        </p:spPr>
      </p:pic>
      <p:pic>
        <p:nvPicPr>
          <p:cNvPr id="11" name="Picture 10">
            <a:extLst>
              <a:ext uri="{FF2B5EF4-FFF2-40B4-BE49-F238E27FC236}">
                <a16:creationId xmlns:a16="http://schemas.microsoft.com/office/drawing/2014/main" id="{0F0DE5D6-2629-9145-9D1D-3518FB6BFFF6}"/>
              </a:ext>
            </a:extLst>
          </p:cNvPr>
          <p:cNvPicPr>
            <a:picLocks noChangeAspect="1"/>
          </p:cNvPicPr>
          <p:nvPr userDrawn="1"/>
        </p:nvPicPr>
        <p:blipFill>
          <a:blip r:embed="rId3"/>
          <a:stretch>
            <a:fillRect/>
          </a:stretch>
        </p:blipFill>
        <p:spPr>
          <a:xfrm>
            <a:off x="609601" y="461104"/>
            <a:ext cx="1741896" cy="304543"/>
          </a:xfrm>
          <a:prstGeom prst="rect">
            <a:avLst/>
          </a:prstGeom>
        </p:spPr>
      </p:pic>
      <p:sp>
        <p:nvSpPr>
          <p:cNvPr id="5" name="Holder 2">
            <a:extLst>
              <a:ext uri="{FF2B5EF4-FFF2-40B4-BE49-F238E27FC236}">
                <a16:creationId xmlns:a16="http://schemas.microsoft.com/office/drawing/2014/main" id="{6EC423B9-84F9-CD07-CFBF-33E97588F179}"/>
              </a:ext>
            </a:extLst>
          </p:cNvPr>
          <p:cNvSpPr>
            <a:spLocks noGrp="1"/>
          </p:cNvSpPr>
          <p:nvPr>
            <p:ph type="ctrTitle"/>
          </p:nvPr>
        </p:nvSpPr>
        <p:spPr>
          <a:xfrm>
            <a:off x="595320" y="2245576"/>
            <a:ext cx="9124392" cy="746544"/>
          </a:xfrm>
          <a:prstGeom prst="rect">
            <a:avLst/>
          </a:prstGeom>
        </p:spPr>
        <p:txBody>
          <a:bodyPr wrap="square" lIns="0" tIns="0" rIns="0" bIns="0" numCol="1">
            <a:spAutoFit/>
          </a:bodyPr>
          <a:lstStyle>
            <a:lvl1pPr>
              <a:defRPr sz="4851" b="1" i="0">
                <a:solidFill>
                  <a:schemeClr val="bg1"/>
                </a:solidFill>
                <a:latin typeface="Arial" panose="020B0604020202020204" pitchFamily="34" charset="0"/>
                <a:cs typeface="Arial" panose="020B0604020202020204" pitchFamily="34" charset="0"/>
              </a:defRPr>
            </a:lvl1pPr>
          </a:lstStyle>
          <a:p>
            <a:endParaRPr/>
          </a:p>
        </p:txBody>
      </p:sp>
      <p:sp>
        <p:nvSpPr>
          <p:cNvPr id="6" name="Holder 3">
            <a:extLst>
              <a:ext uri="{FF2B5EF4-FFF2-40B4-BE49-F238E27FC236}">
                <a16:creationId xmlns:a16="http://schemas.microsoft.com/office/drawing/2014/main" id="{5A07023D-9CAA-22B3-3E5B-F6C5D20E8425}"/>
              </a:ext>
            </a:extLst>
          </p:cNvPr>
          <p:cNvSpPr>
            <a:spLocks noGrp="1"/>
          </p:cNvSpPr>
          <p:nvPr>
            <p:ph type="body" idx="17"/>
          </p:nvPr>
        </p:nvSpPr>
        <p:spPr>
          <a:xfrm>
            <a:off x="595320" y="4115937"/>
            <a:ext cx="8539053" cy="390437"/>
          </a:xfrm>
          <a:prstGeom prst="rect">
            <a:avLst/>
          </a:prstGeom>
        </p:spPr>
        <p:txBody>
          <a:bodyPr lIns="0" tIns="0" rIns="0" bIns="0" numCol="1"/>
          <a:lstStyle>
            <a:lvl1pPr>
              <a:lnSpc>
                <a:spcPct val="100000"/>
              </a:lnSpc>
              <a:defRPr sz="1213" i="1">
                <a:solidFill>
                  <a:schemeClr val="bg1"/>
                </a:solidFill>
                <a:latin typeface="Arial" panose="020B0604020202020204" pitchFamily="34" charset="0"/>
                <a:cs typeface="Arial" panose="020B0604020202020204" pitchFamily="34" charset="0"/>
              </a:defRPr>
            </a:lvl1pPr>
          </a:lstStyle>
          <a:p>
            <a:endParaRPr lang="en-US"/>
          </a:p>
        </p:txBody>
      </p:sp>
      <p:sp>
        <p:nvSpPr>
          <p:cNvPr id="7" name="Holder 3">
            <a:extLst>
              <a:ext uri="{FF2B5EF4-FFF2-40B4-BE49-F238E27FC236}">
                <a16:creationId xmlns:a16="http://schemas.microsoft.com/office/drawing/2014/main" id="{96AE8F09-9749-A70E-3B23-D8A0F129387D}"/>
              </a:ext>
            </a:extLst>
          </p:cNvPr>
          <p:cNvSpPr>
            <a:spLocks noGrp="1"/>
          </p:cNvSpPr>
          <p:nvPr>
            <p:ph type="body" idx="18"/>
          </p:nvPr>
        </p:nvSpPr>
        <p:spPr>
          <a:xfrm>
            <a:off x="595321" y="3790589"/>
            <a:ext cx="8539053" cy="261328"/>
          </a:xfrm>
          <a:prstGeom prst="rect">
            <a:avLst/>
          </a:prstGeom>
        </p:spPr>
        <p:txBody>
          <a:bodyPr lIns="0" tIns="0" rIns="0" bIns="0" numCol="1"/>
          <a:lstStyle>
            <a:lvl1pPr>
              <a:lnSpc>
                <a:spcPct val="100000"/>
              </a:lnSpc>
              <a:defRPr sz="1455">
                <a:solidFill>
                  <a:schemeClr val="bg1"/>
                </a:solidFill>
                <a:latin typeface="Arial" panose="020B0604020202020204" pitchFamily="34" charset="0"/>
                <a:cs typeface="Arial" panose="020B0604020202020204" pitchFamily="34" charset="0"/>
              </a:defRPr>
            </a:lvl1pPr>
          </a:lstStyle>
          <a:p>
            <a:endParaRPr lang="en-US"/>
          </a:p>
        </p:txBody>
      </p:sp>
      <p:sp>
        <p:nvSpPr>
          <p:cNvPr id="2" name="Holder 4">
            <a:extLst>
              <a:ext uri="{FF2B5EF4-FFF2-40B4-BE49-F238E27FC236}">
                <a16:creationId xmlns:a16="http://schemas.microsoft.com/office/drawing/2014/main" id="{0A73B5E8-BEF6-EB7B-8872-D4E70FA0E826}"/>
              </a:ext>
            </a:extLst>
          </p:cNvPr>
          <p:cNvSpPr txBox="1">
            <a:spLocks/>
          </p:cNvSpPr>
          <p:nvPr userDrawn="1"/>
        </p:nvSpPr>
        <p:spPr>
          <a:xfrm>
            <a:off x="11187925" y="6580051"/>
            <a:ext cx="666001" cy="171146"/>
          </a:xfrm>
          <a:prstGeom prst="rect">
            <a:avLst/>
          </a:prstGeom>
        </p:spPr>
        <p:txBody>
          <a:bodyPr lIns="0" tIns="0" rIns="0" bIns="0" numCol="1"/>
          <a:lstStyle>
            <a:defPPr>
              <a:defRPr kern="0"/>
            </a:defPPr>
            <a:lvl1pPr algn="l">
              <a:defRPr sz="1400">
                <a:solidFill>
                  <a:srgbClr val="00629B"/>
                </a:solidFill>
                <a:latin typeface="Arial" panose="020B0604020202020204" pitchFamily="34" charset="0"/>
                <a:cs typeface="Arial" panose="020B0604020202020204" pitchFamily="34" charset="0"/>
              </a:defRPr>
            </a:lvl1pPr>
          </a:lstStyle>
          <a:p>
            <a:pPr algn="r"/>
            <a:r>
              <a:rPr lang="en-US" sz="849" b="1">
                <a:solidFill>
                  <a:schemeClr val="bg1"/>
                </a:solidFill>
                <a:latin typeface="Arial" panose="020B0604020202020204" pitchFamily="34" charset="0"/>
                <a:cs typeface="Arial" panose="020B0604020202020204" pitchFamily="34" charset="0"/>
              </a:rPr>
              <a:t>gsa2025.org</a:t>
            </a:r>
          </a:p>
        </p:txBody>
      </p:sp>
    </p:spTree>
    <p:extLst>
      <p:ext uri="{BB962C8B-B14F-4D97-AF65-F5344CB8AC3E}">
        <p14:creationId xmlns:p14="http://schemas.microsoft.com/office/powerpoint/2010/main" val="4121372829"/>
      </p:ext>
    </p:extLst>
  </p:cSld>
  <p:clrMapOvr>
    <a:masterClrMapping/>
  </p:clrMapOvr>
  <p:extLst>
    <p:ext uri="{DCECCB84-F9BA-43D5-87BE-67443E8EF086}">
      <p15:sldGuideLst xmlns:p15="http://schemas.microsoft.com/office/powerpoint/2012/main">
        <p15:guide id="1" orient="horz" pos="3562">
          <p15:clr>
            <a:srgbClr val="FBAE40"/>
          </p15:clr>
        </p15:guide>
        <p15:guide id="2" pos="633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imary Content Page A">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FDD68A6-1EFE-D647-A844-0BCF7E2F8EC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917F9129-0908-5347-8D6A-418363765725}"/>
              </a:ext>
            </a:extLst>
          </p:cNvPr>
          <p:cNvPicPr>
            <a:picLocks noChangeAspect="1"/>
          </p:cNvPicPr>
          <p:nvPr userDrawn="1"/>
        </p:nvPicPr>
        <p:blipFill>
          <a:blip r:embed="rId3"/>
          <a:stretch>
            <a:fillRect/>
          </a:stretch>
        </p:blipFill>
        <p:spPr>
          <a:xfrm>
            <a:off x="10259415" y="327036"/>
            <a:ext cx="1179330" cy="206187"/>
          </a:xfrm>
          <a:prstGeom prst="rect">
            <a:avLst/>
          </a:prstGeom>
        </p:spPr>
      </p:pic>
      <p:pic>
        <p:nvPicPr>
          <p:cNvPr id="12" name="Picture 11">
            <a:extLst>
              <a:ext uri="{FF2B5EF4-FFF2-40B4-BE49-F238E27FC236}">
                <a16:creationId xmlns:a16="http://schemas.microsoft.com/office/drawing/2014/main" id="{D0724020-329B-6049-8475-A36FE8900A70}"/>
              </a:ext>
            </a:extLst>
          </p:cNvPr>
          <p:cNvPicPr>
            <a:picLocks noChangeAspect="1"/>
          </p:cNvPicPr>
          <p:nvPr userDrawn="1"/>
        </p:nvPicPr>
        <p:blipFill>
          <a:blip r:embed="rId4"/>
          <a:stretch>
            <a:fillRect/>
          </a:stretch>
        </p:blipFill>
        <p:spPr>
          <a:xfrm>
            <a:off x="9822407" y="248234"/>
            <a:ext cx="338412" cy="342900"/>
          </a:xfrm>
          <a:prstGeom prst="rect">
            <a:avLst/>
          </a:prstGeom>
        </p:spPr>
      </p:pic>
      <p:sp>
        <p:nvSpPr>
          <p:cNvPr id="2" name="Holder 2">
            <a:extLst>
              <a:ext uri="{FF2B5EF4-FFF2-40B4-BE49-F238E27FC236}">
                <a16:creationId xmlns:a16="http://schemas.microsoft.com/office/drawing/2014/main" id="{9A972126-21F0-7EC4-6718-931F9D178754}"/>
              </a:ext>
            </a:extLst>
          </p:cNvPr>
          <p:cNvSpPr>
            <a:spLocks noGrp="1"/>
          </p:cNvSpPr>
          <p:nvPr>
            <p:ph type="title" hasCustomPrompt="1"/>
          </p:nvPr>
        </p:nvSpPr>
        <p:spPr>
          <a:xfrm>
            <a:off x="609600" y="687181"/>
            <a:ext cx="10959440" cy="496453"/>
          </a:xfrm>
          <a:prstGeom prst="rect">
            <a:avLst/>
          </a:prstGeom>
        </p:spPr>
        <p:txBody>
          <a:bodyPr lIns="0" tIns="0" rIns="0" bIns="0" numCol="1"/>
          <a:lstStyle>
            <a:lvl1pPr>
              <a:defRPr sz="2668" b="1" i="0">
                <a:solidFill>
                  <a:srgbClr val="16478E"/>
                </a:solidFill>
                <a:latin typeface="Arial" panose="020B0604020202020204" pitchFamily="34" charset="0"/>
                <a:cs typeface="Arial" panose="020B0604020202020204" pitchFamily="34" charset="0"/>
              </a:defRPr>
            </a:lvl1pPr>
          </a:lstStyle>
          <a:p>
            <a:r>
              <a:rPr lang="en-US"/>
              <a:t>Title - 44pt Arial Bold</a:t>
            </a:r>
            <a:endParaRPr/>
          </a:p>
        </p:txBody>
      </p:sp>
      <p:sp>
        <p:nvSpPr>
          <p:cNvPr id="3" name="Holder 3">
            <a:extLst>
              <a:ext uri="{FF2B5EF4-FFF2-40B4-BE49-F238E27FC236}">
                <a16:creationId xmlns:a16="http://schemas.microsoft.com/office/drawing/2014/main" id="{C8A8BA11-D110-B689-F802-75BCE5550329}"/>
              </a:ext>
            </a:extLst>
          </p:cNvPr>
          <p:cNvSpPr>
            <a:spLocks noGrp="1"/>
          </p:cNvSpPr>
          <p:nvPr>
            <p:ph type="body" idx="1" hasCustomPrompt="1"/>
          </p:nvPr>
        </p:nvSpPr>
        <p:spPr>
          <a:xfrm>
            <a:off x="609601" y="1293146"/>
            <a:ext cx="10959440" cy="384371"/>
          </a:xfrm>
          <a:prstGeom prst="rect">
            <a:avLst/>
          </a:prstGeom>
        </p:spPr>
        <p:txBody>
          <a:bodyPr lIns="0" tIns="0" rIns="0" bIns="0" numCol="1"/>
          <a:lstStyle>
            <a:lvl1pPr>
              <a:lnSpc>
                <a:spcPts val="2304"/>
              </a:lnSpc>
              <a:defRPr sz="1698">
                <a:solidFill>
                  <a:srgbClr val="333F48"/>
                </a:solidFill>
                <a:latin typeface="Arial" panose="020B0604020202020204" pitchFamily="34" charset="0"/>
                <a:cs typeface="Arial" panose="020B0604020202020204" pitchFamily="34" charset="0"/>
              </a:defRPr>
            </a:lvl1pPr>
          </a:lstStyle>
          <a:p>
            <a:pPr lvl="0"/>
            <a:r>
              <a:rPr lang="en-US"/>
              <a:t>Introduction - 28pt. Arial Regular. An intro is optional, and if included should not be long.</a:t>
            </a:r>
          </a:p>
        </p:txBody>
      </p:sp>
      <p:sp>
        <p:nvSpPr>
          <p:cNvPr id="4" name="Holder 3">
            <a:extLst>
              <a:ext uri="{FF2B5EF4-FFF2-40B4-BE49-F238E27FC236}">
                <a16:creationId xmlns:a16="http://schemas.microsoft.com/office/drawing/2014/main" id="{8AF4E93B-5BD3-46E2-362D-920AE8B87C66}"/>
              </a:ext>
            </a:extLst>
          </p:cNvPr>
          <p:cNvSpPr>
            <a:spLocks noGrp="1"/>
          </p:cNvSpPr>
          <p:nvPr>
            <p:ph type="subTitle" idx="4" hasCustomPrompt="1"/>
          </p:nvPr>
        </p:nvSpPr>
        <p:spPr>
          <a:xfrm>
            <a:off x="609601" y="2074123"/>
            <a:ext cx="10959440" cy="279954"/>
          </a:xfrm>
          <a:prstGeom prst="rect">
            <a:avLst/>
          </a:prstGeom>
        </p:spPr>
        <p:txBody>
          <a:bodyPr wrap="square" lIns="0" tIns="0" rIns="0" bIns="0" numCol="1">
            <a:spAutoFit/>
          </a:bodyPr>
          <a:lstStyle>
            <a:lvl1pPr>
              <a:defRPr sz="1819" b="1" i="0">
                <a:solidFill>
                  <a:srgbClr val="333F48"/>
                </a:solidFill>
                <a:latin typeface="Arial" panose="020B0604020202020204" pitchFamily="34" charset="0"/>
                <a:cs typeface="Arial" panose="020B0604020202020204" pitchFamily="34" charset="0"/>
              </a:defRPr>
            </a:lvl1pPr>
          </a:lstStyle>
          <a:p>
            <a:pPr lvl="0"/>
            <a:r>
              <a:rPr lang="en-US"/>
              <a:t>Subhead 30pt Bold</a:t>
            </a:r>
          </a:p>
        </p:txBody>
      </p:sp>
      <p:sp>
        <p:nvSpPr>
          <p:cNvPr id="5" name="Holder 3">
            <a:extLst>
              <a:ext uri="{FF2B5EF4-FFF2-40B4-BE49-F238E27FC236}">
                <a16:creationId xmlns:a16="http://schemas.microsoft.com/office/drawing/2014/main" id="{9C54971D-784B-BBCF-8F2F-5122647CF4C8}"/>
              </a:ext>
            </a:extLst>
          </p:cNvPr>
          <p:cNvSpPr>
            <a:spLocks noGrp="1"/>
          </p:cNvSpPr>
          <p:nvPr>
            <p:ph type="body" idx="11" hasCustomPrompt="1"/>
          </p:nvPr>
        </p:nvSpPr>
        <p:spPr>
          <a:xfrm>
            <a:off x="609601" y="2498728"/>
            <a:ext cx="10959440" cy="3066125"/>
          </a:xfrm>
          <a:prstGeom prst="rect">
            <a:avLst/>
          </a:prstGeom>
        </p:spPr>
        <p:txBody>
          <a:bodyPr lIns="0" tIns="0" rIns="0" bIns="0" numCol="1"/>
          <a:lstStyle>
            <a:lvl1pPr>
              <a:lnSpc>
                <a:spcPts val="2062"/>
              </a:lnSpc>
              <a:spcAft>
                <a:spcPts val="485"/>
              </a:spcAft>
              <a:defRPr sz="1455">
                <a:solidFill>
                  <a:srgbClr val="333F48"/>
                </a:solidFill>
                <a:latin typeface="Arial" panose="020B0604020202020204" pitchFamily="34" charset="0"/>
                <a:cs typeface="Arial" panose="020B0604020202020204" pitchFamily="34" charset="0"/>
              </a:defRPr>
            </a:lvl1pPr>
          </a:lstStyle>
          <a:p>
            <a:pPr lvl="0"/>
            <a:r>
              <a:rPr lang="en-US"/>
              <a:t>Body text - 24pt Arial Regular</a:t>
            </a:r>
          </a:p>
        </p:txBody>
      </p:sp>
      <p:sp>
        <p:nvSpPr>
          <p:cNvPr id="6" name="Holder 3">
            <a:extLst>
              <a:ext uri="{FF2B5EF4-FFF2-40B4-BE49-F238E27FC236}">
                <a16:creationId xmlns:a16="http://schemas.microsoft.com/office/drawing/2014/main" id="{C41DC58F-4773-714E-B5E9-446859E6CDB9}"/>
              </a:ext>
            </a:extLst>
          </p:cNvPr>
          <p:cNvSpPr>
            <a:spLocks noGrp="1"/>
          </p:cNvSpPr>
          <p:nvPr>
            <p:ph type="body" idx="13" hasCustomPrompt="1"/>
          </p:nvPr>
        </p:nvSpPr>
        <p:spPr>
          <a:xfrm>
            <a:off x="603133" y="5682671"/>
            <a:ext cx="10959440" cy="390437"/>
          </a:xfrm>
          <a:prstGeom prst="rect">
            <a:avLst/>
          </a:prstGeom>
        </p:spPr>
        <p:txBody>
          <a:bodyPr lIns="0" tIns="0" rIns="0" bIns="0" numCol="1"/>
          <a:lstStyle>
            <a:lvl1pPr>
              <a:lnSpc>
                <a:spcPct val="100000"/>
              </a:lnSpc>
              <a:defRPr sz="1213" i="1">
                <a:solidFill>
                  <a:srgbClr val="333F48"/>
                </a:solidFill>
                <a:latin typeface="Arial" panose="020B0604020202020204" pitchFamily="34" charset="0"/>
                <a:cs typeface="Arial" panose="020B0604020202020204" pitchFamily="34" charset="0"/>
              </a:defRPr>
            </a:lvl1pPr>
          </a:lstStyle>
          <a:p>
            <a:r>
              <a:rPr lang="en-US"/>
              <a:t>Credit or footnote 20pt</a:t>
            </a:r>
          </a:p>
        </p:txBody>
      </p:sp>
      <p:sp>
        <p:nvSpPr>
          <p:cNvPr id="8" name="Holder 5">
            <a:extLst>
              <a:ext uri="{FF2B5EF4-FFF2-40B4-BE49-F238E27FC236}">
                <a16:creationId xmlns:a16="http://schemas.microsoft.com/office/drawing/2014/main" id="{19447D45-06C5-373D-C8A9-840EED90203C}"/>
              </a:ext>
            </a:extLst>
          </p:cNvPr>
          <p:cNvSpPr txBox="1">
            <a:spLocks/>
          </p:cNvSpPr>
          <p:nvPr userDrawn="1"/>
        </p:nvSpPr>
        <p:spPr>
          <a:xfrm>
            <a:off x="609600" y="6377941"/>
            <a:ext cx="2804160" cy="342900"/>
          </a:xfrm>
          <a:prstGeom prst="rect">
            <a:avLst/>
          </a:prstGeom>
        </p:spPr>
        <p:txBody>
          <a:bodyPr lIns="0" tIns="0" rIns="0" bIns="0" numCol="1"/>
          <a:lstStyle>
            <a:defPPr>
              <a:defRPr kern="0"/>
            </a:defPPr>
            <a:lvl1pPr algn="r">
              <a:defRPr sz="1400">
                <a:solidFill>
                  <a:srgbClr val="333F48"/>
                </a:solidFill>
                <a:latin typeface="Arial" panose="020B0604020202020204" pitchFamily="34" charset="0"/>
                <a:cs typeface="Arial" panose="020B0604020202020204" pitchFamily="34" charset="0"/>
              </a:defRPr>
            </a:lvl1pPr>
          </a:lstStyle>
          <a:p>
            <a:pPr algn="l"/>
            <a:fld id="{B6F15528-21DE-4FAA-801E-634DDDAF4B2B}" type="slidenum">
              <a:rPr lang="en-US" sz="849" smtClean="0"/>
              <a:pPr algn="l"/>
              <a:t>‹#›</a:t>
            </a:fld>
            <a:endParaRPr lang="en-US" sz="849"/>
          </a:p>
        </p:txBody>
      </p:sp>
      <p:sp>
        <p:nvSpPr>
          <p:cNvPr id="10" name="Holder 4">
            <a:extLst>
              <a:ext uri="{FF2B5EF4-FFF2-40B4-BE49-F238E27FC236}">
                <a16:creationId xmlns:a16="http://schemas.microsoft.com/office/drawing/2014/main" id="{0576873D-02B7-85F8-C706-77A3AFDD1C6C}"/>
              </a:ext>
            </a:extLst>
          </p:cNvPr>
          <p:cNvSpPr txBox="1">
            <a:spLocks/>
          </p:cNvSpPr>
          <p:nvPr userDrawn="1"/>
        </p:nvSpPr>
        <p:spPr>
          <a:xfrm>
            <a:off x="11187925" y="6580051"/>
            <a:ext cx="666001" cy="171146"/>
          </a:xfrm>
          <a:prstGeom prst="rect">
            <a:avLst/>
          </a:prstGeom>
        </p:spPr>
        <p:txBody>
          <a:bodyPr lIns="0" tIns="0" rIns="0" bIns="0" numCol="1"/>
          <a:lstStyle>
            <a:defPPr>
              <a:defRPr kern="0"/>
            </a:defPPr>
            <a:lvl1pPr algn="l">
              <a:defRPr sz="1400">
                <a:solidFill>
                  <a:srgbClr val="00629B"/>
                </a:solidFill>
                <a:latin typeface="Arial" panose="020B0604020202020204" pitchFamily="34" charset="0"/>
                <a:cs typeface="Arial" panose="020B0604020202020204" pitchFamily="34" charset="0"/>
              </a:defRPr>
            </a:lvl1pPr>
          </a:lstStyle>
          <a:p>
            <a:pPr algn="r"/>
            <a:r>
              <a:rPr lang="en-US" sz="849" b="1">
                <a:solidFill>
                  <a:schemeClr val="bg1"/>
                </a:solidFill>
                <a:latin typeface="Arial" panose="020B0604020202020204" pitchFamily="34" charset="0"/>
                <a:cs typeface="Arial" panose="020B0604020202020204" pitchFamily="34" charset="0"/>
              </a:rPr>
              <a:t>gsa2025.org</a:t>
            </a:r>
          </a:p>
        </p:txBody>
      </p:sp>
    </p:spTree>
    <p:extLst>
      <p:ext uri="{BB962C8B-B14F-4D97-AF65-F5344CB8AC3E}">
        <p14:creationId xmlns:p14="http://schemas.microsoft.com/office/powerpoint/2010/main" val="2613279755"/>
      </p:ext>
    </p:extLst>
  </p:cSld>
  <p:clrMapOvr>
    <a:masterClrMapping/>
  </p:clrMapOvr>
  <p:extLst>
    <p:ext uri="{DCECCB84-F9BA-43D5-87BE-67443E8EF086}">
      <p15:sldGuideLst xmlns:p15="http://schemas.microsoft.com/office/powerpoint/2012/main">
        <p15:guide id="1" orient="horz" pos="3562">
          <p15:clr>
            <a:srgbClr val="FBAE40"/>
          </p15:clr>
        </p15:guide>
        <p15:guide id="2" pos="633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imary Content Page B">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ABDF16-1480-3248-968C-74B47DD3F958}"/>
              </a:ext>
            </a:extLst>
          </p:cNvPr>
          <p:cNvPicPr>
            <a:picLocks noChangeAspect="1"/>
          </p:cNvPicPr>
          <p:nvPr userDrawn="1"/>
        </p:nvPicPr>
        <p:blipFill>
          <a:blip r:embed="rId2"/>
          <a:stretch>
            <a:fillRect/>
          </a:stretch>
        </p:blipFill>
        <p:spPr>
          <a:xfrm>
            <a:off x="0" y="0"/>
            <a:ext cx="12192000" cy="6857519"/>
          </a:xfrm>
          <a:prstGeom prst="rect">
            <a:avLst/>
          </a:prstGeom>
        </p:spPr>
      </p:pic>
      <p:sp>
        <p:nvSpPr>
          <p:cNvPr id="3" name="Holder 2">
            <a:extLst>
              <a:ext uri="{FF2B5EF4-FFF2-40B4-BE49-F238E27FC236}">
                <a16:creationId xmlns:a16="http://schemas.microsoft.com/office/drawing/2014/main" id="{DE2BEFD4-E1DF-1527-3CEA-8909CB8C9160}"/>
              </a:ext>
            </a:extLst>
          </p:cNvPr>
          <p:cNvSpPr>
            <a:spLocks noGrp="1"/>
          </p:cNvSpPr>
          <p:nvPr>
            <p:ph type="title" hasCustomPrompt="1"/>
          </p:nvPr>
        </p:nvSpPr>
        <p:spPr>
          <a:xfrm>
            <a:off x="609600" y="687181"/>
            <a:ext cx="10959440" cy="496453"/>
          </a:xfrm>
          <a:prstGeom prst="rect">
            <a:avLst/>
          </a:prstGeom>
        </p:spPr>
        <p:txBody>
          <a:bodyPr lIns="0" tIns="0" rIns="0" bIns="0" numCol="1"/>
          <a:lstStyle>
            <a:lvl1pPr>
              <a:defRPr sz="2668" b="1" i="0">
                <a:solidFill>
                  <a:srgbClr val="16478E"/>
                </a:solidFill>
                <a:latin typeface="Arial" panose="020B0604020202020204" pitchFamily="34" charset="0"/>
                <a:cs typeface="Arial" panose="020B0604020202020204" pitchFamily="34" charset="0"/>
              </a:defRPr>
            </a:lvl1pPr>
          </a:lstStyle>
          <a:p>
            <a:r>
              <a:rPr lang="en-US"/>
              <a:t>Title - 44pt Arial Bold</a:t>
            </a:r>
            <a:endParaRPr/>
          </a:p>
        </p:txBody>
      </p:sp>
      <p:sp>
        <p:nvSpPr>
          <p:cNvPr id="4" name="Holder 3">
            <a:extLst>
              <a:ext uri="{FF2B5EF4-FFF2-40B4-BE49-F238E27FC236}">
                <a16:creationId xmlns:a16="http://schemas.microsoft.com/office/drawing/2014/main" id="{BFFE8AE6-F8C5-0136-6F92-AC55C2648231}"/>
              </a:ext>
            </a:extLst>
          </p:cNvPr>
          <p:cNvSpPr>
            <a:spLocks noGrp="1"/>
          </p:cNvSpPr>
          <p:nvPr>
            <p:ph type="body" idx="1" hasCustomPrompt="1"/>
          </p:nvPr>
        </p:nvSpPr>
        <p:spPr>
          <a:xfrm>
            <a:off x="609601" y="1293146"/>
            <a:ext cx="10959440" cy="384371"/>
          </a:xfrm>
          <a:prstGeom prst="rect">
            <a:avLst/>
          </a:prstGeom>
        </p:spPr>
        <p:txBody>
          <a:bodyPr lIns="0" tIns="0" rIns="0" bIns="0" numCol="1"/>
          <a:lstStyle>
            <a:lvl1pPr>
              <a:lnSpc>
                <a:spcPts val="2304"/>
              </a:lnSpc>
              <a:defRPr sz="1698">
                <a:solidFill>
                  <a:srgbClr val="333F48"/>
                </a:solidFill>
                <a:latin typeface="Arial" panose="020B0604020202020204" pitchFamily="34" charset="0"/>
                <a:cs typeface="Arial" panose="020B0604020202020204" pitchFamily="34" charset="0"/>
              </a:defRPr>
            </a:lvl1pPr>
          </a:lstStyle>
          <a:p>
            <a:pPr lvl="0"/>
            <a:r>
              <a:rPr lang="en-US"/>
              <a:t>Introduction - 28pt. Arial Regular. An intro is optional, and if included should not be long.</a:t>
            </a:r>
          </a:p>
        </p:txBody>
      </p:sp>
      <p:sp>
        <p:nvSpPr>
          <p:cNvPr id="5" name="Holder 3">
            <a:extLst>
              <a:ext uri="{FF2B5EF4-FFF2-40B4-BE49-F238E27FC236}">
                <a16:creationId xmlns:a16="http://schemas.microsoft.com/office/drawing/2014/main" id="{435E4496-40E2-91D3-DE89-A4B4BFEA9E32}"/>
              </a:ext>
            </a:extLst>
          </p:cNvPr>
          <p:cNvSpPr>
            <a:spLocks noGrp="1"/>
          </p:cNvSpPr>
          <p:nvPr>
            <p:ph type="subTitle" idx="4" hasCustomPrompt="1"/>
          </p:nvPr>
        </p:nvSpPr>
        <p:spPr>
          <a:xfrm>
            <a:off x="609601" y="2074123"/>
            <a:ext cx="10959440" cy="279954"/>
          </a:xfrm>
          <a:prstGeom prst="rect">
            <a:avLst/>
          </a:prstGeom>
        </p:spPr>
        <p:txBody>
          <a:bodyPr wrap="square" lIns="0" tIns="0" rIns="0" bIns="0" numCol="1">
            <a:spAutoFit/>
          </a:bodyPr>
          <a:lstStyle>
            <a:lvl1pPr>
              <a:defRPr sz="1819" b="1" i="0">
                <a:solidFill>
                  <a:srgbClr val="333F48"/>
                </a:solidFill>
                <a:latin typeface="Arial" panose="020B0604020202020204" pitchFamily="34" charset="0"/>
                <a:cs typeface="Arial" panose="020B0604020202020204" pitchFamily="34" charset="0"/>
              </a:defRPr>
            </a:lvl1pPr>
          </a:lstStyle>
          <a:p>
            <a:pPr lvl="0"/>
            <a:r>
              <a:rPr lang="en-US"/>
              <a:t>Subhead 30pt Bold</a:t>
            </a:r>
          </a:p>
        </p:txBody>
      </p:sp>
      <p:sp>
        <p:nvSpPr>
          <p:cNvPr id="6" name="Holder 3">
            <a:extLst>
              <a:ext uri="{FF2B5EF4-FFF2-40B4-BE49-F238E27FC236}">
                <a16:creationId xmlns:a16="http://schemas.microsoft.com/office/drawing/2014/main" id="{E3E69D8C-CE18-2F0F-9FA4-A2FE77D5347B}"/>
              </a:ext>
            </a:extLst>
          </p:cNvPr>
          <p:cNvSpPr>
            <a:spLocks noGrp="1"/>
          </p:cNvSpPr>
          <p:nvPr>
            <p:ph type="body" idx="11" hasCustomPrompt="1"/>
          </p:nvPr>
        </p:nvSpPr>
        <p:spPr>
          <a:xfrm>
            <a:off x="609601" y="2498728"/>
            <a:ext cx="10959440" cy="3066125"/>
          </a:xfrm>
          <a:prstGeom prst="rect">
            <a:avLst/>
          </a:prstGeom>
        </p:spPr>
        <p:txBody>
          <a:bodyPr lIns="0" tIns="0" rIns="0" bIns="0" numCol="1"/>
          <a:lstStyle>
            <a:lvl1pPr>
              <a:lnSpc>
                <a:spcPts val="2062"/>
              </a:lnSpc>
              <a:spcAft>
                <a:spcPts val="485"/>
              </a:spcAft>
              <a:defRPr sz="1455">
                <a:solidFill>
                  <a:srgbClr val="333F48"/>
                </a:solidFill>
                <a:latin typeface="Arial" panose="020B0604020202020204" pitchFamily="34" charset="0"/>
                <a:cs typeface="Arial" panose="020B0604020202020204" pitchFamily="34" charset="0"/>
              </a:defRPr>
            </a:lvl1pPr>
          </a:lstStyle>
          <a:p>
            <a:pPr lvl="0"/>
            <a:r>
              <a:rPr lang="en-US"/>
              <a:t>Body text - 24pt Arial Regular</a:t>
            </a:r>
          </a:p>
        </p:txBody>
      </p:sp>
      <p:sp>
        <p:nvSpPr>
          <p:cNvPr id="7" name="Holder 3">
            <a:extLst>
              <a:ext uri="{FF2B5EF4-FFF2-40B4-BE49-F238E27FC236}">
                <a16:creationId xmlns:a16="http://schemas.microsoft.com/office/drawing/2014/main" id="{2A64DB0F-FE83-1F2C-13F3-E84D9816C697}"/>
              </a:ext>
            </a:extLst>
          </p:cNvPr>
          <p:cNvSpPr>
            <a:spLocks noGrp="1"/>
          </p:cNvSpPr>
          <p:nvPr>
            <p:ph type="body" idx="13" hasCustomPrompt="1"/>
          </p:nvPr>
        </p:nvSpPr>
        <p:spPr>
          <a:xfrm>
            <a:off x="603133" y="5682671"/>
            <a:ext cx="10959440" cy="390437"/>
          </a:xfrm>
          <a:prstGeom prst="rect">
            <a:avLst/>
          </a:prstGeom>
        </p:spPr>
        <p:txBody>
          <a:bodyPr lIns="0" tIns="0" rIns="0" bIns="0" numCol="1"/>
          <a:lstStyle>
            <a:lvl1pPr>
              <a:lnSpc>
                <a:spcPct val="100000"/>
              </a:lnSpc>
              <a:defRPr sz="1213" i="1">
                <a:solidFill>
                  <a:srgbClr val="333F48"/>
                </a:solidFill>
                <a:latin typeface="Arial" panose="020B0604020202020204" pitchFamily="34" charset="0"/>
                <a:cs typeface="Arial" panose="020B0604020202020204" pitchFamily="34" charset="0"/>
              </a:defRPr>
            </a:lvl1pPr>
          </a:lstStyle>
          <a:p>
            <a:r>
              <a:rPr lang="en-US"/>
              <a:t>Credit or footnote 20pt</a:t>
            </a:r>
          </a:p>
        </p:txBody>
      </p:sp>
      <p:pic>
        <p:nvPicPr>
          <p:cNvPr id="8" name="Picture 7">
            <a:extLst>
              <a:ext uri="{FF2B5EF4-FFF2-40B4-BE49-F238E27FC236}">
                <a16:creationId xmlns:a16="http://schemas.microsoft.com/office/drawing/2014/main" id="{4B09E170-EFFB-FC6D-3783-A629030E09FB}"/>
              </a:ext>
            </a:extLst>
          </p:cNvPr>
          <p:cNvPicPr>
            <a:picLocks noChangeAspect="1"/>
          </p:cNvPicPr>
          <p:nvPr userDrawn="1"/>
        </p:nvPicPr>
        <p:blipFill>
          <a:blip r:embed="rId3"/>
          <a:stretch>
            <a:fillRect/>
          </a:stretch>
        </p:blipFill>
        <p:spPr>
          <a:xfrm>
            <a:off x="10259415" y="327036"/>
            <a:ext cx="1179330" cy="206187"/>
          </a:xfrm>
          <a:prstGeom prst="rect">
            <a:avLst/>
          </a:prstGeom>
        </p:spPr>
      </p:pic>
      <p:pic>
        <p:nvPicPr>
          <p:cNvPr id="9" name="Picture 8">
            <a:extLst>
              <a:ext uri="{FF2B5EF4-FFF2-40B4-BE49-F238E27FC236}">
                <a16:creationId xmlns:a16="http://schemas.microsoft.com/office/drawing/2014/main" id="{C62E00B9-1565-A1BF-948D-D558CBDE70DC}"/>
              </a:ext>
            </a:extLst>
          </p:cNvPr>
          <p:cNvPicPr>
            <a:picLocks noChangeAspect="1"/>
          </p:cNvPicPr>
          <p:nvPr userDrawn="1"/>
        </p:nvPicPr>
        <p:blipFill>
          <a:blip r:embed="rId4"/>
          <a:stretch>
            <a:fillRect/>
          </a:stretch>
        </p:blipFill>
        <p:spPr>
          <a:xfrm>
            <a:off x="9822407" y="248234"/>
            <a:ext cx="338412" cy="342900"/>
          </a:xfrm>
          <a:prstGeom prst="rect">
            <a:avLst/>
          </a:prstGeom>
        </p:spPr>
      </p:pic>
      <p:sp>
        <p:nvSpPr>
          <p:cNvPr id="11" name="Holder 5">
            <a:extLst>
              <a:ext uri="{FF2B5EF4-FFF2-40B4-BE49-F238E27FC236}">
                <a16:creationId xmlns:a16="http://schemas.microsoft.com/office/drawing/2014/main" id="{8907BD30-BFC5-8CFE-8061-D6118823AFC7}"/>
              </a:ext>
            </a:extLst>
          </p:cNvPr>
          <p:cNvSpPr txBox="1">
            <a:spLocks/>
          </p:cNvSpPr>
          <p:nvPr userDrawn="1"/>
        </p:nvSpPr>
        <p:spPr>
          <a:xfrm>
            <a:off x="609600" y="6377941"/>
            <a:ext cx="2804160" cy="342900"/>
          </a:xfrm>
          <a:prstGeom prst="rect">
            <a:avLst/>
          </a:prstGeom>
        </p:spPr>
        <p:txBody>
          <a:bodyPr lIns="0" tIns="0" rIns="0" bIns="0" numCol="1"/>
          <a:lstStyle>
            <a:defPPr>
              <a:defRPr kern="0"/>
            </a:defPPr>
            <a:lvl1pPr algn="r">
              <a:defRPr sz="1400">
                <a:solidFill>
                  <a:srgbClr val="333F48"/>
                </a:solidFill>
                <a:latin typeface="Arial" panose="020B0604020202020204" pitchFamily="34" charset="0"/>
                <a:cs typeface="Arial" panose="020B0604020202020204" pitchFamily="34" charset="0"/>
              </a:defRPr>
            </a:lvl1pPr>
          </a:lstStyle>
          <a:p>
            <a:pPr algn="l"/>
            <a:fld id="{B6F15528-21DE-4FAA-801E-634DDDAF4B2B}" type="slidenum">
              <a:rPr lang="en-US" sz="849" smtClean="0"/>
              <a:pPr algn="l"/>
              <a:t>‹#›</a:t>
            </a:fld>
            <a:endParaRPr lang="en-US" sz="849"/>
          </a:p>
        </p:txBody>
      </p:sp>
      <p:sp>
        <p:nvSpPr>
          <p:cNvPr id="13" name="Holder 4">
            <a:extLst>
              <a:ext uri="{FF2B5EF4-FFF2-40B4-BE49-F238E27FC236}">
                <a16:creationId xmlns:a16="http://schemas.microsoft.com/office/drawing/2014/main" id="{C09B0C66-242B-0E5F-A43E-BCA742FDEA4E}"/>
              </a:ext>
            </a:extLst>
          </p:cNvPr>
          <p:cNvSpPr txBox="1">
            <a:spLocks/>
          </p:cNvSpPr>
          <p:nvPr userDrawn="1"/>
        </p:nvSpPr>
        <p:spPr>
          <a:xfrm>
            <a:off x="11187925" y="6580051"/>
            <a:ext cx="666001" cy="171146"/>
          </a:xfrm>
          <a:prstGeom prst="rect">
            <a:avLst/>
          </a:prstGeom>
        </p:spPr>
        <p:txBody>
          <a:bodyPr lIns="0" tIns="0" rIns="0" bIns="0" numCol="1"/>
          <a:lstStyle>
            <a:defPPr>
              <a:defRPr kern="0"/>
            </a:defPPr>
            <a:lvl1pPr algn="l">
              <a:defRPr sz="1400">
                <a:solidFill>
                  <a:srgbClr val="00629B"/>
                </a:solidFill>
                <a:latin typeface="Arial" panose="020B0604020202020204" pitchFamily="34" charset="0"/>
                <a:cs typeface="Arial" panose="020B0604020202020204" pitchFamily="34" charset="0"/>
              </a:defRPr>
            </a:lvl1pPr>
          </a:lstStyle>
          <a:p>
            <a:pPr algn="r"/>
            <a:r>
              <a:rPr lang="en-US" sz="849" b="1">
                <a:solidFill>
                  <a:schemeClr val="bg1"/>
                </a:solidFill>
                <a:latin typeface="Arial" panose="020B0604020202020204" pitchFamily="34" charset="0"/>
                <a:cs typeface="Arial" panose="020B0604020202020204" pitchFamily="34" charset="0"/>
              </a:rPr>
              <a:t>gsa2025.org</a:t>
            </a:r>
          </a:p>
        </p:txBody>
      </p:sp>
    </p:spTree>
    <p:extLst>
      <p:ext uri="{BB962C8B-B14F-4D97-AF65-F5344CB8AC3E}">
        <p14:creationId xmlns:p14="http://schemas.microsoft.com/office/powerpoint/2010/main" val="2438282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imary Content Page C">
    <p:spTree>
      <p:nvGrpSpPr>
        <p:cNvPr id="1" name=""/>
        <p:cNvGrpSpPr/>
        <p:nvPr/>
      </p:nvGrpSpPr>
      <p:grpSpPr>
        <a:xfrm>
          <a:off x="0" y="0"/>
          <a:ext cx="0" cy="0"/>
          <a:chOff x="0" y="0"/>
          <a:chExt cx="0" cy="0"/>
        </a:xfrm>
      </p:grpSpPr>
      <p:sp>
        <p:nvSpPr>
          <p:cNvPr id="25" name="Holder 2">
            <a:extLst>
              <a:ext uri="{FF2B5EF4-FFF2-40B4-BE49-F238E27FC236}">
                <a16:creationId xmlns:a16="http://schemas.microsoft.com/office/drawing/2014/main" id="{1813EF48-5F41-4244-ABB5-5E8A1D493DCF}"/>
              </a:ext>
            </a:extLst>
          </p:cNvPr>
          <p:cNvSpPr>
            <a:spLocks noGrp="1"/>
          </p:cNvSpPr>
          <p:nvPr>
            <p:ph type="title" hasCustomPrompt="1"/>
          </p:nvPr>
        </p:nvSpPr>
        <p:spPr>
          <a:xfrm>
            <a:off x="609600" y="687181"/>
            <a:ext cx="10959440" cy="496453"/>
          </a:xfrm>
          <a:prstGeom prst="rect">
            <a:avLst/>
          </a:prstGeom>
        </p:spPr>
        <p:txBody>
          <a:bodyPr lIns="0" tIns="0" rIns="0" bIns="0" numCol="1"/>
          <a:lstStyle>
            <a:lvl1pPr>
              <a:defRPr sz="2668" b="1" i="0">
                <a:solidFill>
                  <a:srgbClr val="16478E"/>
                </a:solidFill>
                <a:latin typeface="Arial" panose="020B0604020202020204" pitchFamily="34" charset="0"/>
                <a:cs typeface="Arial" panose="020B0604020202020204" pitchFamily="34" charset="0"/>
              </a:defRPr>
            </a:lvl1pPr>
          </a:lstStyle>
          <a:p>
            <a:r>
              <a:rPr lang="en-US"/>
              <a:t>Title - 44pt Arial Bold</a:t>
            </a:r>
            <a:endParaRPr/>
          </a:p>
        </p:txBody>
      </p:sp>
      <p:sp>
        <p:nvSpPr>
          <p:cNvPr id="26" name="Holder 3">
            <a:extLst>
              <a:ext uri="{FF2B5EF4-FFF2-40B4-BE49-F238E27FC236}">
                <a16:creationId xmlns:a16="http://schemas.microsoft.com/office/drawing/2014/main" id="{0F39444D-AFC2-CB4C-B3DB-66D2ED374E6D}"/>
              </a:ext>
            </a:extLst>
          </p:cNvPr>
          <p:cNvSpPr>
            <a:spLocks noGrp="1"/>
          </p:cNvSpPr>
          <p:nvPr>
            <p:ph type="body" idx="1" hasCustomPrompt="1"/>
          </p:nvPr>
        </p:nvSpPr>
        <p:spPr>
          <a:xfrm>
            <a:off x="609601" y="1293146"/>
            <a:ext cx="10959440" cy="384371"/>
          </a:xfrm>
          <a:prstGeom prst="rect">
            <a:avLst/>
          </a:prstGeom>
        </p:spPr>
        <p:txBody>
          <a:bodyPr lIns="0" tIns="0" rIns="0" bIns="0" numCol="1"/>
          <a:lstStyle>
            <a:lvl1pPr>
              <a:lnSpc>
                <a:spcPts val="2304"/>
              </a:lnSpc>
              <a:defRPr sz="1698">
                <a:solidFill>
                  <a:srgbClr val="333F48"/>
                </a:solidFill>
                <a:latin typeface="Arial" panose="020B0604020202020204" pitchFamily="34" charset="0"/>
                <a:cs typeface="Arial" panose="020B0604020202020204" pitchFamily="34" charset="0"/>
              </a:defRPr>
            </a:lvl1pPr>
          </a:lstStyle>
          <a:p>
            <a:pPr lvl="0"/>
            <a:r>
              <a:rPr lang="en-US"/>
              <a:t>Introduction - 28pt. Arial Regular. An intro is optional, and if included should not be long.</a:t>
            </a:r>
          </a:p>
        </p:txBody>
      </p:sp>
      <p:sp>
        <p:nvSpPr>
          <p:cNvPr id="41" name="TextBox 40">
            <a:extLst>
              <a:ext uri="{FF2B5EF4-FFF2-40B4-BE49-F238E27FC236}">
                <a16:creationId xmlns:a16="http://schemas.microsoft.com/office/drawing/2014/main" id="{B2542983-AE47-EF46-8D48-C48026E2F1EC}"/>
              </a:ext>
            </a:extLst>
          </p:cNvPr>
          <p:cNvSpPr txBox="1"/>
          <p:nvPr userDrawn="1"/>
        </p:nvSpPr>
        <p:spPr>
          <a:xfrm>
            <a:off x="965396" y="3111432"/>
            <a:ext cx="3109026" cy="186654"/>
          </a:xfrm>
          <a:prstGeom prst="rect">
            <a:avLst/>
          </a:prstGeom>
          <a:noFill/>
        </p:spPr>
        <p:txBody>
          <a:bodyPr wrap="square" lIns="0" tIns="0" rIns="0" bIns="0" numCol="1" rtlCol="0">
            <a:spAutoFit/>
          </a:bodyPr>
          <a:lstStyle/>
          <a:p>
            <a:pPr algn="ctr"/>
            <a:r>
              <a:rPr lang="en-US" sz="1213">
                <a:solidFill>
                  <a:schemeClr val="bg1"/>
                </a:solidFill>
                <a:latin typeface="Arial" panose="020B0604020202020204" pitchFamily="34" charset="0"/>
                <a:cs typeface="Arial" panose="020B0604020202020204" pitchFamily="34" charset="0"/>
              </a:rPr>
              <a:t>IN GRANTS</a:t>
            </a:r>
          </a:p>
        </p:txBody>
      </p:sp>
      <p:sp>
        <p:nvSpPr>
          <p:cNvPr id="43" name="Holder 3">
            <a:extLst>
              <a:ext uri="{FF2B5EF4-FFF2-40B4-BE49-F238E27FC236}">
                <a16:creationId xmlns:a16="http://schemas.microsoft.com/office/drawing/2014/main" id="{EBBC414E-13C5-6949-9B9D-FB2C9BBB419F}"/>
              </a:ext>
            </a:extLst>
          </p:cNvPr>
          <p:cNvSpPr>
            <a:spLocks noGrp="1"/>
          </p:cNvSpPr>
          <p:nvPr>
            <p:ph type="subTitle" idx="4" hasCustomPrompt="1"/>
          </p:nvPr>
        </p:nvSpPr>
        <p:spPr>
          <a:xfrm>
            <a:off x="609601" y="2074123"/>
            <a:ext cx="10959440" cy="279954"/>
          </a:xfrm>
          <a:prstGeom prst="rect">
            <a:avLst/>
          </a:prstGeom>
        </p:spPr>
        <p:txBody>
          <a:bodyPr wrap="square" lIns="0" tIns="0" rIns="0" bIns="0" numCol="1">
            <a:spAutoFit/>
          </a:bodyPr>
          <a:lstStyle>
            <a:lvl1pPr>
              <a:defRPr sz="1819" b="1" i="0">
                <a:solidFill>
                  <a:srgbClr val="333F48"/>
                </a:solidFill>
                <a:latin typeface="Arial" panose="020B0604020202020204" pitchFamily="34" charset="0"/>
                <a:cs typeface="Arial" panose="020B0604020202020204" pitchFamily="34" charset="0"/>
              </a:defRPr>
            </a:lvl1pPr>
          </a:lstStyle>
          <a:p>
            <a:pPr lvl="0"/>
            <a:r>
              <a:rPr lang="en-US"/>
              <a:t>Subhead 30pt Bold</a:t>
            </a:r>
          </a:p>
        </p:txBody>
      </p:sp>
      <p:sp>
        <p:nvSpPr>
          <p:cNvPr id="44" name="Holder 3">
            <a:extLst>
              <a:ext uri="{FF2B5EF4-FFF2-40B4-BE49-F238E27FC236}">
                <a16:creationId xmlns:a16="http://schemas.microsoft.com/office/drawing/2014/main" id="{E70877B7-9626-B44B-B6AB-065297B18AF2}"/>
              </a:ext>
            </a:extLst>
          </p:cNvPr>
          <p:cNvSpPr>
            <a:spLocks noGrp="1"/>
          </p:cNvSpPr>
          <p:nvPr>
            <p:ph type="body" idx="11" hasCustomPrompt="1"/>
          </p:nvPr>
        </p:nvSpPr>
        <p:spPr>
          <a:xfrm>
            <a:off x="609601" y="2498728"/>
            <a:ext cx="10959440" cy="3066125"/>
          </a:xfrm>
          <a:prstGeom prst="rect">
            <a:avLst/>
          </a:prstGeom>
        </p:spPr>
        <p:txBody>
          <a:bodyPr lIns="0" tIns="0" rIns="0" bIns="0" numCol="1"/>
          <a:lstStyle>
            <a:lvl1pPr>
              <a:lnSpc>
                <a:spcPts val="2062"/>
              </a:lnSpc>
              <a:spcAft>
                <a:spcPts val="485"/>
              </a:spcAft>
              <a:defRPr sz="1455">
                <a:solidFill>
                  <a:srgbClr val="333F48"/>
                </a:solidFill>
                <a:latin typeface="Arial" panose="020B0604020202020204" pitchFamily="34" charset="0"/>
                <a:cs typeface="Arial" panose="020B0604020202020204" pitchFamily="34" charset="0"/>
              </a:defRPr>
            </a:lvl1pPr>
          </a:lstStyle>
          <a:p>
            <a:pPr lvl="0"/>
            <a:r>
              <a:rPr lang="en-US"/>
              <a:t>Body text - 24pt Arial Regular</a:t>
            </a:r>
          </a:p>
        </p:txBody>
      </p:sp>
      <p:sp>
        <p:nvSpPr>
          <p:cNvPr id="7" name="Holder 3">
            <a:extLst>
              <a:ext uri="{FF2B5EF4-FFF2-40B4-BE49-F238E27FC236}">
                <a16:creationId xmlns:a16="http://schemas.microsoft.com/office/drawing/2014/main" id="{97C7F144-E3FD-5D46-A6E2-9B8B4410412A}"/>
              </a:ext>
            </a:extLst>
          </p:cNvPr>
          <p:cNvSpPr>
            <a:spLocks noGrp="1"/>
          </p:cNvSpPr>
          <p:nvPr>
            <p:ph type="body" idx="13" hasCustomPrompt="1"/>
          </p:nvPr>
        </p:nvSpPr>
        <p:spPr>
          <a:xfrm>
            <a:off x="603133" y="5682671"/>
            <a:ext cx="10959440" cy="390437"/>
          </a:xfrm>
          <a:prstGeom prst="rect">
            <a:avLst/>
          </a:prstGeom>
        </p:spPr>
        <p:txBody>
          <a:bodyPr lIns="0" tIns="0" rIns="0" bIns="0" numCol="1"/>
          <a:lstStyle>
            <a:lvl1pPr>
              <a:lnSpc>
                <a:spcPct val="100000"/>
              </a:lnSpc>
              <a:defRPr sz="1213" i="1">
                <a:solidFill>
                  <a:srgbClr val="333F48"/>
                </a:solidFill>
                <a:latin typeface="Arial" panose="020B0604020202020204" pitchFamily="34" charset="0"/>
                <a:cs typeface="Arial" panose="020B0604020202020204" pitchFamily="34" charset="0"/>
              </a:defRPr>
            </a:lvl1pPr>
          </a:lstStyle>
          <a:p>
            <a:r>
              <a:rPr lang="en-US"/>
              <a:t>Credit or footnote 20pt</a:t>
            </a:r>
          </a:p>
        </p:txBody>
      </p:sp>
    </p:spTree>
    <p:extLst>
      <p:ext uri="{BB962C8B-B14F-4D97-AF65-F5344CB8AC3E}">
        <p14:creationId xmlns:p14="http://schemas.microsoft.com/office/powerpoint/2010/main" val="3116307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766B9-468E-4DCB-B00D-59FD90313F95}"/>
              </a:ext>
            </a:extLst>
          </p:cNvPr>
          <p:cNvSpPr>
            <a:spLocks noGrp="1"/>
          </p:cNvSpPr>
          <p:nvPr>
            <p:ph type="title"/>
          </p:nvPr>
        </p:nvSpPr>
        <p:spPr/>
        <p:txBody>
          <a:bodyPr/>
          <a:lstStyle>
            <a:lvl1pPr>
              <a:defRPr b="1">
                <a:solidFill>
                  <a:schemeClr val="bg2">
                    <a:lumMod val="50000"/>
                  </a:schemeClr>
                </a:solidFill>
                <a:latin typeface="+mn-lt"/>
                <a:ea typeface="Source Sans Pro" panose="020B0503030403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FE32739-444A-4E25-AD9B-E744E04DB4A1}"/>
              </a:ext>
            </a:extLst>
          </p:cNvPr>
          <p:cNvSpPr>
            <a:spLocks noGrp="1"/>
          </p:cNvSpPr>
          <p:nvPr>
            <p:ph idx="1"/>
          </p:nvPr>
        </p:nvSpPr>
        <p:spPr/>
        <p:txBody>
          <a:bodyPr/>
          <a:lstStyle>
            <a:lvl1pPr marL="0" indent="0">
              <a:buNone/>
              <a:defRPr b="1">
                <a:solidFill>
                  <a:schemeClr val="accent3">
                    <a:lumMod val="50000"/>
                  </a:schemeClr>
                </a:solidFill>
                <a:latin typeface="+mn-lt"/>
                <a:ea typeface="Source Sans Pro" panose="020B0503030403020204" pitchFamily="34" charset="0"/>
              </a:defRPr>
            </a:lvl1pPr>
            <a:lvl2pPr>
              <a:defRPr>
                <a:solidFill>
                  <a:schemeClr val="accent3">
                    <a:lumMod val="50000"/>
                  </a:schemeClr>
                </a:solidFill>
                <a:latin typeface="+mn-lt"/>
                <a:ea typeface="Source Sans Pro" panose="020B0503030403020204" pitchFamily="34" charset="0"/>
              </a:defRPr>
            </a:lvl2pPr>
            <a:lvl3pPr>
              <a:defRPr>
                <a:solidFill>
                  <a:schemeClr val="accent3">
                    <a:lumMod val="50000"/>
                  </a:schemeClr>
                </a:solidFill>
                <a:latin typeface="+mn-lt"/>
                <a:ea typeface="Source Sans Pro" panose="020B0503030403020204" pitchFamily="34" charset="0"/>
              </a:defRPr>
            </a:lvl3pPr>
            <a:lvl4pPr>
              <a:defRPr>
                <a:solidFill>
                  <a:schemeClr val="accent3">
                    <a:lumMod val="50000"/>
                  </a:schemeClr>
                </a:solidFill>
                <a:latin typeface="+mn-lt"/>
                <a:ea typeface="Source Sans Pro" panose="020B0503030403020204" pitchFamily="34" charset="0"/>
              </a:defRPr>
            </a:lvl4pPr>
            <a:lvl5pPr>
              <a:defRPr>
                <a:solidFill>
                  <a:schemeClr val="accent3">
                    <a:lumMod val="50000"/>
                  </a:schemeClr>
                </a:solidFill>
                <a:latin typeface="+mn-lt"/>
                <a:ea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65DCC1F2-4869-4B62-B19D-938A5AF7CA53}"/>
              </a:ext>
            </a:extLst>
          </p:cNvPr>
          <p:cNvSpPr/>
          <p:nvPr userDrawn="1"/>
        </p:nvSpPr>
        <p:spPr>
          <a:xfrm>
            <a:off x="0" y="6356350"/>
            <a:ext cx="12192000" cy="501650"/>
          </a:xfrm>
          <a:prstGeom prst="rect">
            <a:avLst/>
          </a:prstGeom>
          <a:solidFill>
            <a:srgbClr val="8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Icon&#10;&#10;Description automatically generated">
            <a:extLst>
              <a:ext uri="{FF2B5EF4-FFF2-40B4-BE49-F238E27FC236}">
                <a16:creationId xmlns:a16="http://schemas.microsoft.com/office/drawing/2014/main" id="{F05B2F55-7250-4C94-BF8E-273B69E917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9385" y="6389134"/>
            <a:ext cx="473724" cy="390772"/>
          </a:xfrm>
          <a:prstGeom prst="rect">
            <a:avLst/>
          </a:prstGeom>
        </p:spPr>
      </p:pic>
      <p:sp>
        <p:nvSpPr>
          <p:cNvPr id="4" name="Footer Placeholder 4">
            <a:extLst>
              <a:ext uri="{FF2B5EF4-FFF2-40B4-BE49-F238E27FC236}">
                <a16:creationId xmlns:a16="http://schemas.microsoft.com/office/drawing/2014/main" id="{EDA25983-49EF-81A5-41F2-E1924EC391F6}"/>
              </a:ext>
            </a:extLst>
          </p:cNvPr>
          <p:cNvSpPr>
            <a:spLocks noGrp="1"/>
          </p:cNvSpPr>
          <p:nvPr>
            <p:ph type="ftr" sz="quarter" idx="3"/>
          </p:nvPr>
        </p:nvSpPr>
        <p:spPr>
          <a:xfrm>
            <a:off x="4038600" y="6495143"/>
            <a:ext cx="4114800" cy="296862"/>
          </a:xfrm>
          <a:prstGeom prst="rect">
            <a:avLst/>
          </a:prstGeom>
        </p:spPr>
        <p:txBody>
          <a:bodyPr/>
          <a:lstStyle>
            <a:lvl1pPr algn="ctr">
              <a:defRPr sz="1400" b="1">
                <a:solidFill>
                  <a:schemeClr val="bg1"/>
                </a:solidFill>
                <a:latin typeface="+mn-lt"/>
                <a:ea typeface="Source Sans Pro" panose="020B0503030403020204" pitchFamily="34" charset="0"/>
              </a:defRPr>
            </a:lvl1pPr>
          </a:lstStyle>
          <a:p>
            <a:r>
              <a:rPr lang="en-US" dirty="0"/>
              <a:t>NATIONAL CORE INDICATORS®</a:t>
            </a:r>
          </a:p>
        </p:txBody>
      </p:sp>
      <p:sp>
        <p:nvSpPr>
          <p:cNvPr id="5" name="Slide Number Placeholder 5">
            <a:extLst>
              <a:ext uri="{FF2B5EF4-FFF2-40B4-BE49-F238E27FC236}">
                <a16:creationId xmlns:a16="http://schemas.microsoft.com/office/drawing/2014/main" id="{B09682F7-A878-1E81-8192-D1BD3C70CD0D}"/>
              </a:ext>
            </a:extLst>
          </p:cNvPr>
          <p:cNvSpPr>
            <a:spLocks noGrp="1"/>
          </p:cNvSpPr>
          <p:nvPr>
            <p:ph type="sldNum" sz="quarter" idx="4"/>
          </p:nvPr>
        </p:nvSpPr>
        <p:spPr>
          <a:xfrm>
            <a:off x="11217728" y="6483044"/>
            <a:ext cx="830033" cy="296862"/>
          </a:xfrm>
          <a:prstGeom prst="rect">
            <a:avLst/>
          </a:prstGeom>
        </p:spPr>
        <p:txBody>
          <a:bodyPr/>
          <a:lstStyle>
            <a:lvl1pPr algn="r">
              <a:defRPr sz="1400" b="1">
                <a:solidFill>
                  <a:schemeClr val="bg1"/>
                </a:solidFill>
                <a:latin typeface="+mn-lt"/>
                <a:ea typeface="Source Sans Pro" panose="020B0503030403020204" pitchFamily="34" charset="0"/>
              </a:defRPr>
            </a:lvl1pPr>
          </a:lstStyle>
          <a:p>
            <a:fld id="{56457A89-7E12-42A4-9457-BFD85B9E19BE}" type="slidenum">
              <a:rPr lang="en-US" smtClean="0"/>
              <a:pPr/>
              <a:t>‹#›</a:t>
            </a:fld>
            <a:endParaRPr lang="en-US" dirty="0"/>
          </a:p>
        </p:txBody>
      </p:sp>
    </p:spTree>
    <p:extLst>
      <p:ext uri="{BB962C8B-B14F-4D97-AF65-F5344CB8AC3E}">
        <p14:creationId xmlns:p14="http://schemas.microsoft.com/office/powerpoint/2010/main" val="2931031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4">
    <p:spTree>
      <p:nvGrpSpPr>
        <p:cNvPr id="1" name=""/>
        <p:cNvGrpSpPr/>
        <p:nvPr/>
      </p:nvGrpSpPr>
      <p:grpSpPr>
        <a:xfrm>
          <a:off x="0" y="0"/>
          <a:ext cx="0" cy="0"/>
          <a:chOff x="0" y="0"/>
          <a:chExt cx="0" cy="0"/>
        </a:xfrm>
      </p:grpSpPr>
      <p:sp>
        <p:nvSpPr>
          <p:cNvPr id="25" name="Holder 2">
            <a:extLst>
              <a:ext uri="{FF2B5EF4-FFF2-40B4-BE49-F238E27FC236}">
                <a16:creationId xmlns:a16="http://schemas.microsoft.com/office/drawing/2014/main" id="{1813EF48-5F41-4244-ABB5-5E8A1D493DCF}"/>
              </a:ext>
            </a:extLst>
          </p:cNvPr>
          <p:cNvSpPr>
            <a:spLocks noGrp="1"/>
          </p:cNvSpPr>
          <p:nvPr>
            <p:ph type="title"/>
          </p:nvPr>
        </p:nvSpPr>
        <p:spPr>
          <a:xfrm>
            <a:off x="609600" y="687181"/>
            <a:ext cx="10959440" cy="496453"/>
          </a:xfrm>
          <a:prstGeom prst="rect">
            <a:avLst/>
          </a:prstGeom>
        </p:spPr>
        <p:txBody>
          <a:bodyPr lIns="0" tIns="0" rIns="0" bIns="0" numCol="1"/>
          <a:lstStyle>
            <a:lvl1pPr>
              <a:defRPr sz="2668" b="1" i="0">
                <a:solidFill>
                  <a:srgbClr val="16478E"/>
                </a:solidFill>
                <a:latin typeface="Arial" panose="020B0604020202020204" pitchFamily="34" charset="0"/>
                <a:cs typeface="Arial" panose="020B0604020202020204" pitchFamily="34" charset="0"/>
              </a:defRPr>
            </a:lvl1pPr>
          </a:lstStyle>
          <a:p>
            <a:endParaRPr/>
          </a:p>
        </p:txBody>
      </p:sp>
      <p:sp>
        <p:nvSpPr>
          <p:cNvPr id="43" name="Holder 3">
            <a:extLst>
              <a:ext uri="{FF2B5EF4-FFF2-40B4-BE49-F238E27FC236}">
                <a16:creationId xmlns:a16="http://schemas.microsoft.com/office/drawing/2014/main" id="{EBBC414E-13C5-6949-9B9D-FB2C9BBB419F}"/>
              </a:ext>
            </a:extLst>
          </p:cNvPr>
          <p:cNvSpPr>
            <a:spLocks noGrp="1"/>
          </p:cNvSpPr>
          <p:nvPr>
            <p:ph type="subTitle" idx="4"/>
          </p:nvPr>
        </p:nvSpPr>
        <p:spPr>
          <a:xfrm>
            <a:off x="4850399" y="1568451"/>
            <a:ext cx="6718642" cy="279954"/>
          </a:xfrm>
          <a:prstGeom prst="rect">
            <a:avLst/>
          </a:prstGeom>
        </p:spPr>
        <p:txBody>
          <a:bodyPr wrap="square" lIns="0" tIns="0" rIns="0" bIns="0" numCol="1">
            <a:spAutoFit/>
          </a:bodyPr>
          <a:lstStyle>
            <a:lvl1pPr>
              <a:defRPr sz="1819" b="1" i="0">
                <a:solidFill>
                  <a:srgbClr val="333F48"/>
                </a:solidFill>
                <a:latin typeface="Arial" panose="020B0604020202020204" pitchFamily="34" charset="0"/>
                <a:cs typeface="Arial" panose="020B0604020202020204" pitchFamily="34" charset="0"/>
              </a:defRPr>
            </a:lvl1pPr>
          </a:lstStyle>
          <a:p>
            <a:endParaRPr/>
          </a:p>
        </p:txBody>
      </p:sp>
      <p:sp>
        <p:nvSpPr>
          <p:cNvPr id="44" name="Holder 3">
            <a:extLst>
              <a:ext uri="{FF2B5EF4-FFF2-40B4-BE49-F238E27FC236}">
                <a16:creationId xmlns:a16="http://schemas.microsoft.com/office/drawing/2014/main" id="{E70877B7-9626-B44B-B6AB-065297B18AF2}"/>
              </a:ext>
            </a:extLst>
          </p:cNvPr>
          <p:cNvSpPr>
            <a:spLocks noGrp="1"/>
          </p:cNvSpPr>
          <p:nvPr>
            <p:ph type="body" idx="11"/>
          </p:nvPr>
        </p:nvSpPr>
        <p:spPr>
          <a:xfrm>
            <a:off x="4850399" y="2007405"/>
            <a:ext cx="6718642" cy="3562729"/>
          </a:xfrm>
          <a:prstGeom prst="rect">
            <a:avLst/>
          </a:prstGeom>
        </p:spPr>
        <p:txBody>
          <a:bodyPr lIns="0" tIns="0" rIns="0" bIns="0" numCol="1"/>
          <a:lstStyle>
            <a:lvl1pPr>
              <a:lnSpc>
                <a:spcPts val="2062"/>
              </a:lnSpc>
              <a:spcAft>
                <a:spcPts val="485"/>
              </a:spcAft>
              <a:defRPr sz="1455">
                <a:solidFill>
                  <a:srgbClr val="333F48"/>
                </a:solidFill>
                <a:latin typeface="Arial" panose="020B0604020202020204" pitchFamily="34" charset="0"/>
                <a:cs typeface="Arial" panose="020B0604020202020204" pitchFamily="34" charset="0"/>
              </a:defRPr>
            </a:lvl1pPr>
          </a:lstStyle>
          <a:p>
            <a:endParaRPr/>
          </a:p>
        </p:txBody>
      </p:sp>
      <p:sp>
        <p:nvSpPr>
          <p:cNvPr id="19" name="Holder 3">
            <a:extLst>
              <a:ext uri="{FF2B5EF4-FFF2-40B4-BE49-F238E27FC236}">
                <a16:creationId xmlns:a16="http://schemas.microsoft.com/office/drawing/2014/main" id="{BAF413D3-275E-3D4F-B975-F1B4FAFD1136}"/>
              </a:ext>
            </a:extLst>
          </p:cNvPr>
          <p:cNvSpPr>
            <a:spLocks noGrp="1"/>
          </p:cNvSpPr>
          <p:nvPr>
            <p:ph sz="half" idx="2"/>
          </p:nvPr>
        </p:nvSpPr>
        <p:spPr>
          <a:xfrm>
            <a:off x="609600" y="1568450"/>
            <a:ext cx="4026287" cy="276999"/>
          </a:xfrm>
          <a:prstGeom prst="rect">
            <a:avLst/>
          </a:prstGeom>
        </p:spPr>
        <p:txBody>
          <a:bodyPr wrap="square" lIns="0" tIns="0" rIns="0" bIns="0" numCol="1">
            <a:spAutoFit/>
          </a:bodyPr>
          <a:lstStyle>
            <a:lvl1pPr>
              <a:defRPr/>
            </a:lvl1pPr>
          </a:lstStyle>
          <a:p>
            <a:endParaRPr/>
          </a:p>
        </p:txBody>
      </p:sp>
      <p:sp>
        <p:nvSpPr>
          <p:cNvPr id="7" name="Holder 3">
            <a:extLst>
              <a:ext uri="{FF2B5EF4-FFF2-40B4-BE49-F238E27FC236}">
                <a16:creationId xmlns:a16="http://schemas.microsoft.com/office/drawing/2014/main" id="{0BE98B2C-5310-8E4F-90B1-1DF93993FFB4}"/>
              </a:ext>
            </a:extLst>
          </p:cNvPr>
          <p:cNvSpPr>
            <a:spLocks noGrp="1"/>
          </p:cNvSpPr>
          <p:nvPr>
            <p:ph type="body" idx="13"/>
          </p:nvPr>
        </p:nvSpPr>
        <p:spPr>
          <a:xfrm>
            <a:off x="4850400" y="5682672"/>
            <a:ext cx="6837679" cy="279954"/>
          </a:xfrm>
          <a:prstGeom prst="rect">
            <a:avLst/>
          </a:prstGeom>
        </p:spPr>
        <p:txBody>
          <a:bodyPr lIns="0" tIns="0" rIns="0" bIns="0" numCol="1"/>
          <a:lstStyle>
            <a:lvl1pPr>
              <a:lnSpc>
                <a:spcPct val="100000"/>
              </a:lnSpc>
              <a:defRPr sz="1213" i="1">
                <a:solidFill>
                  <a:srgbClr val="333F48"/>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5280420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Images">
    <p:spTree>
      <p:nvGrpSpPr>
        <p:cNvPr id="1" name=""/>
        <p:cNvGrpSpPr/>
        <p:nvPr/>
      </p:nvGrpSpPr>
      <p:grpSpPr>
        <a:xfrm>
          <a:off x="0" y="0"/>
          <a:ext cx="0" cy="0"/>
          <a:chOff x="0" y="0"/>
          <a:chExt cx="0" cy="0"/>
        </a:xfrm>
      </p:grpSpPr>
      <p:sp>
        <p:nvSpPr>
          <p:cNvPr id="25" name="Holder 2">
            <a:extLst>
              <a:ext uri="{FF2B5EF4-FFF2-40B4-BE49-F238E27FC236}">
                <a16:creationId xmlns:a16="http://schemas.microsoft.com/office/drawing/2014/main" id="{1813EF48-5F41-4244-ABB5-5E8A1D493DCF}"/>
              </a:ext>
            </a:extLst>
          </p:cNvPr>
          <p:cNvSpPr>
            <a:spLocks noGrp="1"/>
          </p:cNvSpPr>
          <p:nvPr>
            <p:ph type="title"/>
          </p:nvPr>
        </p:nvSpPr>
        <p:spPr>
          <a:xfrm>
            <a:off x="609600" y="687181"/>
            <a:ext cx="10959440" cy="496453"/>
          </a:xfrm>
          <a:prstGeom prst="rect">
            <a:avLst/>
          </a:prstGeom>
        </p:spPr>
        <p:txBody>
          <a:bodyPr lIns="0" tIns="0" rIns="0" bIns="0" numCol="1"/>
          <a:lstStyle>
            <a:lvl1pPr>
              <a:defRPr sz="2668" b="1" i="0">
                <a:solidFill>
                  <a:srgbClr val="16478E"/>
                </a:solidFill>
                <a:latin typeface="Arial" panose="020B0604020202020204" pitchFamily="34" charset="0"/>
                <a:cs typeface="Arial" panose="020B0604020202020204" pitchFamily="34" charset="0"/>
              </a:defRPr>
            </a:lvl1pPr>
          </a:lstStyle>
          <a:p>
            <a:endParaRPr/>
          </a:p>
        </p:txBody>
      </p:sp>
      <p:sp>
        <p:nvSpPr>
          <p:cNvPr id="44" name="Holder 3">
            <a:extLst>
              <a:ext uri="{FF2B5EF4-FFF2-40B4-BE49-F238E27FC236}">
                <a16:creationId xmlns:a16="http://schemas.microsoft.com/office/drawing/2014/main" id="{E70877B7-9626-B44B-B6AB-065297B18AF2}"/>
              </a:ext>
            </a:extLst>
          </p:cNvPr>
          <p:cNvSpPr>
            <a:spLocks noGrp="1"/>
          </p:cNvSpPr>
          <p:nvPr>
            <p:ph type="body" idx="11"/>
          </p:nvPr>
        </p:nvSpPr>
        <p:spPr>
          <a:xfrm>
            <a:off x="609600" y="5670951"/>
            <a:ext cx="10959441" cy="250843"/>
          </a:xfrm>
          <a:prstGeom prst="rect">
            <a:avLst/>
          </a:prstGeom>
        </p:spPr>
        <p:txBody>
          <a:bodyPr lIns="0" tIns="0" rIns="0" bIns="0" numCol="1"/>
          <a:lstStyle>
            <a:lvl1pPr>
              <a:lnSpc>
                <a:spcPts val="2062"/>
              </a:lnSpc>
              <a:spcAft>
                <a:spcPts val="485"/>
              </a:spcAft>
              <a:defRPr sz="1092" i="1">
                <a:solidFill>
                  <a:srgbClr val="333F48"/>
                </a:solidFill>
                <a:latin typeface="Arial" panose="020B0604020202020204" pitchFamily="34" charset="0"/>
                <a:cs typeface="Arial" panose="020B0604020202020204" pitchFamily="34" charset="0"/>
              </a:defRPr>
            </a:lvl1pPr>
          </a:lstStyle>
          <a:p>
            <a:endParaRPr/>
          </a:p>
        </p:txBody>
      </p:sp>
      <p:sp>
        <p:nvSpPr>
          <p:cNvPr id="19" name="Holder 3">
            <a:extLst>
              <a:ext uri="{FF2B5EF4-FFF2-40B4-BE49-F238E27FC236}">
                <a16:creationId xmlns:a16="http://schemas.microsoft.com/office/drawing/2014/main" id="{BAF413D3-275E-3D4F-B975-F1B4FAFD1136}"/>
              </a:ext>
            </a:extLst>
          </p:cNvPr>
          <p:cNvSpPr>
            <a:spLocks noGrp="1"/>
          </p:cNvSpPr>
          <p:nvPr>
            <p:ph sz="half" idx="2"/>
          </p:nvPr>
        </p:nvSpPr>
        <p:spPr>
          <a:xfrm>
            <a:off x="622961" y="2824360"/>
            <a:ext cx="2539001" cy="276999"/>
          </a:xfrm>
          <a:prstGeom prst="rect">
            <a:avLst/>
          </a:prstGeom>
        </p:spPr>
        <p:txBody>
          <a:bodyPr wrap="square" lIns="0" tIns="0" rIns="0" bIns="0" numCol="1">
            <a:spAutoFit/>
          </a:bodyPr>
          <a:lstStyle>
            <a:lvl1pPr>
              <a:defRPr/>
            </a:lvl1pPr>
          </a:lstStyle>
          <a:p>
            <a:endParaRPr/>
          </a:p>
        </p:txBody>
      </p:sp>
      <p:sp>
        <p:nvSpPr>
          <p:cNvPr id="6" name="Holder 3">
            <a:extLst>
              <a:ext uri="{FF2B5EF4-FFF2-40B4-BE49-F238E27FC236}">
                <a16:creationId xmlns:a16="http://schemas.microsoft.com/office/drawing/2014/main" id="{A34E45D3-1FEB-8943-B21B-769A9DE62F8F}"/>
              </a:ext>
            </a:extLst>
          </p:cNvPr>
          <p:cNvSpPr>
            <a:spLocks noGrp="1"/>
          </p:cNvSpPr>
          <p:nvPr>
            <p:ph type="body" idx="12"/>
          </p:nvPr>
        </p:nvSpPr>
        <p:spPr>
          <a:xfrm>
            <a:off x="622961" y="1568450"/>
            <a:ext cx="10946080" cy="1111600"/>
          </a:xfrm>
          <a:prstGeom prst="rect">
            <a:avLst/>
          </a:prstGeom>
        </p:spPr>
        <p:txBody>
          <a:bodyPr lIns="0" tIns="0" rIns="0" bIns="0" numCol="1"/>
          <a:lstStyle>
            <a:lvl1pPr>
              <a:lnSpc>
                <a:spcPts val="2062"/>
              </a:lnSpc>
              <a:spcAft>
                <a:spcPts val="485"/>
              </a:spcAft>
              <a:defRPr sz="1455">
                <a:solidFill>
                  <a:srgbClr val="333F48"/>
                </a:solidFill>
                <a:latin typeface="Arial" panose="020B0604020202020204" pitchFamily="34" charset="0"/>
                <a:cs typeface="Arial" panose="020B0604020202020204" pitchFamily="34" charset="0"/>
              </a:defRPr>
            </a:lvl1pPr>
          </a:lstStyle>
          <a:p>
            <a:endParaRPr/>
          </a:p>
        </p:txBody>
      </p:sp>
      <p:sp>
        <p:nvSpPr>
          <p:cNvPr id="7" name="Holder 3">
            <a:extLst>
              <a:ext uri="{FF2B5EF4-FFF2-40B4-BE49-F238E27FC236}">
                <a16:creationId xmlns:a16="http://schemas.microsoft.com/office/drawing/2014/main" id="{621952C3-CDC2-EF4A-9348-E4B0A77937C0}"/>
              </a:ext>
            </a:extLst>
          </p:cNvPr>
          <p:cNvSpPr>
            <a:spLocks noGrp="1"/>
          </p:cNvSpPr>
          <p:nvPr>
            <p:ph sz="half" idx="13"/>
          </p:nvPr>
        </p:nvSpPr>
        <p:spPr>
          <a:xfrm>
            <a:off x="3440952" y="2824360"/>
            <a:ext cx="2539001" cy="276999"/>
          </a:xfrm>
          <a:prstGeom prst="rect">
            <a:avLst/>
          </a:prstGeom>
        </p:spPr>
        <p:txBody>
          <a:bodyPr wrap="square" lIns="0" tIns="0" rIns="0" bIns="0" numCol="1">
            <a:spAutoFit/>
          </a:bodyPr>
          <a:lstStyle>
            <a:lvl1pPr>
              <a:defRPr/>
            </a:lvl1pPr>
          </a:lstStyle>
          <a:p>
            <a:endParaRPr/>
          </a:p>
        </p:txBody>
      </p:sp>
      <p:sp>
        <p:nvSpPr>
          <p:cNvPr id="9" name="Holder 3">
            <a:extLst>
              <a:ext uri="{FF2B5EF4-FFF2-40B4-BE49-F238E27FC236}">
                <a16:creationId xmlns:a16="http://schemas.microsoft.com/office/drawing/2014/main" id="{D0DCE788-9729-CA4A-927E-72926D496B08}"/>
              </a:ext>
            </a:extLst>
          </p:cNvPr>
          <p:cNvSpPr>
            <a:spLocks noGrp="1"/>
          </p:cNvSpPr>
          <p:nvPr>
            <p:ph sz="half" idx="14"/>
          </p:nvPr>
        </p:nvSpPr>
        <p:spPr>
          <a:xfrm>
            <a:off x="9030040" y="2806592"/>
            <a:ext cx="2539001" cy="276999"/>
          </a:xfrm>
          <a:prstGeom prst="rect">
            <a:avLst/>
          </a:prstGeom>
        </p:spPr>
        <p:txBody>
          <a:bodyPr wrap="square" lIns="0" tIns="0" rIns="0" bIns="0" numCol="1">
            <a:spAutoFit/>
          </a:bodyPr>
          <a:lstStyle>
            <a:lvl1pPr>
              <a:defRPr/>
            </a:lvl1pPr>
          </a:lstStyle>
          <a:p>
            <a:endParaRPr/>
          </a:p>
        </p:txBody>
      </p:sp>
      <p:sp>
        <p:nvSpPr>
          <p:cNvPr id="10" name="Holder 3">
            <a:extLst>
              <a:ext uri="{FF2B5EF4-FFF2-40B4-BE49-F238E27FC236}">
                <a16:creationId xmlns:a16="http://schemas.microsoft.com/office/drawing/2014/main" id="{6A17E584-2090-7743-9AF3-45F6E2F85E54}"/>
              </a:ext>
            </a:extLst>
          </p:cNvPr>
          <p:cNvSpPr>
            <a:spLocks noGrp="1"/>
          </p:cNvSpPr>
          <p:nvPr>
            <p:ph sz="half" idx="15"/>
          </p:nvPr>
        </p:nvSpPr>
        <p:spPr>
          <a:xfrm>
            <a:off x="6235496" y="2815958"/>
            <a:ext cx="2539001" cy="276999"/>
          </a:xfrm>
          <a:prstGeom prst="rect">
            <a:avLst/>
          </a:prstGeom>
        </p:spPr>
        <p:txBody>
          <a:bodyPr wrap="square" lIns="0" tIns="0" rIns="0" bIns="0" numCol="1">
            <a:spAutoFit/>
          </a:bodyPr>
          <a:lstStyle>
            <a:lvl1pPr>
              <a:defRPr/>
            </a:lvl1pPr>
          </a:lstStyle>
          <a:p>
            <a:endParaRPr/>
          </a:p>
        </p:txBody>
      </p:sp>
    </p:spTree>
    <p:extLst>
      <p:ext uri="{BB962C8B-B14F-4D97-AF65-F5344CB8AC3E}">
        <p14:creationId xmlns:p14="http://schemas.microsoft.com/office/powerpoint/2010/main" val="2081008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Large Image">
    <p:spTree>
      <p:nvGrpSpPr>
        <p:cNvPr id="1" name=""/>
        <p:cNvGrpSpPr/>
        <p:nvPr/>
      </p:nvGrpSpPr>
      <p:grpSpPr>
        <a:xfrm>
          <a:off x="0" y="0"/>
          <a:ext cx="0" cy="0"/>
          <a:chOff x="0" y="0"/>
          <a:chExt cx="0" cy="0"/>
        </a:xfrm>
      </p:grpSpPr>
      <p:sp>
        <p:nvSpPr>
          <p:cNvPr id="25" name="Holder 2">
            <a:extLst>
              <a:ext uri="{FF2B5EF4-FFF2-40B4-BE49-F238E27FC236}">
                <a16:creationId xmlns:a16="http://schemas.microsoft.com/office/drawing/2014/main" id="{1813EF48-5F41-4244-ABB5-5E8A1D493DCF}"/>
              </a:ext>
            </a:extLst>
          </p:cNvPr>
          <p:cNvSpPr>
            <a:spLocks noGrp="1"/>
          </p:cNvSpPr>
          <p:nvPr>
            <p:ph type="title"/>
          </p:nvPr>
        </p:nvSpPr>
        <p:spPr>
          <a:xfrm>
            <a:off x="609600" y="687181"/>
            <a:ext cx="10959440" cy="496453"/>
          </a:xfrm>
          <a:prstGeom prst="rect">
            <a:avLst/>
          </a:prstGeom>
        </p:spPr>
        <p:txBody>
          <a:bodyPr lIns="0" tIns="0" rIns="0" bIns="0" numCol="1"/>
          <a:lstStyle>
            <a:lvl1pPr>
              <a:defRPr sz="2668" b="1" i="0">
                <a:solidFill>
                  <a:srgbClr val="16478E"/>
                </a:solidFill>
                <a:latin typeface="Arial" panose="020B0604020202020204" pitchFamily="34" charset="0"/>
                <a:cs typeface="Arial" panose="020B0604020202020204" pitchFamily="34" charset="0"/>
              </a:defRPr>
            </a:lvl1pPr>
          </a:lstStyle>
          <a:p>
            <a:endParaRPr/>
          </a:p>
        </p:txBody>
      </p:sp>
      <p:sp>
        <p:nvSpPr>
          <p:cNvPr id="44" name="Holder 3">
            <a:extLst>
              <a:ext uri="{FF2B5EF4-FFF2-40B4-BE49-F238E27FC236}">
                <a16:creationId xmlns:a16="http://schemas.microsoft.com/office/drawing/2014/main" id="{E70877B7-9626-B44B-B6AB-065297B18AF2}"/>
              </a:ext>
            </a:extLst>
          </p:cNvPr>
          <p:cNvSpPr>
            <a:spLocks noGrp="1"/>
          </p:cNvSpPr>
          <p:nvPr>
            <p:ph type="body" idx="11"/>
          </p:nvPr>
        </p:nvSpPr>
        <p:spPr>
          <a:xfrm>
            <a:off x="609600" y="5670951"/>
            <a:ext cx="10959441" cy="250843"/>
          </a:xfrm>
          <a:prstGeom prst="rect">
            <a:avLst/>
          </a:prstGeom>
        </p:spPr>
        <p:txBody>
          <a:bodyPr lIns="0" tIns="0" rIns="0" bIns="0" numCol="1"/>
          <a:lstStyle>
            <a:lvl1pPr>
              <a:lnSpc>
                <a:spcPts val="2062"/>
              </a:lnSpc>
              <a:spcAft>
                <a:spcPts val="485"/>
              </a:spcAft>
              <a:defRPr sz="1092" i="1">
                <a:solidFill>
                  <a:srgbClr val="333F48"/>
                </a:solidFill>
                <a:latin typeface="Arial" panose="020B0604020202020204" pitchFamily="34" charset="0"/>
                <a:cs typeface="Arial" panose="020B0604020202020204" pitchFamily="34" charset="0"/>
              </a:defRPr>
            </a:lvl1pPr>
          </a:lstStyle>
          <a:p>
            <a:endParaRPr/>
          </a:p>
        </p:txBody>
      </p:sp>
      <p:sp>
        <p:nvSpPr>
          <p:cNvPr id="19" name="Holder 3">
            <a:extLst>
              <a:ext uri="{FF2B5EF4-FFF2-40B4-BE49-F238E27FC236}">
                <a16:creationId xmlns:a16="http://schemas.microsoft.com/office/drawing/2014/main" id="{BAF413D3-275E-3D4F-B975-F1B4FAFD1136}"/>
              </a:ext>
            </a:extLst>
          </p:cNvPr>
          <p:cNvSpPr>
            <a:spLocks noGrp="1"/>
          </p:cNvSpPr>
          <p:nvPr>
            <p:ph sz="half" idx="2"/>
          </p:nvPr>
        </p:nvSpPr>
        <p:spPr>
          <a:xfrm>
            <a:off x="609600" y="1568451"/>
            <a:ext cx="10959440" cy="276999"/>
          </a:xfrm>
          <a:prstGeom prst="rect">
            <a:avLst/>
          </a:prstGeom>
        </p:spPr>
        <p:txBody>
          <a:bodyPr wrap="square" lIns="0" tIns="0" rIns="0" bIns="0" numCol="1">
            <a:spAutoFit/>
          </a:bodyPr>
          <a:lstStyle>
            <a:lvl1pPr>
              <a:defRPr/>
            </a:lvl1pPr>
          </a:lstStyle>
          <a:p>
            <a:endParaRPr/>
          </a:p>
        </p:txBody>
      </p:sp>
    </p:spTree>
    <p:extLst>
      <p:ext uri="{BB962C8B-B14F-4D97-AF65-F5344CB8AC3E}">
        <p14:creationId xmlns:p14="http://schemas.microsoft.com/office/powerpoint/2010/main" val="39048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sclosure Page A">
    <p:spTree>
      <p:nvGrpSpPr>
        <p:cNvPr id="1" name=""/>
        <p:cNvGrpSpPr/>
        <p:nvPr/>
      </p:nvGrpSpPr>
      <p:grpSpPr>
        <a:xfrm>
          <a:off x="0" y="0"/>
          <a:ext cx="0" cy="0"/>
          <a:chOff x="0" y="0"/>
          <a:chExt cx="0" cy="0"/>
        </a:xfrm>
      </p:grpSpPr>
      <p:sp>
        <p:nvSpPr>
          <p:cNvPr id="52" name="Holder 3">
            <a:extLst>
              <a:ext uri="{FF2B5EF4-FFF2-40B4-BE49-F238E27FC236}">
                <a16:creationId xmlns:a16="http://schemas.microsoft.com/office/drawing/2014/main" id="{7CCFECDE-6857-F343-BE74-FBD49F02A5E3}"/>
              </a:ext>
            </a:extLst>
          </p:cNvPr>
          <p:cNvSpPr>
            <a:spLocks noGrp="1"/>
          </p:cNvSpPr>
          <p:nvPr>
            <p:ph type="body" idx="17"/>
          </p:nvPr>
        </p:nvSpPr>
        <p:spPr>
          <a:xfrm>
            <a:off x="6302962" y="1600003"/>
            <a:ext cx="5266077" cy="612620"/>
          </a:xfrm>
          <a:prstGeom prst="rect">
            <a:avLst/>
          </a:prstGeom>
        </p:spPr>
        <p:txBody>
          <a:bodyPr lIns="0" tIns="0" rIns="0" bIns="0" numCol="1"/>
          <a:lstStyle>
            <a:lvl1pPr>
              <a:lnSpc>
                <a:spcPts val="1940"/>
              </a:lnSpc>
              <a:defRPr sz="1213">
                <a:solidFill>
                  <a:srgbClr val="333F48"/>
                </a:solidFill>
                <a:latin typeface="Arial" panose="020B0604020202020204" pitchFamily="34" charset="0"/>
                <a:cs typeface="Arial" panose="020B0604020202020204" pitchFamily="34" charset="0"/>
              </a:defRPr>
            </a:lvl1pPr>
          </a:lstStyle>
          <a:p>
            <a:endParaRPr lang="en-US"/>
          </a:p>
        </p:txBody>
      </p:sp>
      <p:sp>
        <p:nvSpPr>
          <p:cNvPr id="53" name="Holder 3">
            <a:extLst>
              <a:ext uri="{FF2B5EF4-FFF2-40B4-BE49-F238E27FC236}">
                <a16:creationId xmlns:a16="http://schemas.microsoft.com/office/drawing/2014/main" id="{A588420A-DB5C-3B49-8DF7-E4ED3635399F}"/>
              </a:ext>
            </a:extLst>
          </p:cNvPr>
          <p:cNvSpPr>
            <a:spLocks noGrp="1"/>
          </p:cNvSpPr>
          <p:nvPr>
            <p:ph type="body" idx="18" hasCustomPrompt="1"/>
          </p:nvPr>
        </p:nvSpPr>
        <p:spPr>
          <a:xfrm>
            <a:off x="609600" y="1600003"/>
            <a:ext cx="5252917" cy="612620"/>
          </a:xfrm>
          <a:prstGeom prst="rect">
            <a:avLst/>
          </a:prstGeom>
        </p:spPr>
        <p:txBody>
          <a:bodyPr lIns="0" tIns="0" rIns="0" bIns="0" numCol="1"/>
          <a:lstStyle>
            <a:lvl1pPr>
              <a:lnSpc>
                <a:spcPct val="100000"/>
              </a:lnSpc>
              <a:defRPr sz="1698" b="1">
                <a:solidFill>
                  <a:srgbClr val="333F48"/>
                </a:solidFill>
                <a:latin typeface="Arial" panose="020B0604020202020204" pitchFamily="34" charset="0"/>
                <a:cs typeface="Arial" panose="020B0604020202020204" pitchFamily="34" charset="0"/>
              </a:defRPr>
            </a:lvl1pPr>
          </a:lstStyle>
          <a:p>
            <a:r>
              <a:rPr lang="en-US">
                <a:latin typeface="Arial" panose="020B0604020202020204" pitchFamily="34" charset="0"/>
                <a:cs typeface="Arial" panose="020B0604020202020204" pitchFamily="34" charset="0"/>
              </a:rPr>
              <a:t>Disclosure Type 1</a:t>
            </a:r>
            <a:endParaRPr lang="en-US"/>
          </a:p>
        </p:txBody>
      </p:sp>
      <p:sp>
        <p:nvSpPr>
          <p:cNvPr id="20" name="Holder 2">
            <a:extLst>
              <a:ext uri="{FF2B5EF4-FFF2-40B4-BE49-F238E27FC236}">
                <a16:creationId xmlns:a16="http://schemas.microsoft.com/office/drawing/2014/main" id="{376BF91C-300C-EB4D-A293-098C062EDAF6}"/>
              </a:ext>
            </a:extLst>
          </p:cNvPr>
          <p:cNvSpPr>
            <a:spLocks noGrp="1"/>
          </p:cNvSpPr>
          <p:nvPr>
            <p:ph type="title" hasCustomPrompt="1"/>
          </p:nvPr>
        </p:nvSpPr>
        <p:spPr>
          <a:xfrm>
            <a:off x="609600" y="687181"/>
            <a:ext cx="10959440" cy="496453"/>
          </a:xfrm>
          <a:prstGeom prst="rect">
            <a:avLst/>
          </a:prstGeom>
        </p:spPr>
        <p:txBody>
          <a:bodyPr lIns="0" tIns="0" rIns="0" bIns="0" numCol="1"/>
          <a:lstStyle>
            <a:lvl1pPr>
              <a:defRPr sz="2668" b="1" i="0">
                <a:solidFill>
                  <a:srgbClr val="16478E"/>
                </a:solidFill>
                <a:latin typeface="Arial" panose="020B0604020202020204" pitchFamily="34" charset="0"/>
                <a:cs typeface="Arial" panose="020B0604020202020204" pitchFamily="34" charset="0"/>
              </a:defRPr>
            </a:lvl1pPr>
          </a:lstStyle>
          <a:p>
            <a:r>
              <a:rPr lang="en-US"/>
              <a:t>Disclosure(s)</a:t>
            </a:r>
            <a:endParaRPr/>
          </a:p>
        </p:txBody>
      </p:sp>
      <p:sp>
        <p:nvSpPr>
          <p:cNvPr id="27" name="Holder 3">
            <a:extLst>
              <a:ext uri="{FF2B5EF4-FFF2-40B4-BE49-F238E27FC236}">
                <a16:creationId xmlns:a16="http://schemas.microsoft.com/office/drawing/2014/main" id="{C23256B8-1896-A847-8929-931092E30C47}"/>
              </a:ext>
            </a:extLst>
          </p:cNvPr>
          <p:cNvSpPr>
            <a:spLocks noGrp="1"/>
          </p:cNvSpPr>
          <p:nvPr>
            <p:ph type="body" idx="19"/>
          </p:nvPr>
        </p:nvSpPr>
        <p:spPr>
          <a:xfrm>
            <a:off x="6302962" y="2696121"/>
            <a:ext cx="5266077" cy="612620"/>
          </a:xfrm>
          <a:prstGeom prst="rect">
            <a:avLst/>
          </a:prstGeom>
        </p:spPr>
        <p:txBody>
          <a:bodyPr lIns="0" tIns="0" rIns="0" bIns="0" numCol="1"/>
          <a:lstStyle>
            <a:lvl1pPr>
              <a:lnSpc>
                <a:spcPts val="1940"/>
              </a:lnSpc>
              <a:defRPr sz="1213">
                <a:solidFill>
                  <a:srgbClr val="333F48"/>
                </a:solidFill>
                <a:latin typeface="Arial" panose="020B0604020202020204" pitchFamily="34" charset="0"/>
                <a:cs typeface="Arial" panose="020B0604020202020204" pitchFamily="34" charset="0"/>
              </a:defRPr>
            </a:lvl1pPr>
          </a:lstStyle>
          <a:p>
            <a:endParaRPr lang="en-US"/>
          </a:p>
        </p:txBody>
      </p:sp>
      <p:sp>
        <p:nvSpPr>
          <p:cNvPr id="28" name="Holder 3">
            <a:extLst>
              <a:ext uri="{FF2B5EF4-FFF2-40B4-BE49-F238E27FC236}">
                <a16:creationId xmlns:a16="http://schemas.microsoft.com/office/drawing/2014/main" id="{8F6DB061-A8C8-9F4B-86BB-E9336F88AE5C}"/>
              </a:ext>
            </a:extLst>
          </p:cNvPr>
          <p:cNvSpPr>
            <a:spLocks noGrp="1"/>
          </p:cNvSpPr>
          <p:nvPr>
            <p:ph type="body" idx="20" hasCustomPrompt="1"/>
          </p:nvPr>
        </p:nvSpPr>
        <p:spPr>
          <a:xfrm>
            <a:off x="609600" y="2696121"/>
            <a:ext cx="5252917" cy="612620"/>
          </a:xfrm>
          <a:prstGeom prst="rect">
            <a:avLst/>
          </a:prstGeom>
        </p:spPr>
        <p:txBody>
          <a:bodyPr lIns="0" tIns="0" rIns="0" bIns="0" numCol="1"/>
          <a:lstStyle>
            <a:lvl1pPr>
              <a:lnSpc>
                <a:spcPct val="100000"/>
              </a:lnSpc>
              <a:defRPr sz="1698" b="1">
                <a:solidFill>
                  <a:srgbClr val="333F48"/>
                </a:solidFill>
                <a:latin typeface="Arial" panose="020B0604020202020204" pitchFamily="34" charset="0"/>
                <a:cs typeface="Arial" panose="020B0604020202020204" pitchFamily="34" charset="0"/>
              </a:defRPr>
            </a:lvl1pPr>
          </a:lstStyle>
          <a:p>
            <a:r>
              <a:rPr lang="en-US">
                <a:latin typeface="Arial" panose="020B0604020202020204" pitchFamily="34" charset="0"/>
                <a:cs typeface="Arial" panose="020B0604020202020204" pitchFamily="34" charset="0"/>
              </a:rPr>
              <a:t>Disclosure Type 2</a:t>
            </a:r>
            <a:endParaRPr lang="en-US"/>
          </a:p>
        </p:txBody>
      </p:sp>
      <p:sp>
        <p:nvSpPr>
          <p:cNvPr id="29" name="Holder 3">
            <a:extLst>
              <a:ext uri="{FF2B5EF4-FFF2-40B4-BE49-F238E27FC236}">
                <a16:creationId xmlns:a16="http://schemas.microsoft.com/office/drawing/2014/main" id="{6AD58436-A2BF-3141-B886-FB0CA402D85B}"/>
              </a:ext>
            </a:extLst>
          </p:cNvPr>
          <p:cNvSpPr>
            <a:spLocks noGrp="1"/>
          </p:cNvSpPr>
          <p:nvPr>
            <p:ph type="body" idx="21"/>
          </p:nvPr>
        </p:nvSpPr>
        <p:spPr>
          <a:xfrm>
            <a:off x="6302962" y="3792239"/>
            <a:ext cx="5266077" cy="612620"/>
          </a:xfrm>
          <a:prstGeom prst="rect">
            <a:avLst/>
          </a:prstGeom>
        </p:spPr>
        <p:txBody>
          <a:bodyPr lIns="0" tIns="0" rIns="0" bIns="0" numCol="1"/>
          <a:lstStyle>
            <a:lvl1pPr>
              <a:lnSpc>
                <a:spcPts val="1940"/>
              </a:lnSpc>
              <a:defRPr sz="1213">
                <a:solidFill>
                  <a:srgbClr val="333F48"/>
                </a:solidFill>
                <a:latin typeface="Arial" panose="020B0604020202020204" pitchFamily="34" charset="0"/>
                <a:cs typeface="Arial" panose="020B0604020202020204" pitchFamily="34" charset="0"/>
              </a:defRPr>
            </a:lvl1pPr>
          </a:lstStyle>
          <a:p>
            <a:endParaRPr lang="en-US"/>
          </a:p>
        </p:txBody>
      </p:sp>
      <p:sp>
        <p:nvSpPr>
          <p:cNvPr id="30" name="Holder 3">
            <a:extLst>
              <a:ext uri="{FF2B5EF4-FFF2-40B4-BE49-F238E27FC236}">
                <a16:creationId xmlns:a16="http://schemas.microsoft.com/office/drawing/2014/main" id="{6DDDBDA1-61A4-7440-B67C-5801A5387AE1}"/>
              </a:ext>
            </a:extLst>
          </p:cNvPr>
          <p:cNvSpPr>
            <a:spLocks noGrp="1"/>
          </p:cNvSpPr>
          <p:nvPr>
            <p:ph type="body" idx="22" hasCustomPrompt="1"/>
          </p:nvPr>
        </p:nvSpPr>
        <p:spPr>
          <a:xfrm>
            <a:off x="609600" y="3792239"/>
            <a:ext cx="5252917" cy="612620"/>
          </a:xfrm>
          <a:prstGeom prst="rect">
            <a:avLst/>
          </a:prstGeom>
        </p:spPr>
        <p:txBody>
          <a:bodyPr lIns="0" tIns="0" rIns="0" bIns="0" numCol="1"/>
          <a:lstStyle>
            <a:lvl1pPr>
              <a:lnSpc>
                <a:spcPct val="100000"/>
              </a:lnSpc>
              <a:defRPr sz="1698" b="1">
                <a:solidFill>
                  <a:srgbClr val="333F48"/>
                </a:solidFill>
                <a:latin typeface="Arial" panose="020B0604020202020204" pitchFamily="34" charset="0"/>
                <a:cs typeface="Arial" panose="020B0604020202020204" pitchFamily="34" charset="0"/>
              </a:defRPr>
            </a:lvl1pPr>
          </a:lstStyle>
          <a:p>
            <a:r>
              <a:rPr lang="en-US">
                <a:latin typeface="Arial" panose="020B0604020202020204" pitchFamily="34" charset="0"/>
                <a:cs typeface="Arial" panose="020B0604020202020204" pitchFamily="34" charset="0"/>
              </a:rPr>
              <a:t>Disclosure Type 3</a:t>
            </a:r>
            <a:endParaRPr lang="en-US"/>
          </a:p>
        </p:txBody>
      </p:sp>
      <p:sp>
        <p:nvSpPr>
          <p:cNvPr id="31" name="Holder 3">
            <a:extLst>
              <a:ext uri="{FF2B5EF4-FFF2-40B4-BE49-F238E27FC236}">
                <a16:creationId xmlns:a16="http://schemas.microsoft.com/office/drawing/2014/main" id="{55C2B1E7-D4F4-3A4E-BFFB-A9B36E8A0B04}"/>
              </a:ext>
            </a:extLst>
          </p:cNvPr>
          <p:cNvSpPr>
            <a:spLocks noGrp="1"/>
          </p:cNvSpPr>
          <p:nvPr>
            <p:ph type="body" idx="23"/>
          </p:nvPr>
        </p:nvSpPr>
        <p:spPr>
          <a:xfrm>
            <a:off x="6302962" y="4888357"/>
            <a:ext cx="5266077" cy="612620"/>
          </a:xfrm>
          <a:prstGeom prst="rect">
            <a:avLst/>
          </a:prstGeom>
        </p:spPr>
        <p:txBody>
          <a:bodyPr lIns="0" tIns="0" rIns="0" bIns="0" numCol="1"/>
          <a:lstStyle>
            <a:lvl1pPr>
              <a:lnSpc>
                <a:spcPts val="1940"/>
              </a:lnSpc>
              <a:defRPr sz="1213">
                <a:solidFill>
                  <a:srgbClr val="333F48"/>
                </a:solidFill>
                <a:latin typeface="Arial" panose="020B0604020202020204" pitchFamily="34" charset="0"/>
                <a:cs typeface="Arial" panose="020B0604020202020204" pitchFamily="34" charset="0"/>
              </a:defRPr>
            </a:lvl1pPr>
          </a:lstStyle>
          <a:p>
            <a:endParaRPr lang="en-US"/>
          </a:p>
        </p:txBody>
      </p:sp>
      <p:sp>
        <p:nvSpPr>
          <p:cNvPr id="32" name="Holder 3">
            <a:extLst>
              <a:ext uri="{FF2B5EF4-FFF2-40B4-BE49-F238E27FC236}">
                <a16:creationId xmlns:a16="http://schemas.microsoft.com/office/drawing/2014/main" id="{0085105B-85F6-354D-944D-A6A8B69CDD5E}"/>
              </a:ext>
            </a:extLst>
          </p:cNvPr>
          <p:cNvSpPr>
            <a:spLocks noGrp="1"/>
          </p:cNvSpPr>
          <p:nvPr>
            <p:ph type="body" idx="24" hasCustomPrompt="1"/>
          </p:nvPr>
        </p:nvSpPr>
        <p:spPr>
          <a:xfrm>
            <a:off x="609600" y="4888357"/>
            <a:ext cx="5252917" cy="612620"/>
          </a:xfrm>
          <a:prstGeom prst="rect">
            <a:avLst/>
          </a:prstGeom>
        </p:spPr>
        <p:txBody>
          <a:bodyPr lIns="0" tIns="0" rIns="0" bIns="0" numCol="1"/>
          <a:lstStyle>
            <a:lvl1pPr>
              <a:lnSpc>
                <a:spcPct val="100000"/>
              </a:lnSpc>
              <a:defRPr sz="1698" b="1">
                <a:solidFill>
                  <a:srgbClr val="333F48"/>
                </a:solidFill>
                <a:latin typeface="Arial" panose="020B0604020202020204" pitchFamily="34" charset="0"/>
                <a:cs typeface="Arial" panose="020B0604020202020204" pitchFamily="34" charset="0"/>
              </a:defRPr>
            </a:lvl1pPr>
          </a:lstStyle>
          <a:p>
            <a:r>
              <a:rPr lang="en-US">
                <a:latin typeface="Arial" panose="020B0604020202020204" pitchFamily="34" charset="0"/>
                <a:cs typeface="Arial" panose="020B0604020202020204" pitchFamily="34" charset="0"/>
              </a:rPr>
              <a:t>Disclosure Type 4</a:t>
            </a:r>
            <a:endParaRPr lang="en-US"/>
          </a:p>
        </p:txBody>
      </p:sp>
    </p:spTree>
    <p:extLst>
      <p:ext uri="{BB962C8B-B14F-4D97-AF65-F5344CB8AC3E}">
        <p14:creationId xmlns:p14="http://schemas.microsoft.com/office/powerpoint/2010/main" val="859753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sclosure Page B">
    <p:spTree>
      <p:nvGrpSpPr>
        <p:cNvPr id="1" name=""/>
        <p:cNvGrpSpPr/>
        <p:nvPr/>
      </p:nvGrpSpPr>
      <p:grpSpPr>
        <a:xfrm>
          <a:off x="0" y="0"/>
          <a:ext cx="0" cy="0"/>
          <a:chOff x="0" y="0"/>
          <a:chExt cx="0" cy="0"/>
        </a:xfrm>
      </p:grpSpPr>
      <p:sp>
        <p:nvSpPr>
          <p:cNvPr id="8" name="Holder 3">
            <a:extLst>
              <a:ext uri="{FF2B5EF4-FFF2-40B4-BE49-F238E27FC236}">
                <a16:creationId xmlns:a16="http://schemas.microsoft.com/office/drawing/2014/main" id="{42A36351-5E0E-BE4B-AEE9-7D3D7C76306D}"/>
              </a:ext>
            </a:extLst>
          </p:cNvPr>
          <p:cNvSpPr>
            <a:spLocks noGrp="1"/>
          </p:cNvSpPr>
          <p:nvPr>
            <p:ph type="body" idx="11" hasCustomPrompt="1"/>
          </p:nvPr>
        </p:nvSpPr>
        <p:spPr>
          <a:xfrm>
            <a:off x="609601" y="1293638"/>
            <a:ext cx="10959440" cy="4526280"/>
          </a:xfrm>
          <a:prstGeom prst="rect">
            <a:avLst/>
          </a:prstGeom>
        </p:spPr>
        <p:txBody>
          <a:bodyPr lIns="0" tIns="0" rIns="0" bIns="0" numCol="1"/>
          <a:lstStyle>
            <a:lvl1pPr>
              <a:lnSpc>
                <a:spcPts val="2062"/>
              </a:lnSpc>
              <a:spcAft>
                <a:spcPts val="485"/>
              </a:spcAft>
              <a:defRPr sz="1455">
                <a:solidFill>
                  <a:srgbClr val="333F48"/>
                </a:solidFill>
                <a:latin typeface="Arial" panose="020B0604020202020204" pitchFamily="34" charset="0"/>
                <a:cs typeface="Arial" panose="020B0604020202020204" pitchFamily="34" charset="0"/>
              </a:defRPr>
            </a:lvl1pPr>
          </a:lstStyle>
          <a:p>
            <a:pPr lvl="0"/>
            <a:r>
              <a:rPr lang="en-US"/>
              <a:t>I have no commercial relationships to disclose.</a:t>
            </a:r>
          </a:p>
        </p:txBody>
      </p:sp>
      <p:sp>
        <p:nvSpPr>
          <p:cNvPr id="9" name="Holder 2">
            <a:extLst>
              <a:ext uri="{FF2B5EF4-FFF2-40B4-BE49-F238E27FC236}">
                <a16:creationId xmlns:a16="http://schemas.microsoft.com/office/drawing/2014/main" id="{DF7AB2B2-A62E-1742-8BAE-A390AD6C65F9}"/>
              </a:ext>
            </a:extLst>
          </p:cNvPr>
          <p:cNvSpPr>
            <a:spLocks noGrp="1"/>
          </p:cNvSpPr>
          <p:nvPr>
            <p:ph type="title" hasCustomPrompt="1"/>
          </p:nvPr>
        </p:nvSpPr>
        <p:spPr>
          <a:xfrm>
            <a:off x="609600" y="687181"/>
            <a:ext cx="10959440" cy="496453"/>
          </a:xfrm>
          <a:prstGeom prst="rect">
            <a:avLst/>
          </a:prstGeom>
        </p:spPr>
        <p:txBody>
          <a:bodyPr lIns="0" tIns="0" rIns="0" bIns="0" numCol="1"/>
          <a:lstStyle>
            <a:lvl1pPr>
              <a:defRPr sz="2668" b="1" i="0">
                <a:solidFill>
                  <a:srgbClr val="16478E"/>
                </a:solidFill>
                <a:latin typeface="Arial" panose="020B0604020202020204" pitchFamily="34" charset="0"/>
                <a:cs typeface="Arial" panose="020B0604020202020204" pitchFamily="34" charset="0"/>
              </a:defRPr>
            </a:lvl1pPr>
          </a:lstStyle>
          <a:p>
            <a:r>
              <a:rPr lang="en-US"/>
              <a:t>Disclosure(s)</a:t>
            </a:r>
            <a:endParaRPr/>
          </a:p>
        </p:txBody>
      </p:sp>
    </p:spTree>
    <p:extLst>
      <p:ext uri="{BB962C8B-B14F-4D97-AF65-F5344CB8AC3E}">
        <p14:creationId xmlns:p14="http://schemas.microsoft.com/office/powerpoint/2010/main" val="861245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search Implications Page">
    <p:spTree>
      <p:nvGrpSpPr>
        <p:cNvPr id="1" name=""/>
        <p:cNvGrpSpPr/>
        <p:nvPr/>
      </p:nvGrpSpPr>
      <p:grpSpPr>
        <a:xfrm>
          <a:off x="0" y="0"/>
          <a:ext cx="0" cy="0"/>
          <a:chOff x="0" y="0"/>
          <a:chExt cx="0" cy="0"/>
        </a:xfrm>
      </p:grpSpPr>
      <p:sp>
        <p:nvSpPr>
          <p:cNvPr id="9" name="Holder 3">
            <a:extLst>
              <a:ext uri="{FF2B5EF4-FFF2-40B4-BE49-F238E27FC236}">
                <a16:creationId xmlns:a16="http://schemas.microsoft.com/office/drawing/2014/main" id="{F9A8F7F7-D0E1-1743-90ED-D3069687E6F0}"/>
              </a:ext>
            </a:extLst>
          </p:cNvPr>
          <p:cNvSpPr>
            <a:spLocks noGrp="1"/>
          </p:cNvSpPr>
          <p:nvPr>
            <p:ph type="body" idx="11" hasCustomPrompt="1"/>
          </p:nvPr>
        </p:nvSpPr>
        <p:spPr>
          <a:xfrm>
            <a:off x="609601" y="1293638"/>
            <a:ext cx="10959440" cy="4526280"/>
          </a:xfrm>
          <a:prstGeom prst="rect">
            <a:avLst/>
          </a:prstGeom>
        </p:spPr>
        <p:txBody>
          <a:bodyPr lIns="0" tIns="0" rIns="0" bIns="0" numCol="1"/>
          <a:lstStyle>
            <a:lvl1pPr>
              <a:lnSpc>
                <a:spcPts val="2062"/>
              </a:lnSpc>
              <a:spcAft>
                <a:spcPts val="485"/>
              </a:spcAft>
              <a:defRPr sz="1455">
                <a:solidFill>
                  <a:srgbClr val="333F48"/>
                </a:solidFill>
                <a:latin typeface="Arial" panose="020B0604020202020204" pitchFamily="34" charset="0"/>
                <a:cs typeface="Arial" panose="020B0604020202020204" pitchFamily="34" charset="0"/>
              </a:defRPr>
            </a:lvl1pPr>
          </a:lstStyle>
          <a:p>
            <a:pPr marL="0" marR="0" lvl="0" indent="0" defTabSz="554492" eaLnBrk="1" latinLnBrk="0" hangingPunct="1">
              <a:lnSpc>
                <a:spcPts val="2062"/>
              </a:lnSpc>
              <a:spcBef>
                <a:spcPts val="0"/>
              </a:spcBef>
              <a:spcAft>
                <a:spcPts val="485"/>
              </a:spcAft>
              <a:buClrTx/>
              <a:buSzTx/>
              <a:buFontTx/>
              <a:buNone/>
              <a:tabLst/>
              <a:defRPr/>
            </a:pPr>
            <a:r>
              <a:rPr lang="en-US"/>
              <a:t>GSA invites presenters to include a slide/poster section addressing the education, policy, and/or practice implications of their work, if applicable. Presenting these implications during your session is optional. The Committee envisions presenters interpreting the results and describing how their findings (in non-scientific language) may be translated or implemented to improve education, policy and practice associated with aging.</a:t>
            </a:r>
          </a:p>
        </p:txBody>
      </p:sp>
      <p:sp>
        <p:nvSpPr>
          <p:cNvPr id="7" name="Holder 2">
            <a:extLst>
              <a:ext uri="{FF2B5EF4-FFF2-40B4-BE49-F238E27FC236}">
                <a16:creationId xmlns:a16="http://schemas.microsoft.com/office/drawing/2014/main" id="{967A29A0-4594-F14C-9A39-1CF29EEB0504}"/>
              </a:ext>
            </a:extLst>
          </p:cNvPr>
          <p:cNvSpPr>
            <a:spLocks noGrp="1"/>
          </p:cNvSpPr>
          <p:nvPr>
            <p:ph type="title" hasCustomPrompt="1"/>
          </p:nvPr>
        </p:nvSpPr>
        <p:spPr>
          <a:xfrm>
            <a:off x="609600" y="687181"/>
            <a:ext cx="10959440" cy="496453"/>
          </a:xfrm>
          <a:prstGeom prst="rect">
            <a:avLst/>
          </a:prstGeom>
        </p:spPr>
        <p:txBody>
          <a:bodyPr lIns="0" tIns="0" rIns="0" bIns="0" numCol="1"/>
          <a:lstStyle>
            <a:lvl1pPr>
              <a:defRPr sz="2668" b="1" i="0">
                <a:solidFill>
                  <a:srgbClr val="16478E"/>
                </a:solidFill>
                <a:latin typeface="Arial" panose="020B0604020202020204" pitchFamily="34" charset="0"/>
                <a:cs typeface="Arial" panose="020B0604020202020204" pitchFamily="34" charset="0"/>
              </a:defRPr>
            </a:lvl1pPr>
          </a:lstStyle>
          <a:p>
            <a:r>
              <a:rPr lang="en-US"/>
              <a:t>Research Implications</a:t>
            </a:r>
            <a:endParaRPr/>
          </a:p>
        </p:txBody>
      </p:sp>
    </p:spTree>
    <p:extLst>
      <p:ext uri="{BB962C8B-B14F-4D97-AF65-F5344CB8AC3E}">
        <p14:creationId xmlns:p14="http://schemas.microsoft.com/office/powerpoint/2010/main" val="12052762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o Page">
    <p:spTree>
      <p:nvGrpSpPr>
        <p:cNvPr id="1" name=""/>
        <p:cNvGrpSpPr/>
        <p:nvPr/>
      </p:nvGrpSpPr>
      <p:grpSpPr>
        <a:xfrm>
          <a:off x="0" y="0"/>
          <a:ext cx="0" cy="0"/>
          <a:chOff x="0" y="0"/>
          <a:chExt cx="0" cy="0"/>
        </a:xfrm>
      </p:grpSpPr>
      <p:sp>
        <p:nvSpPr>
          <p:cNvPr id="40" name="Holder 3">
            <a:extLst>
              <a:ext uri="{FF2B5EF4-FFF2-40B4-BE49-F238E27FC236}">
                <a16:creationId xmlns:a16="http://schemas.microsoft.com/office/drawing/2014/main" id="{6CBE0123-E0E1-3D43-8677-8437A208BCAC}"/>
              </a:ext>
            </a:extLst>
          </p:cNvPr>
          <p:cNvSpPr>
            <a:spLocks noGrp="1"/>
          </p:cNvSpPr>
          <p:nvPr>
            <p:ph type="body" idx="12"/>
          </p:nvPr>
        </p:nvSpPr>
        <p:spPr>
          <a:xfrm>
            <a:off x="3251074" y="1497495"/>
            <a:ext cx="8344487" cy="363394"/>
          </a:xfrm>
          <a:prstGeom prst="rect">
            <a:avLst/>
          </a:prstGeom>
        </p:spPr>
        <p:txBody>
          <a:bodyPr lIns="0" tIns="0" rIns="0" bIns="0" numCol="1"/>
          <a:lstStyle>
            <a:lvl1pPr>
              <a:lnSpc>
                <a:spcPct val="100000"/>
              </a:lnSpc>
              <a:defRPr sz="2426" b="1">
                <a:solidFill>
                  <a:srgbClr val="333F48"/>
                </a:solidFill>
                <a:latin typeface="Arial" panose="020B0604020202020204" pitchFamily="34" charset="0"/>
                <a:cs typeface="Arial" panose="020B0604020202020204" pitchFamily="34" charset="0"/>
              </a:defRPr>
            </a:lvl1pPr>
          </a:lstStyle>
          <a:p>
            <a:endParaRPr lang="en-US"/>
          </a:p>
        </p:txBody>
      </p:sp>
      <p:sp>
        <p:nvSpPr>
          <p:cNvPr id="39" name="Holder 3">
            <a:extLst>
              <a:ext uri="{FF2B5EF4-FFF2-40B4-BE49-F238E27FC236}">
                <a16:creationId xmlns:a16="http://schemas.microsoft.com/office/drawing/2014/main" id="{0870379D-24E6-A64A-9A9B-6C829599B0DD}"/>
              </a:ext>
            </a:extLst>
          </p:cNvPr>
          <p:cNvSpPr>
            <a:spLocks noGrp="1"/>
          </p:cNvSpPr>
          <p:nvPr>
            <p:ph type="body" idx="11"/>
          </p:nvPr>
        </p:nvSpPr>
        <p:spPr>
          <a:xfrm>
            <a:off x="3251077" y="1929717"/>
            <a:ext cx="8317964" cy="335945"/>
          </a:xfrm>
          <a:prstGeom prst="rect">
            <a:avLst/>
          </a:prstGeom>
        </p:spPr>
        <p:txBody>
          <a:bodyPr lIns="0" tIns="0" rIns="0" bIns="0" numCol="1"/>
          <a:lstStyle>
            <a:lvl1pPr>
              <a:lnSpc>
                <a:spcPct val="100000"/>
              </a:lnSpc>
              <a:defRPr sz="1092">
                <a:solidFill>
                  <a:srgbClr val="333F48"/>
                </a:solidFill>
                <a:latin typeface="Arial" panose="020B0604020202020204" pitchFamily="34" charset="0"/>
                <a:cs typeface="Arial" panose="020B0604020202020204" pitchFamily="34" charset="0"/>
              </a:defRPr>
            </a:lvl1pPr>
          </a:lstStyle>
          <a:p>
            <a:endParaRPr lang="en-US"/>
          </a:p>
        </p:txBody>
      </p:sp>
      <p:sp>
        <p:nvSpPr>
          <p:cNvPr id="18" name="Holder 3">
            <a:extLst>
              <a:ext uri="{FF2B5EF4-FFF2-40B4-BE49-F238E27FC236}">
                <a16:creationId xmlns:a16="http://schemas.microsoft.com/office/drawing/2014/main" id="{0EFF2FE6-FB33-9F46-9B6F-475E41EE903C}"/>
              </a:ext>
            </a:extLst>
          </p:cNvPr>
          <p:cNvSpPr>
            <a:spLocks noGrp="1"/>
          </p:cNvSpPr>
          <p:nvPr>
            <p:ph type="body" idx="18"/>
          </p:nvPr>
        </p:nvSpPr>
        <p:spPr>
          <a:xfrm>
            <a:off x="3251077" y="2366354"/>
            <a:ext cx="8336915" cy="3578809"/>
          </a:xfrm>
          <a:prstGeom prst="rect">
            <a:avLst/>
          </a:prstGeom>
        </p:spPr>
        <p:txBody>
          <a:bodyPr lIns="0" tIns="0" rIns="0" bIns="0" numCol="1"/>
          <a:lstStyle>
            <a:lvl1pPr>
              <a:lnSpc>
                <a:spcPts val="1819"/>
              </a:lnSpc>
              <a:spcAft>
                <a:spcPts val="849"/>
              </a:spcAft>
              <a:defRPr sz="1213">
                <a:solidFill>
                  <a:srgbClr val="333F48"/>
                </a:solidFill>
                <a:latin typeface="Arial" panose="020B0604020202020204" pitchFamily="34" charset="0"/>
                <a:cs typeface="Arial" panose="020B0604020202020204" pitchFamily="34" charset="0"/>
              </a:defRPr>
            </a:lvl1pPr>
          </a:lstStyle>
          <a:p>
            <a:endParaRPr lang="en-US"/>
          </a:p>
        </p:txBody>
      </p:sp>
      <p:pic>
        <p:nvPicPr>
          <p:cNvPr id="32" name="Graphic 9" descr="Envelope with solid fill">
            <a:extLst>
              <a:ext uri="{FF2B5EF4-FFF2-40B4-BE49-F238E27FC236}">
                <a16:creationId xmlns:a16="http://schemas.microsoft.com/office/drawing/2014/main" id="{A8099F64-F3DE-1A47-9F47-18113BD9501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188" b="17188"/>
          <a:stretch/>
        </p:blipFill>
        <p:spPr>
          <a:xfrm>
            <a:off x="604009" y="4201839"/>
            <a:ext cx="207358" cy="136069"/>
          </a:xfrm>
          <a:prstGeom prst="rect">
            <a:avLst/>
          </a:prstGeom>
          <a:ln>
            <a:noFill/>
          </a:ln>
          <a:extLst>
            <a:ext uri="{53640926-AAD7-44D8-BBD7-CCE9431645EC}">
              <a14:shadowObscured xmlns:a14="http://schemas.microsoft.com/office/drawing/2010/main"/>
            </a:ext>
          </a:extLst>
        </p:spPr>
      </p:pic>
      <p:pic>
        <p:nvPicPr>
          <p:cNvPr id="33" name="Graphic 10" descr="Receiver with solid fill">
            <a:extLst>
              <a:ext uri="{FF2B5EF4-FFF2-40B4-BE49-F238E27FC236}">
                <a16:creationId xmlns:a16="http://schemas.microsoft.com/office/drawing/2014/main" id="{E93A47C5-0915-194E-A7FA-AE64E7594F64}"/>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00867" y="4457010"/>
            <a:ext cx="210500" cy="210485"/>
          </a:xfrm>
          <a:prstGeom prst="rect">
            <a:avLst/>
          </a:prstGeom>
          <a:ln>
            <a:noFill/>
          </a:ln>
          <a:extLst>
            <a:ext uri="{53640926-AAD7-44D8-BBD7-CCE9431645EC}">
              <a14:shadowObscured xmlns:a14="http://schemas.microsoft.com/office/drawing/2010/main"/>
            </a:ext>
          </a:extLst>
        </p:spPr>
      </p:pic>
      <p:pic>
        <p:nvPicPr>
          <p:cNvPr id="34" name="Graphic 11" descr="Marker with solid fill">
            <a:extLst>
              <a:ext uri="{FF2B5EF4-FFF2-40B4-BE49-F238E27FC236}">
                <a16:creationId xmlns:a16="http://schemas.microsoft.com/office/drawing/2014/main" id="{424AB927-DF24-3642-91E6-1C6790F54DAD}"/>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0937" b="10938"/>
          <a:stretch/>
        </p:blipFill>
        <p:spPr>
          <a:xfrm>
            <a:off x="557799" y="4761121"/>
            <a:ext cx="278272" cy="217385"/>
          </a:xfrm>
          <a:prstGeom prst="rect">
            <a:avLst/>
          </a:prstGeom>
          <a:ln>
            <a:noFill/>
          </a:ln>
          <a:extLst>
            <a:ext uri="{53640926-AAD7-44D8-BBD7-CCE9431645EC}">
              <a14:shadowObscured xmlns:a14="http://schemas.microsoft.com/office/drawing/2010/main"/>
            </a:ext>
          </a:extLst>
        </p:spPr>
      </p:pic>
      <p:sp>
        <p:nvSpPr>
          <p:cNvPr id="35" name="Holder 3">
            <a:extLst>
              <a:ext uri="{FF2B5EF4-FFF2-40B4-BE49-F238E27FC236}">
                <a16:creationId xmlns:a16="http://schemas.microsoft.com/office/drawing/2014/main" id="{DFF19735-3C0C-5E47-A402-D4689CBD3B2B}"/>
              </a:ext>
            </a:extLst>
          </p:cNvPr>
          <p:cNvSpPr>
            <a:spLocks noGrp="1"/>
          </p:cNvSpPr>
          <p:nvPr>
            <p:ph type="body" idx="13"/>
          </p:nvPr>
        </p:nvSpPr>
        <p:spPr>
          <a:xfrm>
            <a:off x="892456" y="4189234"/>
            <a:ext cx="1936716" cy="261328"/>
          </a:xfrm>
          <a:prstGeom prst="rect">
            <a:avLst/>
          </a:prstGeom>
        </p:spPr>
        <p:txBody>
          <a:bodyPr lIns="0" tIns="0" rIns="0" bIns="0" numCol="1"/>
          <a:lstStyle>
            <a:lvl1pPr>
              <a:lnSpc>
                <a:spcPct val="100000"/>
              </a:lnSpc>
              <a:defRPr sz="1092">
                <a:solidFill>
                  <a:srgbClr val="16478E"/>
                </a:solidFill>
                <a:latin typeface="Arial" panose="020B0604020202020204" pitchFamily="34" charset="0"/>
                <a:cs typeface="Arial" panose="020B0604020202020204" pitchFamily="34" charset="0"/>
              </a:defRPr>
            </a:lvl1pPr>
          </a:lstStyle>
          <a:p>
            <a:endParaRPr lang="en-US"/>
          </a:p>
        </p:txBody>
      </p:sp>
      <p:sp>
        <p:nvSpPr>
          <p:cNvPr id="36" name="Holder 3">
            <a:extLst>
              <a:ext uri="{FF2B5EF4-FFF2-40B4-BE49-F238E27FC236}">
                <a16:creationId xmlns:a16="http://schemas.microsoft.com/office/drawing/2014/main" id="{F88A651D-DAD7-484D-8BF4-B2DA1C90B41B}"/>
              </a:ext>
            </a:extLst>
          </p:cNvPr>
          <p:cNvSpPr>
            <a:spLocks noGrp="1"/>
          </p:cNvSpPr>
          <p:nvPr>
            <p:ph type="body" idx="14"/>
          </p:nvPr>
        </p:nvSpPr>
        <p:spPr>
          <a:xfrm>
            <a:off x="892456" y="4482802"/>
            <a:ext cx="1936716" cy="261328"/>
          </a:xfrm>
          <a:prstGeom prst="rect">
            <a:avLst/>
          </a:prstGeom>
        </p:spPr>
        <p:txBody>
          <a:bodyPr lIns="0" tIns="0" rIns="0" bIns="0" numCol="1"/>
          <a:lstStyle>
            <a:lvl1pPr>
              <a:lnSpc>
                <a:spcPct val="100000"/>
              </a:lnSpc>
              <a:defRPr sz="1092">
                <a:solidFill>
                  <a:srgbClr val="16478E"/>
                </a:solidFill>
                <a:latin typeface="Arial" panose="020B0604020202020204" pitchFamily="34" charset="0"/>
                <a:cs typeface="Arial" panose="020B0604020202020204" pitchFamily="34" charset="0"/>
              </a:defRPr>
            </a:lvl1pPr>
          </a:lstStyle>
          <a:p>
            <a:endParaRPr lang="en-US"/>
          </a:p>
        </p:txBody>
      </p:sp>
      <p:sp>
        <p:nvSpPr>
          <p:cNvPr id="37" name="Holder 3">
            <a:extLst>
              <a:ext uri="{FF2B5EF4-FFF2-40B4-BE49-F238E27FC236}">
                <a16:creationId xmlns:a16="http://schemas.microsoft.com/office/drawing/2014/main" id="{00B4A07E-BC51-214C-B056-6A4627099146}"/>
              </a:ext>
            </a:extLst>
          </p:cNvPr>
          <p:cNvSpPr>
            <a:spLocks noGrp="1"/>
          </p:cNvSpPr>
          <p:nvPr>
            <p:ph type="body" idx="15"/>
          </p:nvPr>
        </p:nvSpPr>
        <p:spPr>
          <a:xfrm>
            <a:off x="892456" y="4780465"/>
            <a:ext cx="1936716" cy="261328"/>
          </a:xfrm>
          <a:prstGeom prst="rect">
            <a:avLst/>
          </a:prstGeom>
        </p:spPr>
        <p:txBody>
          <a:bodyPr lIns="0" tIns="0" rIns="0" bIns="0" numCol="1"/>
          <a:lstStyle>
            <a:lvl1pPr>
              <a:lnSpc>
                <a:spcPct val="100000"/>
              </a:lnSpc>
              <a:defRPr sz="1092">
                <a:solidFill>
                  <a:srgbClr val="16478E"/>
                </a:solidFill>
                <a:latin typeface="Arial" panose="020B0604020202020204" pitchFamily="34" charset="0"/>
                <a:cs typeface="Arial" panose="020B0604020202020204" pitchFamily="34" charset="0"/>
              </a:defRPr>
            </a:lvl1pPr>
          </a:lstStyle>
          <a:p>
            <a:endParaRPr lang="en-US"/>
          </a:p>
        </p:txBody>
      </p:sp>
      <p:sp>
        <p:nvSpPr>
          <p:cNvPr id="22" name="Holder 3">
            <a:extLst>
              <a:ext uri="{FF2B5EF4-FFF2-40B4-BE49-F238E27FC236}">
                <a16:creationId xmlns:a16="http://schemas.microsoft.com/office/drawing/2014/main" id="{B2619A9B-E42A-1F40-B98C-82F0B8CC716C}"/>
              </a:ext>
            </a:extLst>
          </p:cNvPr>
          <p:cNvSpPr>
            <a:spLocks noGrp="1"/>
          </p:cNvSpPr>
          <p:nvPr>
            <p:ph sz="half" idx="22"/>
          </p:nvPr>
        </p:nvSpPr>
        <p:spPr>
          <a:xfrm>
            <a:off x="596439" y="1545369"/>
            <a:ext cx="2232733" cy="276999"/>
          </a:xfrm>
          <a:prstGeom prst="rect">
            <a:avLst/>
          </a:prstGeom>
        </p:spPr>
        <p:txBody>
          <a:bodyPr wrap="square" lIns="0" tIns="0" rIns="0" bIns="0" numCol="1">
            <a:spAutoFit/>
          </a:bodyPr>
          <a:lstStyle>
            <a:lvl1pPr>
              <a:defRPr/>
            </a:lvl1pPr>
          </a:lstStyle>
          <a:p>
            <a:endParaRPr/>
          </a:p>
        </p:txBody>
      </p:sp>
      <p:sp>
        <p:nvSpPr>
          <p:cNvPr id="19" name="Holder 2">
            <a:extLst>
              <a:ext uri="{FF2B5EF4-FFF2-40B4-BE49-F238E27FC236}">
                <a16:creationId xmlns:a16="http://schemas.microsoft.com/office/drawing/2014/main" id="{B5DE1E30-94C6-4140-9E00-8CFA55328215}"/>
              </a:ext>
            </a:extLst>
          </p:cNvPr>
          <p:cNvSpPr>
            <a:spLocks noGrp="1"/>
          </p:cNvSpPr>
          <p:nvPr>
            <p:ph type="title"/>
          </p:nvPr>
        </p:nvSpPr>
        <p:spPr>
          <a:xfrm>
            <a:off x="609600" y="687181"/>
            <a:ext cx="10959440" cy="496453"/>
          </a:xfrm>
          <a:prstGeom prst="rect">
            <a:avLst/>
          </a:prstGeom>
        </p:spPr>
        <p:txBody>
          <a:bodyPr lIns="0" tIns="0" rIns="0" bIns="0" numCol="1"/>
          <a:lstStyle>
            <a:lvl1pPr>
              <a:defRPr sz="2426" b="1" i="0">
                <a:solidFill>
                  <a:srgbClr val="16478E"/>
                </a:solidFill>
                <a:latin typeface="Arial" panose="020B0604020202020204" pitchFamily="34" charset="0"/>
                <a:cs typeface="Arial" panose="020B0604020202020204" pitchFamily="34" charset="0"/>
              </a:defRPr>
            </a:lvl1pPr>
          </a:lstStyle>
          <a:p>
            <a:endParaRPr/>
          </a:p>
        </p:txBody>
      </p:sp>
    </p:spTree>
    <p:extLst>
      <p:ext uri="{BB962C8B-B14F-4D97-AF65-F5344CB8AC3E}">
        <p14:creationId xmlns:p14="http://schemas.microsoft.com/office/powerpoint/2010/main" val="2976551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Pag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4A58C0B-2038-5E45-9B14-B1BDB76EB13E}"/>
              </a:ext>
            </a:extLst>
          </p:cNvPr>
          <p:cNvPicPr>
            <a:picLocks noChangeAspect="1"/>
          </p:cNvPicPr>
          <p:nvPr userDrawn="1"/>
        </p:nvPicPr>
        <p:blipFill>
          <a:blip r:embed="rId2"/>
          <a:stretch>
            <a:fillRect/>
          </a:stretch>
        </p:blipFill>
        <p:spPr>
          <a:xfrm>
            <a:off x="1" y="0"/>
            <a:ext cx="12192000" cy="6874309"/>
          </a:xfrm>
          <a:prstGeom prst="rect">
            <a:avLst/>
          </a:prstGeom>
        </p:spPr>
      </p:pic>
      <p:sp>
        <p:nvSpPr>
          <p:cNvPr id="9" name="Holder 2">
            <a:extLst>
              <a:ext uri="{FF2B5EF4-FFF2-40B4-BE49-F238E27FC236}">
                <a16:creationId xmlns:a16="http://schemas.microsoft.com/office/drawing/2014/main" id="{2A723ACB-CF9D-9A49-B59D-79B37C0D2E06}"/>
              </a:ext>
            </a:extLst>
          </p:cNvPr>
          <p:cNvSpPr>
            <a:spLocks noGrp="1"/>
          </p:cNvSpPr>
          <p:nvPr>
            <p:ph type="title" hasCustomPrompt="1"/>
          </p:nvPr>
        </p:nvSpPr>
        <p:spPr>
          <a:xfrm>
            <a:off x="609601" y="1125524"/>
            <a:ext cx="5644677" cy="839767"/>
          </a:xfrm>
          <a:prstGeom prst="rect">
            <a:avLst/>
          </a:prstGeom>
        </p:spPr>
        <p:txBody>
          <a:bodyPr lIns="0" tIns="0" rIns="0" bIns="0" numCol="1" anchor="ctr"/>
          <a:lstStyle>
            <a:lvl1pPr>
              <a:defRPr sz="5336" b="1" i="0">
                <a:solidFill>
                  <a:schemeClr val="bg1"/>
                </a:solidFill>
                <a:latin typeface="Arial" panose="020B0604020202020204" pitchFamily="34" charset="0"/>
                <a:cs typeface="Arial" panose="020B0604020202020204" pitchFamily="34" charset="0"/>
              </a:defRPr>
            </a:lvl1pPr>
          </a:lstStyle>
          <a:p>
            <a:r>
              <a:rPr lang="en-US"/>
              <a:t>THANK YOU!</a:t>
            </a:r>
            <a:endParaRPr/>
          </a:p>
        </p:txBody>
      </p:sp>
      <p:pic>
        <p:nvPicPr>
          <p:cNvPr id="12" name="Picture 11">
            <a:extLst>
              <a:ext uri="{FF2B5EF4-FFF2-40B4-BE49-F238E27FC236}">
                <a16:creationId xmlns:a16="http://schemas.microsoft.com/office/drawing/2014/main" id="{BC30FBA3-BBAC-A640-BDB4-EE23F7997D18}"/>
              </a:ext>
            </a:extLst>
          </p:cNvPr>
          <p:cNvPicPr>
            <a:picLocks noChangeAspect="1"/>
          </p:cNvPicPr>
          <p:nvPr userDrawn="1"/>
        </p:nvPicPr>
        <p:blipFill>
          <a:blip r:embed="rId3"/>
          <a:stretch>
            <a:fillRect/>
          </a:stretch>
        </p:blipFill>
        <p:spPr>
          <a:xfrm>
            <a:off x="609601" y="461104"/>
            <a:ext cx="1741896" cy="304543"/>
          </a:xfrm>
          <a:prstGeom prst="rect">
            <a:avLst/>
          </a:prstGeom>
        </p:spPr>
      </p:pic>
      <p:sp>
        <p:nvSpPr>
          <p:cNvPr id="14" name="Holder 3">
            <a:extLst>
              <a:ext uri="{FF2B5EF4-FFF2-40B4-BE49-F238E27FC236}">
                <a16:creationId xmlns:a16="http://schemas.microsoft.com/office/drawing/2014/main" id="{A35C3615-0AAF-644B-A393-56BE3A30FE4B}"/>
              </a:ext>
            </a:extLst>
          </p:cNvPr>
          <p:cNvSpPr>
            <a:spLocks noGrp="1"/>
          </p:cNvSpPr>
          <p:nvPr>
            <p:ph type="body" idx="14"/>
          </p:nvPr>
        </p:nvSpPr>
        <p:spPr>
          <a:xfrm>
            <a:off x="609601" y="5217276"/>
            <a:ext cx="5644677" cy="778092"/>
          </a:xfrm>
          <a:prstGeom prst="rect">
            <a:avLst/>
          </a:prstGeom>
        </p:spPr>
        <p:txBody>
          <a:bodyPr lIns="0" tIns="0" rIns="0" bIns="0" numCol="1"/>
          <a:lstStyle>
            <a:lvl1pPr>
              <a:lnSpc>
                <a:spcPct val="100000"/>
              </a:lnSpc>
              <a:defRPr sz="1213">
                <a:solidFill>
                  <a:schemeClr val="bg1"/>
                </a:solidFill>
                <a:latin typeface="Arial" panose="020B0604020202020204" pitchFamily="34" charset="0"/>
                <a:cs typeface="Arial" panose="020B0604020202020204" pitchFamily="34" charset="0"/>
              </a:defRPr>
            </a:lvl1pPr>
          </a:lstStyle>
          <a:p>
            <a:endParaRPr lang="en-US"/>
          </a:p>
        </p:txBody>
      </p:sp>
      <p:sp>
        <p:nvSpPr>
          <p:cNvPr id="2" name="Holder 4">
            <a:extLst>
              <a:ext uri="{FF2B5EF4-FFF2-40B4-BE49-F238E27FC236}">
                <a16:creationId xmlns:a16="http://schemas.microsoft.com/office/drawing/2014/main" id="{0B3C568B-1A0D-6A53-31B7-5CCBD5FDDFDD}"/>
              </a:ext>
            </a:extLst>
          </p:cNvPr>
          <p:cNvSpPr txBox="1">
            <a:spLocks/>
          </p:cNvSpPr>
          <p:nvPr userDrawn="1"/>
        </p:nvSpPr>
        <p:spPr>
          <a:xfrm>
            <a:off x="11187925" y="6580051"/>
            <a:ext cx="666001" cy="171146"/>
          </a:xfrm>
          <a:prstGeom prst="rect">
            <a:avLst/>
          </a:prstGeom>
        </p:spPr>
        <p:txBody>
          <a:bodyPr lIns="0" tIns="0" rIns="0" bIns="0" numCol="1"/>
          <a:lstStyle>
            <a:defPPr>
              <a:defRPr kern="0"/>
            </a:defPPr>
            <a:lvl1pPr algn="l">
              <a:defRPr sz="1400">
                <a:solidFill>
                  <a:srgbClr val="00629B"/>
                </a:solidFill>
                <a:latin typeface="Arial" panose="020B0604020202020204" pitchFamily="34" charset="0"/>
                <a:cs typeface="Arial" panose="020B0604020202020204" pitchFamily="34" charset="0"/>
              </a:defRPr>
            </a:lvl1pPr>
          </a:lstStyle>
          <a:p>
            <a:pPr algn="r"/>
            <a:r>
              <a:rPr lang="en-US" sz="849" b="1">
                <a:solidFill>
                  <a:schemeClr val="bg1"/>
                </a:solidFill>
                <a:latin typeface="Arial" panose="020B0604020202020204" pitchFamily="34" charset="0"/>
                <a:cs typeface="Arial" panose="020B0604020202020204" pitchFamily="34" charset="0"/>
              </a:rPr>
              <a:t>gsa2025.org</a:t>
            </a:r>
          </a:p>
        </p:txBody>
      </p:sp>
    </p:spTree>
    <p:extLst>
      <p:ext uri="{BB962C8B-B14F-4D97-AF65-F5344CB8AC3E}">
        <p14:creationId xmlns:p14="http://schemas.microsoft.com/office/powerpoint/2010/main" val="35979897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6">
            <a:extLst>
              <a:ext uri="{FF2B5EF4-FFF2-40B4-BE49-F238E27FC236}">
                <a16:creationId xmlns:a16="http://schemas.microsoft.com/office/drawing/2014/main" id="{CC55003E-7A3D-53D7-8E88-80DD15BE4D20}"/>
              </a:ext>
            </a:extLst>
          </p:cNvPr>
          <p:cNvSpPr>
            <a:spLocks noGrp="1"/>
          </p:cNvSpPr>
          <p:nvPr>
            <p:ph type="sldNum" sz="quarter" idx="12"/>
          </p:nvPr>
        </p:nvSpPr>
        <p:spPr>
          <a:xfrm>
            <a:off x="8610600" y="6480843"/>
            <a:ext cx="2743200" cy="365125"/>
          </a:xfrm>
          <a:prstGeom prst="rect">
            <a:avLst/>
          </a:prstGeom>
        </p:spPr>
        <p:txBody>
          <a:bodyPr/>
          <a:lstStyle>
            <a:lvl1pPr algn="r">
              <a:defRPr>
                <a:solidFill>
                  <a:srgbClr val="316234"/>
                </a:solidFill>
              </a:defRPr>
            </a:lvl1pPr>
          </a:lstStyle>
          <a:p>
            <a:fld id="{F34A536A-60D5-41B0-AD62-E0158B9BF887}" type="slidenum">
              <a:rPr lang="en-US" smtClean="0"/>
              <a:t>‹#›</a:t>
            </a:fld>
            <a:endParaRPr lang="en-US"/>
          </a:p>
        </p:txBody>
      </p:sp>
    </p:spTree>
    <p:extLst>
      <p:ext uri="{BB962C8B-B14F-4D97-AF65-F5344CB8AC3E}">
        <p14:creationId xmlns:p14="http://schemas.microsoft.com/office/powerpoint/2010/main" val="2964922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6">
            <a:extLst>
              <a:ext uri="{FF2B5EF4-FFF2-40B4-BE49-F238E27FC236}">
                <a16:creationId xmlns:a16="http://schemas.microsoft.com/office/drawing/2014/main" id="{CC55003E-7A3D-53D7-8E88-80DD15BE4D20}"/>
              </a:ext>
            </a:extLst>
          </p:cNvPr>
          <p:cNvSpPr>
            <a:spLocks noGrp="1"/>
          </p:cNvSpPr>
          <p:nvPr>
            <p:ph type="sldNum" sz="quarter" idx="12"/>
          </p:nvPr>
        </p:nvSpPr>
        <p:spPr>
          <a:xfrm>
            <a:off x="8610600" y="6480843"/>
            <a:ext cx="2743200" cy="365125"/>
          </a:xfrm>
          <a:prstGeom prst="rect">
            <a:avLst/>
          </a:prstGeom>
        </p:spPr>
        <p:txBody>
          <a:bodyPr/>
          <a:lstStyle>
            <a:lvl1pPr algn="r">
              <a:defRPr/>
            </a:lvl1pPr>
          </a:lstStyle>
          <a:p>
            <a:fld id="{F34A536A-60D5-41B0-AD62-E0158B9BF887}" type="slidenum">
              <a:rPr lang="en-US" smtClean="0"/>
              <a:t>‹#›</a:t>
            </a:fld>
            <a:endParaRPr lang="en-US"/>
          </a:p>
        </p:txBody>
      </p:sp>
    </p:spTree>
    <p:extLst>
      <p:ext uri="{BB962C8B-B14F-4D97-AF65-F5344CB8AC3E}">
        <p14:creationId xmlns:p14="http://schemas.microsoft.com/office/powerpoint/2010/main" val="2847275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01521-4378-440D-9EE1-8CEBA4B28E82}"/>
              </a:ext>
            </a:extLst>
          </p:cNvPr>
          <p:cNvSpPr>
            <a:spLocks noGrp="1"/>
          </p:cNvSpPr>
          <p:nvPr>
            <p:ph type="title"/>
          </p:nvPr>
        </p:nvSpPr>
        <p:spPr>
          <a:xfrm>
            <a:off x="831850" y="1709738"/>
            <a:ext cx="10515600" cy="2852737"/>
          </a:xfrm>
        </p:spPr>
        <p:txBody>
          <a:bodyPr anchor="b">
            <a:normAutofit/>
          </a:bodyPr>
          <a:lstStyle>
            <a:lvl1pPr>
              <a:defRPr sz="6600" b="1" spc="-150">
                <a:solidFill>
                  <a:schemeClr val="bg2">
                    <a:lumMod val="50000"/>
                  </a:schemeClr>
                </a:solidFill>
                <a:latin typeface="+mn-lt"/>
                <a:ea typeface="Source Sans Pro" panose="020B0503030403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B8A52D95-DC06-4DFD-8D91-2769F6A17238}"/>
              </a:ext>
            </a:extLst>
          </p:cNvPr>
          <p:cNvSpPr>
            <a:spLocks noGrp="1"/>
          </p:cNvSpPr>
          <p:nvPr>
            <p:ph type="body" idx="1"/>
          </p:nvPr>
        </p:nvSpPr>
        <p:spPr>
          <a:xfrm>
            <a:off x="831850" y="4589463"/>
            <a:ext cx="10515600" cy="1500187"/>
          </a:xfrm>
        </p:spPr>
        <p:txBody>
          <a:bodyPr/>
          <a:lstStyle>
            <a:lvl1pPr marL="0" indent="0">
              <a:buNone/>
              <a:defRPr sz="2400" b="1">
                <a:solidFill>
                  <a:schemeClr val="accent3">
                    <a:lumMod val="50000"/>
                  </a:schemeClr>
                </a:solidFill>
                <a:latin typeface="+mn-lt"/>
                <a:ea typeface="Source Sans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1" name="Rectangle 10">
            <a:extLst>
              <a:ext uri="{FF2B5EF4-FFF2-40B4-BE49-F238E27FC236}">
                <a16:creationId xmlns:a16="http://schemas.microsoft.com/office/drawing/2014/main" id="{6E43E105-CA57-DF23-D593-7505068721B1}"/>
              </a:ext>
            </a:extLst>
          </p:cNvPr>
          <p:cNvSpPr/>
          <p:nvPr userDrawn="1"/>
        </p:nvSpPr>
        <p:spPr>
          <a:xfrm>
            <a:off x="0" y="6356350"/>
            <a:ext cx="12192000" cy="501650"/>
          </a:xfrm>
          <a:prstGeom prst="rect">
            <a:avLst/>
          </a:prstGeom>
          <a:solidFill>
            <a:srgbClr val="8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9342EE6E-8B2E-D6D9-E3E0-93B9F9B7260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9385" y="6389134"/>
            <a:ext cx="473724" cy="390772"/>
          </a:xfrm>
          <a:prstGeom prst="rect">
            <a:avLst/>
          </a:prstGeom>
        </p:spPr>
      </p:pic>
      <p:sp>
        <p:nvSpPr>
          <p:cNvPr id="4" name="Footer Placeholder 4">
            <a:extLst>
              <a:ext uri="{FF2B5EF4-FFF2-40B4-BE49-F238E27FC236}">
                <a16:creationId xmlns:a16="http://schemas.microsoft.com/office/drawing/2014/main" id="{067AD167-03A1-77DA-24B0-D776619791EA}"/>
              </a:ext>
            </a:extLst>
          </p:cNvPr>
          <p:cNvSpPr>
            <a:spLocks noGrp="1"/>
          </p:cNvSpPr>
          <p:nvPr>
            <p:ph type="ftr" sz="quarter" idx="3"/>
          </p:nvPr>
        </p:nvSpPr>
        <p:spPr>
          <a:xfrm>
            <a:off x="4038600" y="6495143"/>
            <a:ext cx="4114800" cy="296862"/>
          </a:xfrm>
          <a:prstGeom prst="rect">
            <a:avLst/>
          </a:prstGeom>
        </p:spPr>
        <p:txBody>
          <a:bodyPr/>
          <a:lstStyle>
            <a:lvl1pPr algn="ctr">
              <a:defRPr sz="1400" b="1">
                <a:solidFill>
                  <a:schemeClr val="bg1"/>
                </a:solidFill>
                <a:latin typeface="+mn-lt"/>
                <a:ea typeface="Source Sans Pro" panose="020B0503030403020204" pitchFamily="34" charset="0"/>
              </a:defRPr>
            </a:lvl1pPr>
          </a:lstStyle>
          <a:p>
            <a:r>
              <a:rPr lang="en-US" dirty="0"/>
              <a:t>NATIONAL CORE INDICATORS®</a:t>
            </a:r>
          </a:p>
        </p:txBody>
      </p:sp>
      <p:sp>
        <p:nvSpPr>
          <p:cNvPr id="5" name="Slide Number Placeholder 5">
            <a:extLst>
              <a:ext uri="{FF2B5EF4-FFF2-40B4-BE49-F238E27FC236}">
                <a16:creationId xmlns:a16="http://schemas.microsoft.com/office/drawing/2014/main" id="{526DA9B5-0B2A-F2F9-34B6-064A975C8E85}"/>
              </a:ext>
            </a:extLst>
          </p:cNvPr>
          <p:cNvSpPr>
            <a:spLocks noGrp="1"/>
          </p:cNvSpPr>
          <p:nvPr>
            <p:ph type="sldNum" sz="quarter" idx="4"/>
          </p:nvPr>
        </p:nvSpPr>
        <p:spPr>
          <a:xfrm>
            <a:off x="11217728" y="6483044"/>
            <a:ext cx="830033" cy="296862"/>
          </a:xfrm>
          <a:prstGeom prst="rect">
            <a:avLst/>
          </a:prstGeom>
        </p:spPr>
        <p:txBody>
          <a:bodyPr/>
          <a:lstStyle>
            <a:lvl1pPr algn="r">
              <a:defRPr sz="1400" b="1">
                <a:solidFill>
                  <a:schemeClr val="bg1"/>
                </a:solidFill>
                <a:latin typeface="+mn-lt"/>
                <a:ea typeface="Source Sans Pro" panose="020B0503030403020204" pitchFamily="34" charset="0"/>
              </a:defRPr>
            </a:lvl1pPr>
          </a:lstStyle>
          <a:p>
            <a:fld id="{56457A89-7E12-42A4-9457-BFD85B9E19BE}" type="slidenum">
              <a:rPr lang="en-US" smtClean="0"/>
              <a:pPr/>
              <a:t>‹#›</a:t>
            </a:fld>
            <a:endParaRPr lang="en-US" dirty="0"/>
          </a:p>
        </p:txBody>
      </p:sp>
    </p:spTree>
    <p:extLst>
      <p:ext uri="{BB962C8B-B14F-4D97-AF65-F5344CB8AC3E}">
        <p14:creationId xmlns:p14="http://schemas.microsoft.com/office/powerpoint/2010/main" val="23024219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EAA40A3-81D5-4999-40BD-05DC5B94BAC2}"/>
              </a:ext>
            </a:extLst>
          </p:cNvPr>
          <p:cNvSpPr>
            <a:spLocks noGrp="1"/>
          </p:cNvSpPr>
          <p:nvPr>
            <p:ph type="sldNum" sz="quarter" idx="12"/>
          </p:nvPr>
        </p:nvSpPr>
        <p:spPr>
          <a:xfrm>
            <a:off x="8610600" y="6480843"/>
            <a:ext cx="2743200" cy="365125"/>
          </a:xfrm>
          <a:prstGeom prst="rect">
            <a:avLst/>
          </a:prstGeom>
        </p:spPr>
        <p:txBody>
          <a:bodyPr/>
          <a:lstStyle/>
          <a:p>
            <a:fld id="{F34A536A-60D5-41B0-AD62-E0158B9BF887}" type="slidenum">
              <a:rPr lang="en-US" smtClean="0"/>
              <a:t>‹#›</a:t>
            </a:fld>
            <a:endParaRPr lang="en-US"/>
          </a:p>
        </p:txBody>
      </p:sp>
    </p:spTree>
    <p:extLst>
      <p:ext uri="{BB962C8B-B14F-4D97-AF65-F5344CB8AC3E}">
        <p14:creationId xmlns:p14="http://schemas.microsoft.com/office/powerpoint/2010/main" val="1981433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6">
            <a:extLst>
              <a:ext uri="{FF2B5EF4-FFF2-40B4-BE49-F238E27FC236}">
                <a16:creationId xmlns:a16="http://schemas.microsoft.com/office/drawing/2014/main" id="{43F3104E-91C5-BC15-B9EC-EBF48264B349}"/>
              </a:ext>
            </a:extLst>
          </p:cNvPr>
          <p:cNvSpPr>
            <a:spLocks noGrp="1"/>
          </p:cNvSpPr>
          <p:nvPr>
            <p:ph type="sldNum" sz="quarter" idx="12"/>
          </p:nvPr>
        </p:nvSpPr>
        <p:spPr>
          <a:xfrm>
            <a:off x="8610600" y="6480843"/>
            <a:ext cx="2743200" cy="365125"/>
          </a:xfrm>
          <a:prstGeom prst="rect">
            <a:avLst/>
          </a:prstGeom>
        </p:spPr>
        <p:txBody>
          <a:bodyPr/>
          <a:lstStyle/>
          <a:p>
            <a:fld id="{F34A536A-60D5-41B0-AD62-E0158B9BF887}" type="slidenum">
              <a:rPr lang="en-US" smtClean="0"/>
              <a:t>‹#›</a:t>
            </a:fld>
            <a:endParaRPr lang="en-US"/>
          </a:p>
        </p:txBody>
      </p:sp>
    </p:spTree>
    <p:extLst>
      <p:ext uri="{BB962C8B-B14F-4D97-AF65-F5344CB8AC3E}">
        <p14:creationId xmlns:p14="http://schemas.microsoft.com/office/powerpoint/2010/main" val="3936146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610600" y="6480843"/>
            <a:ext cx="2743200" cy="365125"/>
          </a:xfrm>
          <a:prstGeom prst="rect">
            <a:avLst/>
          </a:prstGeom>
        </p:spPr>
        <p:txBody>
          <a:bodyPr/>
          <a:lstStyle>
            <a:lvl1pPr algn="r">
              <a:defRPr/>
            </a:lvl1pPr>
          </a:lstStyle>
          <a:p>
            <a:fld id="{F34A536A-60D5-41B0-AD62-E0158B9BF887}" type="slidenum">
              <a:rPr lang="en-US" smtClean="0"/>
              <a:t>‹#›</a:t>
            </a:fld>
            <a:endParaRPr lang="en-US"/>
          </a:p>
        </p:txBody>
      </p:sp>
    </p:spTree>
    <p:extLst>
      <p:ext uri="{BB962C8B-B14F-4D97-AF65-F5344CB8AC3E}">
        <p14:creationId xmlns:p14="http://schemas.microsoft.com/office/powerpoint/2010/main" val="2277695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6">
            <a:extLst>
              <a:ext uri="{FF2B5EF4-FFF2-40B4-BE49-F238E27FC236}">
                <a16:creationId xmlns:a16="http://schemas.microsoft.com/office/drawing/2014/main" id="{66BB53E5-9D6F-8EC6-C1E5-9BBF5946C09D}"/>
              </a:ext>
            </a:extLst>
          </p:cNvPr>
          <p:cNvSpPr>
            <a:spLocks noGrp="1"/>
          </p:cNvSpPr>
          <p:nvPr>
            <p:ph type="sldNum" sz="quarter" idx="12"/>
          </p:nvPr>
        </p:nvSpPr>
        <p:spPr>
          <a:xfrm>
            <a:off x="8610600" y="6480843"/>
            <a:ext cx="2743200" cy="365125"/>
          </a:xfrm>
          <a:prstGeom prst="rect">
            <a:avLst/>
          </a:prstGeom>
        </p:spPr>
        <p:txBody>
          <a:bodyPr/>
          <a:lstStyle>
            <a:lvl1pPr algn="r">
              <a:defRPr/>
            </a:lvl1pPr>
          </a:lstStyle>
          <a:p>
            <a:fld id="{F34A536A-60D5-41B0-AD62-E0158B9BF887}" type="slidenum">
              <a:rPr lang="en-US" smtClean="0"/>
              <a:t>‹#›</a:t>
            </a:fld>
            <a:endParaRPr lang="en-US"/>
          </a:p>
        </p:txBody>
      </p:sp>
    </p:spTree>
    <p:extLst>
      <p:ext uri="{BB962C8B-B14F-4D97-AF65-F5344CB8AC3E}">
        <p14:creationId xmlns:p14="http://schemas.microsoft.com/office/powerpoint/2010/main" val="19170316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E72C66B2-9847-0FA0-75C5-E2FAD4F5DBC2}"/>
              </a:ext>
            </a:extLst>
          </p:cNvPr>
          <p:cNvSpPr>
            <a:spLocks noGrp="1"/>
          </p:cNvSpPr>
          <p:nvPr>
            <p:ph type="sldNum" sz="quarter" idx="12"/>
          </p:nvPr>
        </p:nvSpPr>
        <p:spPr>
          <a:xfrm>
            <a:off x="8610600" y="6480843"/>
            <a:ext cx="2743200" cy="365125"/>
          </a:xfrm>
          <a:prstGeom prst="rect">
            <a:avLst/>
          </a:prstGeom>
        </p:spPr>
        <p:txBody>
          <a:bodyPr/>
          <a:lstStyle>
            <a:lvl1pPr algn="r">
              <a:defRPr/>
            </a:lvl1pPr>
          </a:lstStyle>
          <a:p>
            <a:fld id="{F34A536A-60D5-41B0-AD62-E0158B9BF887}" type="slidenum">
              <a:rPr lang="en-US" smtClean="0"/>
              <a:t>‹#›</a:t>
            </a:fld>
            <a:endParaRPr lang="en-US"/>
          </a:p>
        </p:txBody>
      </p:sp>
    </p:spTree>
    <p:extLst>
      <p:ext uri="{BB962C8B-B14F-4D97-AF65-F5344CB8AC3E}">
        <p14:creationId xmlns:p14="http://schemas.microsoft.com/office/powerpoint/2010/main" val="2169907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E1CAB9-5A5F-4DC3-8BD3-68CB331CB63C}"/>
              </a:ext>
            </a:extLst>
          </p:cNvPr>
          <p:cNvSpPr/>
          <p:nvPr/>
        </p:nvSpPr>
        <p:spPr>
          <a:xfrm>
            <a:off x="838200" y="365125"/>
            <a:ext cx="10515600" cy="5811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2"/>
                <a:stretch>
                  <a:fillRect/>
                </a:stretch>
              </a:blipFill>
            </a:endParaRPr>
          </a:p>
        </p:txBody>
      </p:sp>
      <p:sp>
        <p:nvSpPr>
          <p:cNvPr id="7" name="Slide Number Placeholder 6">
            <a:extLst>
              <a:ext uri="{FF2B5EF4-FFF2-40B4-BE49-F238E27FC236}">
                <a16:creationId xmlns:a16="http://schemas.microsoft.com/office/drawing/2014/main" id="{1407F5C0-08CE-5BC2-21E1-C25A4356C392}"/>
              </a:ext>
            </a:extLst>
          </p:cNvPr>
          <p:cNvSpPr>
            <a:spLocks noGrp="1"/>
          </p:cNvSpPr>
          <p:nvPr>
            <p:ph type="sldNum" sz="quarter" idx="12"/>
          </p:nvPr>
        </p:nvSpPr>
        <p:spPr>
          <a:xfrm>
            <a:off x="8610600" y="6480843"/>
            <a:ext cx="2743200" cy="365125"/>
          </a:xfrm>
          <a:prstGeom prst="rect">
            <a:avLst/>
          </a:prstGeom>
        </p:spPr>
        <p:txBody>
          <a:bodyPr/>
          <a:lstStyle>
            <a:lvl1pPr algn="r">
              <a:defRPr/>
            </a:lvl1pPr>
          </a:lstStyle>
          <a:p>
            <a:fld id="{F34A536A-60D5-41B0-AD62-E0158B9BF887}" type="slidenum">
              <a:rPr lang="en-US" smtClean="0"/>
              <a:t>‹#›</a:t>
            </a:fld>
            <a:endParaRPr lang="en-US"/>
          </a:p>
        </p:txBody>
      </p:sp>
    </p:spTree>
    <p:extLst>
      <p:ext uri="{BB962C8B-B14F-4D97-AF65-F5344CB8AC3E}">
        <p14:creationId xmlns:p14="http://schemas.microsoft.com/office/powerpoint/2010/main" val="32863674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6">
            <a:extLst>
              <a:ext uri="{FF2B5EF4-FFF2-40B4-BE49-F238E27FC236}">
                <a16:creationId xmlns:a16="http://schemas.microsoft.com/office/drawing/2014/main" id="{B0EF9575-0E08-6836-3F68-91E11C515B44}"/>
              </a:ext>
            </a:extLst>
          </p:cNvPr>
          <p:cNvSpPr>
            <a:spLocks noGrp="1"/>
          </p:cNvSpPr>
          <p:nvPr>
            <p:ph type="sldNum" sz="quarter" idx="12"/>
          </p:nvPr>
        </p:nvSpPr>
        <p:spPr>
          <a:xfrm>
            <a:off x="8610600" y="6480843"/>
            <a:ext cx="2743200" cy="365125"/>
          </a:xfrm>
          <a:prstGeom prst="rect">
            <a:avLst/>
          </a:prstGeom>
        </p:spPr>
        <p:txBody>
          <a:bodyPr/>
          <a:lstStyle>
            <a:lvl1pPr algn="r">
              <a:defRPr/>
            </a:lvl1pPr>
          </a:lstStyle>
          <a:p>
            <a:fld id="{F34A536A-60D5-41B0-AD62-E0158B9BF887}" type="slidenum">
              <a:rPr lang="en-US" smtClean="0"/>
              <a:t>‹#›</a:t>
            </a:fld>
            <a:endParaRPr lang="en-US"/>
          </a:p>
        </p:txBody>
      </p:sp>
    </p:spTree>
    <p:extLst>
      <p:ext uri="{BB962C8B-B14F-4D97-AF65-F5344CB8AC3E}">
        <p14:creationId xmlns:p14="http://schemas.microsoft.com/office/powerpoint/2010/main" val="2251506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Rectangle 8">
            <a:extLst>
              <a:ext uri="{FF2B5EF4-FFF2-40B4-BE49-F238E27FC236}">
                <a16:creationId xmlns:a16="http://schemas.microsoft.com/office/drawing/2014/main" id="{791F4FF4-572A-ECC4-F8BB-74E073FBC8B9}"/>
              </a:ext>
            </a:extLst>
          </p:cNvPr>
          <p:cNvSpPr/>
          <p:nvPr/>
        </p:nvSpPr>
        <p:spPr>
          <a:xfrm>
            <a:off x="685800" y="6356350"/>
            <a:ext cx="11506200" cy="501650"/>
          </a:xfrm>
          <a:prstGeom prst="rect">
            <a:avLst/>
          </a:prstGeom>
          <a:solidFill>
            <a:srgbClr val="8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Icon&#10;&#10;Description automatically generated">
            <a:extLst>
              <a:ext uri="{FF2B5EF4-FFF2-40B4-BE49-F238E27FC236}">
                <a16:creationId xmlns:a16="http://schemas.microsoft.com/office/drawing/2014/main" id="{F52F41A0-90C2-91DB-3F76-0E6EE1C605F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56350"/>
            <a:ext cx="577516" cy="501650"/>
          </a:xfrm>
          <a:prstGeom prst="rect">
            <a:avLst/>
          </a:prstGeom>
        </p:spPr>
      </p:pic>
      <p:sp>
        <p:nvSpPr>
          <p:cNvPr id="14" name="Slide Number Placeholder 6">
            <a:extLst>
              <a:ext uri="{FF2B5EF4-FFF2-40B4-BE49-F238E27FC236}">
                <a16:creationId xmlns:a16="http://schemas.microsoft.com/office/drawing/2014/main" id="{D8FFD40D-AD8D-1FBD-1EC9-EA6010F4F5C0}"/>
              </a:ext>
            </a:extLst>
          </p:cNvPr>
          <p:cNvSpPr>
            <a:spLocks noGrp="1"/>
          </p:cNvSpPr>
          <p:nvPr>
            <p:ph type="sldNum" sz="quarter" idx="12"/>
          </p:nvPr>
        </p:nvSpPr>
        <p:spPr>
          <a:xfrm>
            <a:off x="8610600" y="6480843"/>
            <a:ext cx="2743200" cy="365125"/>
          </a:xfrm>
          <a:prstGeom prst="rect">
            <a:avLst/>
          </a:prstGeom>
        </p:spPr>
        <p:txBody>
          <a:bodyPr/>
          <a:lstStyle/>
          <a:p>
            <a:fld id="{F34A536A-60D5-41B0-AD62-E0158B9BF887}" type="slidenum">
              <a:rPr lang="en-US" smtClean="0"/>
              <a:t>‹#›</a:t>
            </a:fld>
            <a:endParaRPr lang="en-US"/>
          </a:p>
        </p:txBody>
      </p:sp>
    </p:spTree>
    <p:extLst>
      <p:ext uri="{BB962C8B-B14F-4D97-AF65-F5344CB8AC3E}">
        <p14:creationId xmlns:p14="http://schemas.microsoft.com/office/powerpoint/2010/main" val="15346860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79891B9C-D478-80FA-E07E-A10CCF6DA151}"/>
              </a:ext>
            </a:extLst>
          </p:cNvPr>
          <p:cNvSpPr>
            <a:spLocks noGrp="1"/>
          </p:cNvSpPr>
          <p:nvPr>
            <p:ph type="sldNum" sz="quarter" idx="12"/>
          </p:nvPr>
        </p:nvSpPr>
        <p:spPr>
          <a:xfrm>
            <a:off x="8610600" y="6480843"/>
            <a:ext cx="2743200" cy="365125"/>
          </a:xfrm>
          <a:prstGeom prst="rect">
            <a:avLst/>
          </a:prstGeom>
        </p:spPr>
        <p:txBody>
          <a:bodyPr/>
          <a:lstStyle>
            <a:lvl1pPr algn="r">
              <a:defRPr/>
            </a:lvl1pPr>
          </a:lstStyle>
          <a:p>
            <a:fld id="{F34A536A-60D5-41B0-AD62-E0158B9BF887}" type="slidenum">
              <a:rPr lang="en-US" smtClean="0"/>
              <a:t>‹#›</a:t>
            </a:fld>
            <a:endParaRPr lang="en-US"/>
          </a:p>
        </p:txBody>
      </p:sp>
    </p:spTree>
    <p:extLst>
      <p:ext uri="{BB962C8B-B14F-4D97-AF65-F5344CB8AC3E}">
        <p14:creationId xmlns:p14="http://schemas.microsoft.com/office/powerpoint/2010/main" val="6682431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Tex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2DC14E-A1FA-4D95-8A56-8CFC11F002B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9986" b="18660"/>
          <a:stretch/>
        </p:blipFill>
        <p:spPr>
          <a:xfrm>
            <a:off x="0" y="-1101"/>
            <a:ext cx="1652159" cy="974426"/>
          </a:xfrm>
          <a:prstGeom prst="rect">
            <a:avLst/>
          </a:prstGeom>
        </p:spPr>
      </p:pic>
      <p:sp>
        <p:nvSpPr>
          <p:cNvPr id="8" name="Title 1">
            <a:extLst>
              <a:ext uri="{FF2B5EF4-FFF2-40B4-BE49-F238E27FC236}">
                <a16:creationId xmlns:a16="http://schemas.microsoft.com/office/drawing/2014/main" id="{1848F0E6-03D7-426D-8E6B-889AA07348E4}"/>
              </a:ext>
            </a:extLst>
          </p:cNvPr>
          <p:cNvSpPr>
            <a:spLocks noGrp="1"/>
          </p:cNvSpPr>
          <p:nvPr>
            <p:ph type="title" hasCustomPrompt="1"/>
          </p:nvPr>
        </p:nvSpPr>
        <p:spPr>
          <a:xfrm>
            <a:off x="1644425" y="-1101"/>
            <a:ext cx="10547576" cy="974426"/>
          </a:xfrm>
          <a:ln>
            <a:noFill/>
          </a:ln>
        </p:spPr>
        <p:txBody>
          <a:bodyPr>
            <a:normAutofit/>
          </a:bodyPr>
          <a:lstStyle>
            <a:lvl1pPr>
              <a:defRPr/>
            </a:lvl1pPr>
          </a:lstStyle>
          <a:p>
            <a:r>
              <a:rPr lang="en-US" sz="3600" b="1">
                <a:solidFill>
                  <a:schemeClr val="accent1"/>
                </a:solidFill>
              </a:rPr>
              <a:t>Heading goes here.</a:t>
            </a:r>
          </a:p>
        </p:txBody>
      </p:sp>
      <p:sp>
        <p:nvSpPr>
          <p:cNvPr id="3" name="Text Placeholder 2">
            <a:extLst>
              <a:ext uri="{FF2B5EF4-FFF2-40B4-BE49-F238E27FC236}">
                <a16:creationId xmlns:a16="http://schemas.microsoft.com/office/drawing/2014/main" id="{158573C5-4447-49ED-97DE-A669F34C0BC0}"/>
              </a:ext>
            </a:extLst>
          </p:cNvPr>
          <p:cNvSpPr>
            <a:spLocks noGrp="1"/>
          </p:cNvSpPr>
          <p:nvPr>
            <p:ph type="body" sz="quarter" idx="10"/>
          </p:nvPr>
        </p:nvSpPr>
        <p:spPr>
          <a:xfrm>
            <a:off x="1789932" y="1672253"/>
            <a:ext cx="8926512" cy="4384675"/>
          </a:xfrm>
        </p:spPr>
        <p:txBody>
          <a:bodyPr/>
          <a:lstStyle>
            <a:lvl1pPr>
              <a:lnSpc>
                <a:spcPct val="125000"/>
              </a:lnSpc>
              <a:defRPr/>
            </a:lvl1pPr>
            <a:lvl2pPr>
              <a:lnSpc>
                <a:spcPct val="125000"/>
              </a:lnSpc>
              <a:defRPr/>
            </a:lvl2pPr>
            <a:lvl3pPr>
              <a:lnSpc>
                <a:spcPct val="125000"/>
              </a:lnSpc>
              <a:defRPr/>
            </a:lvl3pPr>
            <a:lvl4pPr>
              <a:lnSpc>
                <a:spcPct val="125000"/>
              </a:lnSpc>
              <a:defRPr/>
            </a:lvl4pPr>
            <a:lvl5pPr>
              <a:lnSpc>
                <a:spcPct val="125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BC903A93-4BFE-4D2D-B852-2C3BD0587676}"/>
              </a:ext>
            </a:extLst>
          </p:cNvPr>
          <p:cNvSpPr>
            <a:spLocks noGrp="1"/>
          </p:cNvSpPr>
          <p:nvPr>
            <p:ph type="sldNum" sz="quarter" idx="13"/>
          </p:nvPr>
        </p:nvSpPr>
        <p:spPr/>
        <p:txBody>
          <a:bodyPr/>
          <a:lstStyle/>
          <a:p>
            <a:fld id="{F34A536A-60D5-41B0-AD62-E0158B9BF887}" type="slidenum">
              <a:rPr lang="en-US" smtClean="0"/>
              <a:t>‹#›</a:t>
            </a:fld>
            <a:endParaRPr lang="en-US"/>
          </a:p>
        </p:txBody>
      </p:sp>
    </p:spTree>
    <p:extLst>
      <p:ext uri="{BB962C8B-B14F-4D97-AF65-F5344CB8AC3E}">
        <p14:creationId xmlns:p14="http://schemas.microsoft.com/office/powerpoint/2010/main" val="399012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F0DC-6668-46DD-9370-8A0528E4F86A}"/>
              </a:ext>
            </a:extLst>
          </p:cNvPr>
          <p:cNvSpPr>
            <a:spLocks noGrp="1"/>
          </p:cNvSpPr>
          <p:nvPr>
            <p:ph type="title"/>
          </p:nvPr>
        </p:nvSpPr>
        <p:spPr/>
        <p:txBody>
          <a:bodyPr/>
          <a:lstStyle>
            <a:lvl1pPr>
              <a:defRPr b="1">
                <a:solidFill>
                  <a:schemeClr val="bg2">
                    <a:lumMod val="50000"/>
                  </a:schemeClr>
                </a:solidFill>
                <a:latin typeface="+mn-lt"/>
                <a:ea typeface="Source Sans Pro" panose="020B0503030403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757CD1A-3DA3-4A76-9EFD-036221D26094}"/>
              </a:ext>
            </a:extLst>
          </p:cNvPr>
          <p:cNvSpPr>
            <a:spLocks noGrp="1"/>
          </p:cNvSpPr>
          <p:nvPr>
            <p:ph sz="half" idx="1"/>
          </p:nvPr>
        </p:nvSpPr>
        <p:spPr>
          <a:xfrm>
            <a:off x="838200" y="1825625"/>
            <a:ext cx="5181600" cy="4351338"/>
          </a:xfrm>
        </p:spPr>
        <p:txBody>
          <a:bodyPr/>
          <a:lstStyle>
            <a:lvl1pPr marL="0" indent="0">
              <a:buNone/>
              <a:defRPr b="1">
                <a:solidFill>
                  <a:schemeClr val="accent3">
                    <a:lumMod val="50000"/>
                  </a:schemeClr>
                </a:solidFill>
                <a:latin typeface="+mn-lt"/>
                <a:ea typeface="Source Sans Pro" panose="020B0503030403020204" pitchFamily="34" charset="0"/>
              </a:defRPr>
            </a:lvl1pPr>
            <a:lvl2pPr>
              <a:defRPr>
                <a:solidFill>
                  <a:schemeClr val="accent3">
                    <a:lumMod val="50000"/>
                  </a:schemeClr>
                </a:solidFill>
                <a:latin typeface="+mn-lt"/>
                <a:ea typeface="Source Sans Pro" panose="020B0503030403020204" pitchFamily="34" charset="0"/>
              </a:defRPr>
            </a:lvl2pPr>
            <a:lvl3pPr>
              <a:defRPr>
                <a:solidFill>
                  <a:schemeClr val="accent3">
                    <a:lumMod val="50000"/>
                  </a:schemeClr>
                </a:solidFill>
                <a:latin typeface="+mn-lt"/>
                <a:ea typeface="Source Sans Pro" panose="020B0503030403020204" pitchFamily="34" charset="0"/>
              </a:defRPr>
            </a:lvl3pPr>
            <a:lvl4pPr>
              <a:defRPr>
                <a:solidFill>
                  <a:schemeClr val="accent3">
                    <a:lumMod val="50000"/>
                  </a:schemeClr>
                </a:solidFill>
                <a:latin typeface="+mn-lt"/>
                <a:ea typeface="Source Sans Pro" panose="020B0503030403020204" pitchFamily="34" charset="0"/>
              </a:defRPr>
            </a:lvl4pPr>
            <a:lvl5pPr>
              <a:defRPr>
                <a:solidFill>
                  <a:schemeClr val="accent3">
                    <a:lumMod val="50000"/>
                  </a:schemeClr>
                </a:solidFill>
                <a:latin typeface="+mn-lt"/>
                <a:ea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96203CB-894C-481C-8A9C-1CB23EF6E3AA}"/>
              </a:ext>
            </a:extLst>
          </p:cNvPr>
          <p:cNvSpPr>
            <a:spLocks noGrp="1"/>
          </p:cNvSpPr>
          <p:nvPr>
            <p:ph sz="half" idx="2"/>
          </p:nvPr>
        </p:nvSpPr>
        <p:spPr>
          <a:xfrm>
            <a:off x="6172200" y="1825625"/>
            <a:ext cx="5181600" cy="4351338"/>
          </a:xfrm>
        </p:spPr>
        <p:txBody>
          <a:bodyPr/>
          <a:lstStyle>
            <a:lvl1pPr marL="0" indent="0">
              <a:buNone/>
              <a:defRPr b="1">
                <a:solidFill>
                  <a:schemeClr val="accent3">
                    <a:lumMod val="50000"/>
                  </a:schemeClr>
                </a:solidFill>
                <a:latin typeface="+mn-lt"/>
                <a:ea typeface="Source Sans Pro" panose="020B0503030403020204" pitchFamily="34" charset="0"/>
              </a:defRPr>
            </a:lvl1pPr>
            <a:lvl2pPr>
              <a:defRPr>
                <a:solidFill>
                  <a:schemeClr val="accent3">
                    <a:lumMod val="50000"/>
                  </a:schemeClr>
                </a:solidFill>
                <a:latin typeface="+mn-lt"/>
                <a:ea typeface="Source Sans Pro" panose="020B0503030403020204" pitchFamily="34" charset="0"/>
              </a:defRPr>
            </a:lvl2pPr>
            <a:lvl3pPr>
              <a:defRPr>
                <a:solidFill>
                  <a:schemeClr val="accent3">
                    <a:lumMod val="50000"/>
                  </a:schemeClr>
                </a:solidFill>
                <a:latin typeface="+mn-lt"/>
                <a:ea typeface="Source Sans Pro" panose="020B0503030403020204" pitchFamily="34" charset="0"/>
              </a:defRPr>
            </a:lvl3pPr>
            <a:lvl4pPr>
              <a:defRPr>
                <a:solidFill>
                  <a:schemeClr val="accent3">
                    <a:lumMod val="50000"/>
                  </a:schemeClr>
                </a:solidFill>
                <a:latin typeface="+mn-lt"/>
                <a:ea typeface="Source Sans Pro" panose="020B0503030403020204" pitchFamily="34" charset="0"/>
              </a:defRPr>
            </a:lvl4pPr>
            <a:lvl5pPr>
              <a:defRPr>
                <a:solidFill>
                  <a:schemeClr val="accent3">
                    <a:lumMod val="50000"/>
                  </a:schemeClr>
                </a:solidFill>
                <a:latin typeface="+mn-lt"/>
                <a:ea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F70A5582-3237-E5D9-7BAB-DCB770643876}"/>
              </a:ext>
            </a:extLst>
          </p:cNvPr>
          <p:cNvSpPr/>
          <p:nvPr userDrawn="1"/>
        </p:nvSpPr>
        <p:spPr>
          <a:xfrm>
            <a:off x="0" y="6356350"/>
            <a:ext cx="12192000" cy="501650"/>
          </a:xfrm>
          <a:prstGeom prst="rect">
            <a:avLst/>
          </a:prstGeom>
          <a:solidFill>
            <a:srgbClr val="8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a typeface="Source Sans Pro" panose="020B0503030403020204" pitchFamily="34" charset="0"/>
            </a:endParaRPr>
          </a:p>
        </p:txBody>
      </p:sp>
      <p:pic>
        <p:nvPicPr>
          <p:cNvPr id="15" name="Picture 14" descr="Icon&#10;&#10;Description automatically generated">
            <a:extLst>
              <a:ext uri="{FF2B5EF4-FFF2-40B4-BE49-F238E27FC236}">
                <a16:creationId xmlns:a16="http://schemas.microsoft.com/office/drawing/2014/main" id="{4E95EACB-D79F-7FFD-5239-34DD8B1981F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9385" y="6389134"/>
            <a:ext cx="473724" cy="390772"/>
          </a:xfrm>
          <a:prstGeom prst="rect">
            <a:avLst/>
          </a:prstGeom>
        </p:spPr>
      </p:pic>
      <p:sp>
        <p:nvSpPr>
          <p:cNvPr id="5" name="Footer Placeholder 4">
            <a:extLst>
              <a:ext uri="{FF2B5EF4-FFF2-40B4-BE49-F238E27FC236}">
                <a16:creationId xmlns:a16="http://schemas.microsoft.com/office/drawing/2014/main" id="{A5C9B31B-5C30-FDE9-5D52-F651B58652A3}"/>
              </a:ext>
            </a:extLst>
          </p:cNvPr>
          <p:cNvSpPr>
            <a:spLocks noGrp="1"/>
          </p:cNvSpPr>
          <p:nvPr>
            <p:ph type="ftr" sz="quarter" idx="3"/>
          </p:nvPr>
        </p:nvSpPr>
        <p:spPr>
          <a:xfrm>
            <a:off x="4038600" y="6495143"/>
            <a:ext cx="4114800" cy="296862"/>
          </a:xfrm>
          <a:prstGeom prst="rect">
            <a:avLst/>
          </a:prstGeom>
        </p:spPr>
        <p:txBody>
          <a:bodyPr/>
          <a:lstStyle>
            <a:lvl1pPr algn="ctr">
              <a:defRPr sz="1400" b="1">
                <a:solidFill>
                  <a:schemeClr val="bg1"/>
                </a:solidFill>
                <a:latin typeface="+mn-lt"/>
                <a:ea typeface="Source Sans Pro" panose="020B0503030403020204" pitchFamily="34" charset="0"/>
              </a:defRPr>
            </a:lvl1pPr>
          </a:lstStyle>
          <a:p>
            <a:r>
              <a:rPr lang="en-US" dirty="0"/>
              <a:t>NATIONAL CORE INDICATORS®</a:t>
            </a:r>
          </a:p>
        </p:txBody>
      </p:sp>
      <p:sp>
        <p:nvSpPr>
          <p:cNvPr id="6" name="Slide Number Placeholder 5">
            <a:extLst>
              <a:ext uri="{FF2B5EF4-FFF2-40B4-BE49-F238E27FC236}">
                <a16:creationId xmlns:a16="http://schemas.microsoft.com/office/drawing/2014/main" id="{031BD7D2-AE6E-73B7-060E-597E626F55B2}"/>
              </a:ext>
            </a:extLst>
          </p:cNvPr>
          <p:cNvSpPr>
            <a:spLocks noGrp="1"/>
          </p:cNvSpPr>
          <p:nvPr>
            <p:ph type="sldNum" sz="quarter" idx="4"/>
          </p:nvPr>
        </p:nvSpPr>
        <p:spPr>
          <a:xfrm>
            <a:off x="11217728" y="6483044"/>
            <a:ext cx="830033" cy="296862"/>
          </a:xfrm>
          <a:prstGeom prst="rect">
            <a:avLst/>
          </a:prstGeom>
        </p:spPr>
        <p:txBody>
          <a:bodyPr/>
          <a:lstStyle>
            <a:lvl1pPr algn="r">
              <a:defRPr sz="1400" b="1">
                <a:solidFill>
                  <a:schemeClr val="bg1"/>
                </a:solidFill>
                <a:latin typeface="+mn-lt"/>
                <a:ea typeface="Source Sans Pro" panose="020B0503030403020204" pitchFamily="34" charset="0"/>
              </a:defRPr>
            </a:lvl1pPr>
          </a:lstStyle>
          <a:p>
            <a:fld id="{56457A89-7E12-42A4-9457-BFD85B9E19BE}" type="slidenum">
              <a:rPr lang="en-US" smtClean="0"/>
              <a:pPr/>
              <a:t>‹#›</a:t>
            </a:fld>
            <a:endParaRPr lang="en-US" dirty="0"/>
          </a:p>
        </p:txBody>
      </p:sp>
    </p:spTree>
    <p:extLst>
      <p:ext uri="{BB962C8B-B14F-4D97-AF65-F5344CB8AC3E}">
        <p14:creationId xmlns:p14="http://schemas.microsoft.com/office/powerpoint/2010/main" val="12519259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68746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3_Section Header_bright blu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3C23BDA-AD8A-4920-8083-3E11251DB32F}"/>
              </a:ext>
            </a:extLst>
          </p:cNvPr>
          <p:cNvSpPr>
            <a:spLocks noGrp="1"/>
          </p:cNvSpPr>
          <p:nvPr>
            <p:ph type="pic" sz="quarter" idx="10" hasCustomPrompt="1"/>
          </p:nvPr>
        </p:nvSpPr>
        <p:spPr>
          <a:xfrm>
            <a:off x="9175" y="1574799"/>
            <a:ext cx="12188952" cy="5285232"/>
          </a:xfrm>
        </p:spPr>
        <p:txBody>
          <a:bodyPr/>
          <a:lstStyle>
            <a:lvl1pPr marL="0" indent="0" algn="r">
              <a:buNone/>
              <a:defRPr/>
            </a:lvl1pPr>
          </a:lstStyle>
          <a:p>
            <a:r>
              <a:rPr lang="en-US"/>
              <a:t>Insert Picture Here</a:t>
            </a:r>
          </a:p>
        </p:txBody>
      </p:sp>
      <p:cxnSp>
        <p:nvCxnSpPr>
          <p:cNvPr id="9" name="Straight Connector 8">
            <a:extLst>
              <a:ext uri="{FF2B5EF4-FFF2-40B4-BE49-F238E27FC236}">
                <a16:creationId xmlns:a16="http://schemas.microsoft.com/office/drawing/2014/main" id="{0CBA6FA5-3110-4150-8871-007EE980A2FE}"/>
              </a:ext>
            </a:extLst>
          </p:cNvPr>
          <p:cNvCxnSpPr>
            <a:cxnSpLocks/>
          </p:cNvCxnSpPr>
          <p:nvPr/>
        </p:nvCxnSpPr>
        <p:spPr>
          <a:xfrm flipV="1">
            <a:off x="413484" y="113769"/>
            <a:ext cx="0" cy="82296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Title 13">
            <a:extLst>
              <a:ext uri="{FF2B5EF4-FFF2-40B4-BE49-F238E27FC236}">
                <a16:creationId xmlns:a16="http://schemas.microsoft.com/office/drawing/2014/main" id="{5FCFDDBD-8C81-4572-A618-4D5D283C9F53}"/>
              </a:ext>
            </a:extLst>
          </p:cNvPr>
          <p:cNvSpPr>
            <a:spLocks noGrp="1"/>
          </p:cNvSpPr>
          <p:nvPr>
            <p:ph type="title" hasCustomPrompt="1"/>
          </p:nvPr>
        </p:nvSpPr>
        <p:spPr>
          <a:xfrm>
            <a:off x="628068" y="-1101"/>
            <a:ext cx="11563931" cy="1033272"/>
          </a:xfrm>
        </p:spPr>
        <p:txBody>
          <a:bodyPr>
            <a:normAutofit/>
          </a:bodyPr>
          <a:lstStyle>
            <a:lvl1pPr marL="0" algn="l" defTabSz="342853" rtl="0" eaLnBrk="1" latinLnBrk="0" hangingPunct="1">
              <a:spcBef>
                <a:spcPct val="0"/>
              </a:spcBef>
              <a:buNone/>
              <a:defRPr lang="en-US" sz="4000" b="1" kern="1200" cap="all" spc="0" baseline="0" dirty="0">
                <a:solidFill>
                  <a:schemeClr val="tx1">
                    <a:lumMod val="65000"/>
                    <a:lumOff val="35000"/>
                  </a:schemeClr>
                </a:solidFill>
                <a:latin typeface="+mj-lt"/>
                <a:ea typeface="+mj-ea"/>
                <a:cs typeface="+mj-cs"/>
              </a:defRPr>
            </a:lvl1pPr>
          </a:lstStyle>
          <a:p>
            <a:r>
              <a:rPr lang="en-US"/>
              <a:t>Section Title Here.</a:t>
            </a:r>
          </a:p>
        </p:txBody>
      </p:sp>
      <p:pic>
        <p:nvPicPr>
          <p:cNvPr id="6" name="Picture 5">
            <a:extLst>
              <a:ext uri="{FF2B5EF4-FFF2-40B4-BE49-F238E27FC236}">
                <a16:creationId xmlns:a16="http://schemas.microsoft.com/office/drawing/2014/main" id="{988BC642-5358-4BE5-81A0-21CC2B7463D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2963"/>
          <a:stretch/>
        </p:blipFill>
        <p:spPr>
          <a:xfrm>
            <a:off x="0" y="1574800"/>
            <a:ext cx="8685175" cy="5283200"/>
          </a:xfrm>
          <a:prstGeom prst="rect">
            <a:avLst/>
          </a:prstGeom>
        </p:spPr>
      </p:pic>
    </p:spTree>
    <p:extLst>
      <p:ext uri="{BB962C8B-B14F-4D97-AF65-F5344CB8AC3E}">
        <p14:creationId xmlns:p14="http://schemas.microsoft.com/office/powerpoint/2010/main" val="12561887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Graph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2DC14E-A1FA-4D95-8A56-8CFC11F002B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9986" b="18660"/>
          <a:stretch/>
        </p:blipFill>
        <p:spPr>
          <a:xfrm>
            <a:off x="0" y="-1101"/>
            <a:ext cx="1652159" cy="974426"/>
          </a:xfrm>
          <a:prstGeom prst="rect">
            <a:avLst/>
          </a:prstGeom>
        </p:spPr>
      </p:pic>
      <p:sp>
        <p:nvSpPr>
          <p:cNvPr id="8" name="Title 1">
            <a:extLst>
              <a:ext uri="{FF2B5EF4-FFF2-40B4-BE49-F238E27FC236}">
                <a16:creationId xmlns:a16="http://schemas.microsoft.com/office/drawing/2014/main" id="{1848F0E6-03D7-426D-8E6B-889AA07348E4}"/>
              </a:ext>
            </a:extLst>
          </p:cNvPr>
          <p:cNvSpPr>
            <a:spLocks noGrp="1"/>
          </p:cNvSpPr>
          <p:nvPr>
            <p:ph type="title"/>
          </p:nvPr>
        </p:nvSpPr>
        <p:spPr>
          <a:xfrm>
            <a:off x="1644425" y="-1101"/>
            <a:ext cx="10547576" cy="974426"/>
          </a:xfrm>
          <a:ln>
            <a:noFill/>
          </a:ln>
        </p:spPr>
        <p:txBody>
          <a:bodyPr>
            <a:normAutofit/>
          </a:bodyPr>
          <a:lstStyle/>
          <a:p>
            <a:r>
              <a:rPr lang="en-US" sz="3600" b="1">
                <a:solidFill>
                  <a:schemeClr val="accent1"/>
                </a:solidFill>
              </a:rPr>
              <a:t>Click to edit Master title style</a:t>
            </a:r>
          </a:p>
        </p:txBody>
      </p:sp>
      <p:sp>
        <p:nvSpPr>
          <p:cNvPr id="10" name="Chart Placeholder 9">
            <a:extLst>
              <a:ext uri="{FF2B5EF4-FFF2-40B4-BE49-F238E27FC236}">
                <a16:creationId xmlns:a16="http://schemas.microsoft.com/office/drawing/2014/main" id="{3F71C57B-F985-436F-B266-EF73E067FA41}"/>
              </a:ext>
            </a:extLst>
          </p:cNvPr>
          <p:cNvSpPr>
            <a:spLocks noGrp="1"/>
          </p:cNvSpPr>
          <p:nvPr>
            <p:ph type="chart" sz="quarter" idx="10"/>
          </p:nvPr>
        </p:nvSpPr>
        <p:spPr>
          <a:xfrm>
            <a:off x="1652160" y="1202267"/>
            <a:ext cx="10294308" cy="5059988"/>
          </a:xfrm>
        </p:spPr>
        <p:txBody>
          <a:bodyPr/>
          <a:lstStyle/>
          <a:p>
            <a:r>
              <a:rPr lang="en-US"/>
              <a:t>Click icon to add chart</a:t>
            </a:r>
          </a:p>
        </p:txBody>
      </p:sp>
      <p:sp>
        <p:nvSpPr>
          <p:cNvPr id="4" name="Slide Number Placeholder 3">
            <a:extLst>
              <a:ext uri="{FF2B5EF4-FFF2-40B4-BE49-F238E27FC236}">
                <a16:creationId xmlns:a16="http://schemas.microsoft.com/office/drawing/2014/main" id="{CCCA9EC6-923D-4772-B984-308F18DC9236}"/>
              </a:ext>
            </a:extLst>
          </p:cNvPr>
          <p:cNvSpPr>
            <a:spLocks noGrp="1"/>
          </p:cNvSpPr>
          <p:nvPr>
            <p:ph type="sldNum" sz="quarter" idx="13"/>
          </p:nvPr>
        </p:nvSpPr>
        <p:spPr/>
        <p:txBody>
          <a:bodyPr/>
          <a:lstStyle/>
          <a:p>
            <a:fld id="{F34A536A-60D5-41B0-AD62-E0158B9BF887}" type="slidenum">
              <a:rPr lang="en-US" smtClean="0"/>
              <a:t>‹#›</a:t>
            </a:fld>
            <a:endParaRPr lang="en-US"/>
          </a:p>
        </p:txBody>
      </p:sp>
    </p:spTree>
    <p:extLst>
      <p:ext uri="{BB962C8B-B14F-4D97-AF65-F5344CB8AC3E}">
        <p14:creationId xmlns:p14="http://schemas.microsoft.com/office/powerpoint/2010/main" val="15425635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2_Text Slid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903A93-4BFE-4D2D-B852-2C3BD0587676}"/>
              </a:ext>
            </a:extLst>
          </p:cNvPr>
          <p:cNvSpPr>
            <a:spLocks noGrp="1"/>
          </p:cNvSpPr>
          <p:nvPr>
            <p:ph type="sldNum" sz="quarter" idx="13"/>
          </p:nvPr>
        </p:nvSpPr>
        <p:spPr/>
        <p:txBody>
          <a:bodyPr/>
          <a:lstStyle/>
          <a:p>
            <a:fld id="{F34A536A-60D5-41B0-AD62-E0158B9BF887}" type="slidenum">
              <a:rPr lang="en-US" smtClean="0"/>
              <a:t>‹#›</a:t>
            </a:fld>
            <a:endParaRPr lang="en-US"/>
          </a:p>
        </p:txBody>
      </p:sp>
    </p:spTree>
    <p:extLst>
      <p:ext uri="{BB962C8B-B14F-4D97-AF65-F5344CB8AC3E}">
        <p14:creationId xmlns:p14="http://schemas.microsoft.com/office/powerpoint/2010/main" val="16875905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Page">
    <p:spTree>
      <p:nvGrpSpPr>
        <p:cNvPr id="1" name=""/>
        <p:cNvGrpSpPr/>
        <p:nvPr/>
      </p:nvGrpSpPr>
      <p:grpSpPr>
        <a:xfrm>
          <a:off x="0" y="0"/>
          <a:ext cx="0" cy="0"/>
          <a:chOff x="0" y="0"/>
          <a:chExt cx="0" cy="0"/>
        </a:xfrm>
      </p:grpSpPr>
      <p:pic>
        <p:nvPicPr>
          <p:cNvPr id="7" name="Picture 10" descr="Team Meeting Brainstorming Planning Analysing Concept">
            <a:extLst>
              <a:ext uri="{FF2B5EF4-FFF2-40B4-BE49-F238E27FC236}">
                <a16:creationId xmlns:a16="http://schemas.microsoft.com/office/drawing/2014/main" id="{228F9629-8B65-45D6-A232-84C18AF20CC0}"/>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217124" y="0"/>
            <a:ext cx="8974876" cy="685737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7F1C77D-4E52-4188-A80A-4A4D0B8CF5DF}"/>
              </a:ext>
            </a:extLst>
          </p:cNvPr>
          <p:cNvSpPr/>
          <p:nvPr/>
        </p:nvSpPr>
        <p:spPr>
          <a:xfrm>
            <a:off x="3048839" y="629"/>
            <a:ext cx="9143160" cy="6857371"/>
          </a:xfrm>
          <a:prstGeom prst="rect">
            <a:avLst/>
          </a:prstGeom>
          <a:solidFill>
            <a:schemeClr val="tx2">
              <a:lumMod val="40000"/>
              <a:lumOff val="60000"/>
              <a:alpha val="5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a:extLst>
              <a:ext uri="{FF2B5EF4-FFF2-40B4-BE49-F238E27FC236}">
                <a16:creationId xmlns:a16="http://schemas.microsoft.com/office/drawing/2014/main" id="{85B41A1A-02B7-495E-A9E6-6C7E5F7F850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7715" b="42693"/>
          <a:stretch/>
        </p:blipFill>
        <p:spPr>
          <a:xfrm>
            <a:off x="455607" y="-21171"/>
            <a:ext cx="9007982" cy="6879171"/>
          </a:xfrm>
          <a:prstGeom prst="rect">
            <a:avLst/>
          </a:prstGeom>
        </p:spPr>
      </p:pic>
      <p:sp>
        <p:nvSpPr>
          <p:cNvPr id="10" name="Parallelogram 6">
            <a:extLst>
              <a:ext uri="{FF2B5EF4-FFF2-40B4-BE49-F238E27FC236}">
                <a16:creationId xmlns:a16="http://schemas.microsoft.com/office/drawing/2014/main" id="{9B1049A9-6AB6-40D1-B8D9-339A10F9219C}"/>
              </a:ext>
            </a:extLst>
          </p:cNvPr>
          <p:cNvSpPr/>
          <p:nvPr/>
        </p:nvSpPr>
        <p:spPr>
          <a:xfrm>
            <a:off x="1202893" y="-21170"/>
            <a:ext cx="7496548" cy="6879170"/>
          </a:xfrm>
          <a:custGeom>
            <a:avLst/>
            <a:gdLst>
              <a:gd name="connsiteX0" fmla="*/ 0 w 4490976"/>
              <a:gd name="connsiteY0" fmla="*/ 10067227 h 10067227"/>
              <a:gd name="connsiteX1" fmla="*/ 0 w 4490976"/>
              <a:gd name="connsiteY1" fmla="*/ 0 h 10067227"/>
              <a:gd name="connsiteX2" fmla="*/ 4490976 w 4490976"/>
              <a:gd name="connsiteY2" fmla="*/ 0 h 10067227"/>
              <a:gd name="connsiteX3" fmla="*/ 4490976 w 4490976"/>
              <a:gd name="connsiteY3" fmla="*/ 10067227 h 10067227"/>
              <a:gd name="connsiteX4" fmla="*/ 0 w 4490976"/>
              <a:gd name="connsiteY4" fmla="*/ 10067227 h 10067227"/>
              <a:gd name="connsiteX0" fmla="*/ 0 w 10926500"/>
              <a:gd name="connsiteY0" fmla="*/ 10067227 h 10067227"/>
              <a:gd name="connsiteX1" fmla="*/ 0 w 10926500"/>
              <a:gd name="connsiteY1" fmla="*/ 0 h 10067227"/>
              <a:gd name="connsiteX2" fmla="*/ 10926500 w 10926500"/>
              <a:gd name="connsiteY2" fmla="*/ 92597 h 10067227"/>
              <a:gd name="connsiteX3" fmla="*/ 4490976 w 10926500"/>
              <a:gd name="connsiteY3" fmla="*/ 10067227 h 10067227"/>
              <a:gd name="connsiteX4" fmla="*/ 0 w 10926500"/>
              <a:gd name="connsiteY4" fmla="*/ 10067227 h 10067227"/>
              <a:gd name="connsiteX0" fmla="*/ 0 w 10995949"/>
              <a:gd name="connsiteY0" fmla="*/ 10090376 h 10090376"/>
              <a:gd name="connsiteX1" fmla="*/ 0 w 10995949"/>
              <a:gd name="connsiteY1" fmla="*/ 23149 h 10090376"/>
              <a:gd name="connsiteX2" fmla="*/ 10995949 w 10995949"/>
              <a:gd name="connsiteY2" fmla="*/ 0 h 10090376"/>
              <a:gd name="connsiteX3" fmla="*/ 4490976 w 10995949"/>
              <a:gd name="connsiteY3" fmla="*/ 10090376 h 10090376"/>
              <a:gd name="connsiteX4" fmla="*/ 0 w 10995949"/>
              <a:gd name="connsiteY4" fmla="*/ 10090376 h 1009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5949" h="10090376">
                <a:moveTo>
                  <a:pt x="0" y="10090376"/>
                </a:moveTo>
                <a:lnTo>
                  <a:pt x="0" y="23149"/>
                </a:lnTo>
                <a:lnTo>
                  <a:pt x="10995949" y="0"/>
                </a:lnTo>
                <a:lnTo>
                  <a:pt x="4490976" y="10090376"/>
                </a:lnTo>
                <a:lnTo>
                  <a:pt x="0" y="100903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1">
            <a:extLst>
              <a:ext uri="{FF2B5EF4-FFF2-40B4-BE49-F238E27FC236}">
                <a16:creationId xmlns:a16="http://schemas.microsoft.com/office/drawing/2014/main" id="{9C2E53C7-BE90-4639-B702-C2E6C1068BA6}"/>
              </a:ext>
            </a:extLst>
          </p:cNvPr>
          <p:cNvPicPr/>
          <p:nvPr/>
        </p:nvPicPr>
        <p:blipFill>
          <a:blip r:embed="rId4" cstate="email">
            <a:extLst>
              <a:ext uri="{28A0092B-C50C-407E-A947-70E740481C1C}">
                <a14:useLocalDpi xmlns:a14="http://schemas.microsoft.com/office/drawing/2010/main"/>
              </a:ext>
            </a:extLst>
          </a:blip>
          <a:stretch>
            <a:fillRect/>
          </a:stretch>
        </p:blipFill>
        <p:spPr bwMode="auto">
          <a:xfrm>
            <a:off x="628069" y="4893480"/>
            <a:ext cx="1348157" cy="1255274"/>
          </a:xfrm>
          <a:prstGeom prst="rect">
            <a:avLst/>
          </a:prstGeom>
          <a:noFill/>
          <a:ln>
            <a:noFill/>
          </a:ln>
        </p:spPr>
      </p:pic>
      <p:sp>
        <p:nvSpPr>
          <p:cNvPr id="15" name="Title Placeholder 1">
            <a:extLst>
              <a:ext uri="{FF2B5EF4-FFF2-40B4-BE49-F238E27FC236}">
                <a16:creationId xmlns:a16="http://schemas.microsoft.com/office/drawing/2014/main" id="{B9D16903-0EDF-4B85-974C-10BD660AE90D}"/>
              </a:ext>
            </a:extLst>
          </p:cNvPr>
          <p:cNvSpPr>
            <a:spLocks noGrp="1"/>
          </p:cNvSpPr>
          <p:nvPr>
            <p:ph type="title" hasCustomPrompt="1"/>
          </p:nvPr>
        </p:nvSpPr>
        <p:spPr>
          <a:xfrm>
            <a:off x="628069" y="744830"/>
            <a:ext cx="6099048" cy="1490472"/>
          </a:xfrm>
          <a:prstGeom prst="rect">
            <a:avLst/>
          </a:prstGeom>
          <a:noFill/>
        </p:spPr>
        <p:txBody>
          <a:bodyPr vert="horz" lIns="91440" tIns="45720" rIns="91440" bIns="45720" rtlCol="0" anchor="ctr">
            <a:normAutofit/>
          </a:bodyPr>
          <a:lstStyle>
            <a:lvl1pPr marL="0" algn="l" defTabSz="342853" rtl="0" eaLnBrk="1" latinLnBrk="0" hangingPunct="1">
              <a:spcBef>
                <a:spcPct val="0"/>
              </a:spcBef>
              <a:buNone/>
              <a:defRPr lang="en-US" sz="4800" b="1" kern="1200" cap="none" spc="0" baseline="0" dirty="0">
                <a:solidFill>
                  <a:schemeClr val="tx1"/>
                </a:solidFill>
                <a:latin typeface="+mj-lt"/>
                <a:ea typeface="+mj-ea"/>
                <a:cs typeface="Arial"/>
              </a:defRPr>
            </a:lvl1pPr>
          </a:lstStyle>
          <a:p>
            <a:r>
              <a:rPr lang="en-US"/>
              <a:t>The main title goes here.</a:t>
            </a:r>
          </a:p>
        </p:txBody>
      </p:sp>
      <p:cxnSp>
        <p:nvCxnSpPr>
          <p:cNvPr id="11" name="Straight Connector 10">
            <a:extLst>
              <a:ext uri="{FF2B5EF4-FFF2-40B4-BE49-F238E27FC236}">
                <a16:creationId xmlns:a16="http://schemas.microsoft.com/office/drawing/2014/main" id="{7EABE35A-8328-40CD-AC31-1D00DE3B42FC}"/>
              </a:ext>
            </a:extLst>
          </p:cNvPr>
          <p:cNvCxnSpPr>
            <a:cxnSpLocks/>
          </p:cNvCxnSpPr>
          <p:nvPr/>
        </p:nvCxnSpPr>
        <p:spPr>
          <a:xfrm flipV="1">
            <a:off x="413484" y="744830"/>
            <a:ext cx="0" cy="219456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D5791D07-CF37-4723-B999-6C73E5945BBE}"/>
              </a:ext>
            </a:extLst>
          </p:cNvPr>
          <p:cNvSpPr>
            <a:spLocks noGrp="1"/>
          </p:cNvSpPr>
          <p:nvPr>
            <p:ph type="body" sz="quarter" idx="10" hasCustomPrompt="1"/>
          </p:nvPr>
        </p:nvSpPr>
        <p:spPr>
          <a:xfrm>
            <a:off x="628069" y="2259135"/>
            <a:ext cx="6099048" cy="758952"/>
          </a:xfrm>
          <a:noFill/>
        </p:spPr>
        <p:txBody>
          <a:bodyPr>
            <a:normAutofit/>
          </a:bodyPr>
          <a:lstStyle>
            <a:lvl1pPr marL="0" indent="0" algn="l" defTabSz="914400" rtl="0" eaLnBrk="1" latinLnBrk="0" hangingPunct="1">
              <a:lnSpc>
                <a:spcPct val="90000"/>
              </a:lnSpc>
              <a:spcBef>
                <a:spcPct val="0"/>
              </a:spcBef>
              <a:buNone/>
              <a:defRPr lang="en-US" sz="2400" b="0" kern="1200" cap="none" spc="0" baseline="0" dirty="0">
                <a:solidFill>
                  <a:schemeClr val="tx1">
                    <a:lumMod val="50000"/>
                    <a:lumOff val="50000"/>
                  </a:schemeClr>
                </a:solidFill>
                <a:latin typeface="+mn-lt"/>
                <a:ea typeface="+mj-ea"/>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here.</a:t>
            </a:r>
          </a:p>
        </p:txBody>
      </p:sp>
    </p:spTree>
    <p:extLst>
      <p:ext uri="{BB962C8B-B14F-4D97-AF65-F5344CB8AC3E}">
        <p14:creationId xmlns:p14="http://schemas.microsoft.com/office/powerpoint/2010/main" val="36455832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CB21F16-43AA-4250-8570-F362CAF2B61E}"/>
              </a:ext>
            </a:extLst>
          </p:cNvPr>
          <p:cNvGrpSpPr/>
          <p:nvPr/>
        </p:nvGrpSpPr>
        <p:grpSpPr>
          <a:xfrm>
            <a:off x="746760" y="1237303"/>
            <a:ext cx="10698480" cy="5233474"/>
            <a:chOff x="746760" y="1237303"/>
            <a:chExt cx="10698480" cy="5233474"/>
          </a:xfrm>
        </p:grpSpPr>
        <p:grpSp>
          <p:nvGrpSpPr>
            <p:cNvPr id="13" name="Group 12">
              <a:extLst>
                <a:ext uri="{FF2B5EF4-FFF2-40B4-BE49-F238E27FC236}">
                  <a16:creationId xmlns:a16="http://schemas.microsoft.com/office/drawing/2014/main" id="{F862E965-0D5F-46E8-BFD0-F1E31A3FCE05}"/>
                </a:ext>
              </a:extLst>
            </p:cNvPr>
            <p:cNvGrpSpPr/>
            <p:nvPr/>
          </p:nvGrpSpPr>
          <p:grpSpPr>
            <a:xfrm>
              <a:off x="746760" y="3991514"/>
              <a:ext cx="10698480" cy="2479263"/>
              <a:chOff x="746760" y="1247226"/>
              <a:chExt cx="10698480" cy="2479263"/>
            </a:xfrm>
          </p:grpSpPr>
          <p:sp>
            <p:nvSpPr>
              <p:cNvPr id="21" name="Rectangle 20">
                <a:extLst>
                  <a:ext uri="{FF2B5EF4-FFF2-40B4-BE49-F238E27FC236}">
                    <a16:creationId xmlns:a16="http://schemas.microsoft.com/office/drawing/2014/main" id="{09D68FD2-DA5A-4694-AE1A-70EC5624BDC0}"/>
                  </a:ext>
                </a:extLst>
              </p:cNvPr>
              <p:cNvSpPr/>
              <p:nvPr/>
            </p:nvSpPr>
            <p:spPr>
              <a:xfrm>
                <a:off x="3486498" y="1247226"/>
                <a:ext cx="2479264" cy="24792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57367B1-0EA7-46DA-8119-D75B2C9AA0AC}"/>
                  </a:ext>
                </a:extLst>
              </p:cNvPr>
              <p:cNvSpPr/>
              <p:nvPr/>
            </p:nvSpPr>
            <p:spPr>
              <a:xfrm>
                <a:off x="8965976" y="1247226"/>
                <a:ext cx="2479264" cy="24792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F924A96-BA53-46D5-B249-CD0EF9C37FF7}"/>
                  </a:ext>
                </a:extLst>
              </p:cNvPr>
              <p:cNvSpPr/>
              <p:nvPr/>
            </p:nvSpPr>
            <p:spPr>
              <a:xfrm>
                <a:off x="746760" y="1247226"/>
                <a:ext cx="2479264" cy="2479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30AE9BD-0C73-42B8-A7D7-0A21170AC9BD}"/>
                  </a:ext>
                </a:extLst>
              </p:cNvPr>
              <p:cNvSpPr/>
              <p:nvPr/>
            </p:nvSpPr>
            <p:spPr>
              <a:xfrm>
                <a:off x="6226237" y="1247226"/>
                <a:ext cx="2479264" cy="24792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B64CD52F-BE1D-4BCD-85A0-87AD1FE9C027}"/>
                  </a:ext>
                </a:extLst>
              </p:cNvPr>
              <p:cNvSpPr txBox="1">
                <a:spLocks/>
              </p:cNvSpPr>
              <p:nvPr/>
            </p:nvSpPr>
            <p:spPr>
              <a:xfrm>
                <a:off x="3486498" y="1247226"/>
                <a:ext cx="1005840" cy="822960"/>
              </a:xfrm>
              <a:prstGeom prst="rect">
                <a:avLst/>
              </a:prstGeom>
              <a:noFill/>
              <a:ln>
                <a:noFill/>
              </a:ln>
            </p:spPr>
            <p:txBody>
              <a:bodyPr vert="horz" lIns="68580" tIns="34291" rIns="68580" bIns="34291" rtlCol="0" anchor="ctr">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342853"/>
                <a:r>
                  <a:rPr lang="en-US" sz="4800" b="1">
                    <a:solidFill>
                      <a:schemeClr val="accent2"/>
                    </a:solidFill>
                    <a:latin typeface="+mj-lt"/>
                    <a:cs typeface="+mj-cs"/>
                  </a:rPr>
                  <a:t>02</a:t>
                </a:r>
                <a:endParaRPr lang="en-US" sz="6600" b="1" cap="none">
                  <a:solidFill>
                    <a:schemeClr val="accent2"/>
                  </a:solidFill>
                  <a:latin typeface="+mj-lt"/>
                </a:endParaRPr>
              </a:p>
            </p:txBody>
          </p:sp>
          <p:sp>
            <p:nvSpPr>
              <p:cNvPr id="26" name="Title 1">
                <a:extLst>
                  <a:ext uri="{FF2B5EF4-FFF2-40B4-BE49-F238E27FC236}">
                    <a16:creationId xmlns:a16="http://schemas.microsoft.com/office/drawing/2014/main" id="{AE98E869-DB05-448C-8E12-4E451C73B236}"/>
                  </a:ext>
                </a:extLst>
              </p:cNvPr>
              <p:cNvSpPr txBox="1">
                <a:spLocks/>
              </p:cNvSpPr>
              <p:nvPr/>
            </p:nvSpPr>
            <p:spPr>
              <a:xfrm>
                <a:off x="8965976" y="1247226"/>
                <a:ext cx="1005840" cy="822960"/>
              </a:xfrm>
              <a:prstGeom prst="rect">
                <a:avLst/>
              </a:prstGeom>
              <a:noFill/>
              <a:ln>
                <a:noFill/>
              </a:ln>
            </p:spPr>
            <p:txBody>
              <a:bodyPr vert="horz" lIns="68580" tIns="34291" rIns="68580" bIns="34291" rtlCol="0" anchor="ctr">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342853"/>
                <a:r>
                  <a:rPr lang="en-US" sz="4800" b="1">
                    <a:solidFill>
                      <a:schemeClr val="accent4"/>
                    </a:solidFill>
                    <a:latin typeface="+mj-lt"/>
                    <a:cs typeface="+mj-cs"/>
                  </a:rPr>
                  <a:t>04</a:t>
                </a:r>
                <a:endParaRPr lang="en-US" sz="6600" b="1" cap="none">
                  <a:solidFill>
                    <a:schemeClr val="accent4"/>
                  </a:solidFill>
                  <a:latin typeface="+mj-lt"/>
                </a:endParaRPr>
              </a:p>
            </p:txBody>
          </p:sp>
        </p:grpSp>
        <p:grpSp>
          <p:nvGrpSpPr>
            <p:cNvPr id="14" name="Group 13">
              <a:extLst>
                <a:ext uri="{FF2B5EF4-FFF2-40B4-BE49-F238E27FC236}">
                  <a16:creationId xmlns:a16="http://schemas.microsoft.com/office/drawing/2014/main" id="{E9FCEB29-F720-4115-B57A-9E63DA3D750F}"/>
                </a:ext>
              </a:extLst>
            </p:cNvPr>
            <p:cNvGrpSpPr/>
            <p:nvPr/>
          </p:nvGrpSpPr>
          <p:grpSpPr>
            <a:xfrm>
              <a:off x="746760" y="1237303"/>
              <a:ext cx="10698480" cy="2489186"/>
              <a:chOff x="746760" y="3981591"/>
              <a:chExt cx="10698480" cy="2489186"/>
            </a:xfrm>
          </p:grpSpPr>
          <p:sp>
            <p:nvSpPr>
              <p:cNvPr id="15" name="Rectangle 14">
                <a:extLst>
                  <a:ext uri="{FF2B5EF4-FFF2-40B4-BE49-F238E27FC236}">
                    <a16:creationId xmlns:a16="http://schemas.microsoft.com/office/drawing/2014/main" id="{8D93AEE3-A26A-4AA6-9A13-A881F72E5C9C}"/>
                  </a:ext>
                </a:extLst>
              </p:cNvPr>
              <p:cNvSpPr/>
              <p:nvPr/>
            </p:nvSpPr>
            <p:spPr>
              <a:xfrm>
                <a:off x="6226237" y="3991514"/>
                <a:ext cx="2479264" cy="24792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DA5A5A2-7B80-4742-B615-18FC15636DE4}"/>
                  </a:ext>
                </a:extLst>
              </p:cNvPr>
              <p:cNvSpPr/>
              <p:nvPr/>
            </p:nvSpPr>
            <p:spPr>
              <a:xfrm>
                <a:off x="746760" y="3991514"/>
                <a:ext cx="2479264" cy="24792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00DB976-FB61-4655-A14B-2C2200B7DFE6}"/>
                  </a:ext>
                </a:extLst>
              </p:cNvPr>
              <p:cNvSpPr/>
              <p:nvPr/>
            </p:nvSpPr>
            <p:spPr>
              <a:xfrm>
                <a:off x="3486498" y="3991514"/>
                <a:ext cx="2479264" cy="24792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01CA8F6-7B17-4988-BDC8-0F65C98CBD8C}"/>
                  </a:ext>
                </a:extLst>
              </p:cNvPr>
              <p:cNvSpPr/>
              <p:nvPr/>
            </p:nvSpPr>
            <p:spPr>
              <a:xfrm>
                <a:off x="8965976" y="3991514"/>
                <a:ext cx="2479264" cy="24792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C60B7AFC-C2EF-44FE-8799-91F57F56721B}"/>
                  </a:ext>
                </a:extLst>
              </p:cNvPr>
              <p:cNvSpPr txBox="1">
                <a:spLocks/>
              </p:cNvSpPr>
              <p:nvPr/>
            </p:nvSpPr>
            <p:spPr>
              <a:xfrm>
                <a:off x="768744" y="3981591"/>
                <a:ext cx="1005840" cy="822960"/>
              </a:xfrm>
              <a:prstGeom prst="rect">
                <a:avLst/>
              </a:prstGeom>
              <a:noFill/>
              <a:ln>
                <a:noFill/>
              </a:ln>
            </p:spPr>
            <p:txBody>
              <a:bodyPr vert="horz" lIns="68580" tIns="34291" rIns="68580" bIns="34291" rtlCol="0" anchor="ctr">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342853"/>
                <a:r>
                  <a:rPr lang="en-US" sz="4800" b="1">
                    <a:solidFill>
                      <a:schemeClr val="accent1"/>
                    </a:solidFill>
                    <a:latin typeface="+mj-lt"/>
                    <a:cs typeface="+mj-cs"/>
                  </a:rPr>
                  <a:t>01</a:t>
                </a:r>
                <a:endParaRPr lang="en-US" sz="6600" b="1" cap="none">
                  <a:solidFill>
                    <a:schemeClr val="accent1"/>
                  </a:solidFill>
                  <a:latin typeface="+mj-lt"/>
                </a:endParaRPr>
              </a:p>
            </p:txBody>
          </p:sp>
          <p:sp>
            <p:nvSpPr>
              <p:cNvPr id="20" name="Title 1">
                <a:extLst>
                  <a:ext uri="{FF2B5EF4-FFF2-40B4-BE49-F238E27FC236}">
                    <a16:creationId xmlns:a16="http://schemas.microsoft.com/office/drawing/2014/main" id="{F0748816-AABF-4136-8028-FE9F4D084A2D}"/>
                  </a:ext>
                </a:extLst>
              </p:cNvPr>
              <p:cNvSpPr txBox="1">
                <a:spLocks/>
              </p:cNvSpPr>
              <p:nvPr/>
            </p:nvSpPr>
            <p:spPr>
              <a:xfrm>
                <a:off x="6226236" y="3981591"/>
                <a:ext cx="1005840" cy="822960"/>
              </a:xfrm>
              <a:prstGeom prst="rect">
                <a:avLst/>
              </a:prstGeom>
              <a:noFill/>
              <a:ln>
                <a:noFill/>
              </a:ln>
            </p:spPr>
            <p:txBody>
              <a:bodyPr vert="horz" lIns="68580" tIns="34291" rIns="68580" bIns="34291" rtlCol="0" anchor="ctr">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342853"/>
                <a:r>
                  <a:rPr lang="en-US" sz="4800" b="1">
                    <a:solidFill>
                      <a:schemeClr val="accent3"/>
                    </a:solidFill>
                    <a:latin typeface="+mj-lt"/>
                    <a:cs typeface="+mj-cs"/>
                  </a:rPr>
                  <a:t>03</a:t>
                </a:r>
                <a:endParaRPr lang="en-US" sz="6600" b="1" cap="none">
                  <a:solidFill>
                    <a:schemeClr val="accent3"/>
                  </a:solidFill>
                  <a:latin typeface="+mj-lt"/>
                </a:endParaRPr>
              </a:p>
            </p:txBody>
          </p:sp>
        </p:grpSp>
      </p:grpSp>
      <p:cxnSp>
        <p:nvCxnSpPr>
          <p:cNvPr id="27" name="Straight Connector 26">
            <a:extLst>
              <a:ext uri="{FF2B5EF4-FFF2-40B4-BE49-F238E27FC236}">
                <a16:creationId xmlns:a16="http://schemas.microsoft.com/office/drawing/2014/main" id="{D8E2A5E7-692C-45FF-8030-7E36CCAF67C1}"/>
              </a:ext>
            </a:extLst>
          </p:cNvPr>
          <p:cNvCxnSpPr>
            <a:cxnSpLocks/>
          </p:cNvCxnSpPr>
          <p:nvPr/>
        </p:nvCxnSpPr>
        <p:spPr>
          <a:xfrm flipV="1">
            <a:off x="413484" y="113769"/>
            <a:ext cx="0" cy="822960"/>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7365629C-1DA3-49F1-8F16-24DB99D23125}"/>
              </a:ext>
            </a:extLst>
          </p:cNvPr>
          <p:cNvSpPr txBox="1">
            <a:spLocks/>
          </p:cNvSpPr>
          <p:nvPr/>
        </p:nvSpPr>
        <p:spPr>
          <a:xfrm>
            <a:off x="628069" y="-1101"/>
            <a:ext cx="6087436" cy="1031411"/>
          </a:xfrm>
          <a:prstGeom prst="rect">
            <a:avLst/>
          </a:prstGeom>
          <a:noFill/>
          <a:ln>
            <a:noFill/>
          </a:ln>
        </p:spPr>
        <p:txBody>
          <a:bodyPr vert="horz" lIns="68580" tIns="34291" rIns="68580" bIns="34291" rtlCol="0" anchor="ctr">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342853"/>
            <a:r>
              <a:rPr lang="en-US" sz="4000" b="1">
                <a:solidFill>
                  <a:schemeClr val="accent1"/>
                </a:solidFill>
                <a:latin typeface="+mj-lt"/>
                <a:cs typeface="+mj-cs"/>
              </a:rPr>
              <a:t>Agenda</a:t>
            </a:r>
            <a:endParaRPr lang="en-US" sz="5400" b="1" cap="none">
              <a:solidFill>
                <a:schemeClr val="tx1"/>
              </a:solidFill>
              <a:latin typeface="+mj-lt"/>
            </a:endParaRPr>
          </a:p>
        </p:txBody>
      </p:sp>
      <p:sp>
        <p:nvSpPr>
          <p:cNvPr id="37" name="Text Placeholder 36">
            <a:extLst>
              <a:ext uri="{FF2B5EF4-FFF2-40B4-BE49-F238E27FC236}">
                <a16:creationId xmlns:a16="http://schemas.microsoft.com/office/drawing/2014/main" id="{A4CCA664-024C-48FB-8137-3C7F638C14B1}"/>
              </a:ext>
            </a:extLst>
          </p:cNvPr>
          <p:cNvSpPr>
            <a:spLocks noGrp="1"/>
          </p:cNvSpPr>
          <p:nvPr>
            <p:ph type="body" sz="quarter" idx="10" hasCustomPrompt="1"/>
          </p:nvPr>
        </p:nvSpPr>
        <p:spPr>
          <a:xfrm>
            <a:off x="746758" y="4594341"/>
            <a:ext cx="2478024" cy="1876436"/>
          </a:xfrm>
        </p:spPr>
        <p:txBody>
          <a:bodyPr>
            <a:normAutofit/>
          </a:bodyPr>
          <a:lstStyle>
            <a:lvl1pPr marL="0" indent="0">
              <a:buNone/>
              <a:defRPr sz="18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Enter text here.</a:t>
            </a:r>
          </a:p>
        </p:txBody>
      </p:sp>
      <p:sp>
        <p:nvSpPr>
          <p:cNvPr id="39" name="Text Placeholder 36">
            <a:extLst>
              <a:ext uri="{FF2B5EF4-FFF2-40B4-BE49-F238E27FC236}">
                <a16:creationId xmlns:a16="http://schemas.microsoft.com/office/drawing/2014/main" id="{C4034A35-E3C0-47C4-BD81-7C9127D67FF6}"/>
              </a:ext>
            </a:extLst>
          </p:cNvPr>
          <p:cNvSpPr>
            <a:spLocks noGrp="1"/>
          </p:cNvSpPr>
          <p:nvPr>
            <p:ph type="body" sz="quarter" idx="11" hasCustomPrompt="1"/>
          </p:nvPr>
        </p:nvSpPr>
        <p:spPr>
          <a:xfrm>
            <a:off x="746758" y="3994866"/>
            <a:ext cx="2478024" cy="576072"/>
          </a:xfrm>
        </p:spPr>
        <p:txBody>
          <a:bodyPr>
            <a:normAutofit/>
          </a:bodyPr>
          <a:lstStyle>
            <a:lvl1pPr marL="0" indent="0" algn="l" defTabSz="914400" rtl="0" eaLnBrk="1" latinLnBrk="0" hangingPunct="1">
              <a:lnSpc>
                <a:spcPct val="90000"/>
              </a:lnSpc>
              <a:spcBef>
                <a:spcPct val="0"/>
              </a:spcBef>
              <a:buNone/>
              <a:defRPr lang="en-US" sz="2400" b="1" kern="1200" cap="none" spc="0" baseline="0" dirty="0">
                <a:solidFill>
                  <a:schemeClr val="bg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Section Title</a:t>
            </a:r>
          </a:p>
        </p:txBody>
      </p:sp>
      <p:sp>
        <p:nvSpPr>
          <p:cNvPr id="40" name="Text Placeholder 36">
            <a:extLst>
              <a:ext uri="{FF2B5EF4-FFF2-40B4-BE49-F238E27FC236}">
                <a16:creationId xmlns:a16="http://schemas.microsoft.com/office/drawing/2014/main" id="{61C6416E-6F44-45AF-B347-C9570C26112D}"/>
              </a:ext>
            </a:extLst>
          </p:cNvPr>
          <p:cNvSpPr>
            <a:spLocks noGrp="1"/>
          </p:cNvSpPr>
          <p:nvPr>
            <p:ph type="body" sz="quarter" idx="12" hasCustomPrompt="1"/>
          </p:nvPr>
        </p:nvSpPr>
        <p:spPr>
          <a:xfrm>
            <a:off x="3486497" y="1846400"/>
            <a:ext cx="2478024" cy="1876436"/>
          </a:xfrm>
        </p:spPr>
        <p:txBody>
          <a:bodyPr>
            <a:normAutofit/>
          </a:bodyPr>
          <a:lstStyle>
            <a:lvl1pPr marL="0" indent="0">
              <a:buNone/>
              <a:defRPr sz="18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Enter text here.</a:t>
            </a:r>
          </a:p>
        </p:txBody>
      </p:sp>
      <p:sp>
        <p:nvSpPr>
          <p:cNvPr id="41" name="Text Placeholder 36">
            <a:extLst>
              <a:ext uri="{FF2B5EF4-FFF2-40B4-BE49-F238E27FC236}">
                <a16:creationId xmlns:a16="http://schemas.microsoft.com/office/drawing/2014/main" id="{2D0AA13C-1BB8-40C3-B429-3FE1842D6F0A}"/>
              </a:ext>
            </a:extLst>
          </p:cNvPr>
          <p:cNvSpPr>
            <a:spLocks noGrp="1"/>
          </p:cNvSpPr>
          <p:nvPr>
            <p:ph type="body" sz="quarter" idx="13" hasCustomPrompt="1"/>
          </p:nvPr>
        </p:nvSpPr>
        <p:spPr>
          <a:xfrm>
            <a:off x="3486497" y="1246925"/>
            <a:ext cx="2478024" cy="576072"/>
          </a:xfrm>
        </p:spPr>
        <p:txBody>
          <a:bodyPr>
            <a:normAutofit/>
          </a:bodyPr>
          <a:lstStyle>
            <a:lvl1pPr marL="0" indent="0" algn="l" defTabSz="914400" rtl="0" eaLnBrk="1" latinLnBrk="0" hangingPunct="1">
              <a:lnSpc>
                <a:spcPct val="90000"/>
              </a:lnSpc>
              <a:spcBef>
                <a:spcPct val="0"/>
              </a:spcBef>
              <a:buNone/>
              <a:defRPr lang="en-US" sz="2400" b="1" kern="1200" cap="none" spc="0" baseline="0" dirty="0">
                <a:solidFill>
                  <a:schemeClr val="bg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Section Title</a:t>
            </a:r>
          </a:p>
        </p:txBody>
      </p:sp>
      <p:sp>
        <p:nvSpPr>
          <p:cNvPr id="42" name="Text Placeholder 36">
            <a:extLst>
              <a:ext uri="{FF2B5EF4-FFF2-40B4-BE49-F238E27FC236}">
                <a16:creationId xmlns:a16="http://schemas.microsoft.com/office/drawing/2014/main" id="{F0A49B7B-0B1A-4F61-945D-3B69F8E314E0}"/>
              </a:ext>
            </a:extLst>
          </p:cNvPr>
          <p:cNvSpPr>
            <a:spLocks noGrp="1"/>
          </p:cNvSpPr>
          <p:nvPr>
            <p:ph type="body" sz="quarter" idx="14" hasCustomPrompt="1"/>
          </p:nvPr>
        </p:nvSpPr>
        <p:spPr>
          <a:xfrm>
            <a:off x="6226236" y="4605051"/>
            <a:ext cx="2478024" cy="1876436"/>
          </a:xfrm>
        </p:spPr>
        <p:txBody>
          <a:bodyPr>
            <a:normAutofit/>
          </a:bodyPr>
          <a:lstStyle>
            <a:lvl1pPr marL="0" indent="0">
              <a:buNone/>
              <a:defRPr sz="18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Enter text here.</a:t>
            </a:r>
          </a:p>
        </p:txBody>
      </p:sp>
      <p:sp>
        <p:nvSpPr>
          <p:cNvPr id="43" name="Text Placeholder 36">
            <a:extLst>
              <a:ext uri="{FF2B5EF4-FFF2-40B4-BE49-F238E27FC236}">
                <a16:creationId xmlns:a16="http://schemas.microsoft.com/office/drawing/2014/main" id="{C0F1E9E9-FE5F-4D70-9D85-C0061448A869}"/>
              </a:ext>
            </a:extLst>
          </p:cNvPr>
          <p:cNvSpPr>
            <a:spLocks noGrp="1"/>
          </p:cNvSpPr>
          <p:nvPr>
            <p:ph type="body" sz="quarter" idx="15" hasCustomPrompt="1"/>
          </p:nvPr>
        </p:nvSpPr>
        <p:spPr>
          <a:xfrm>
            <a:off x="6226236" y="4005576"/>
            <a:ext cx="2478024" cy="576072"/>
          </a:xfrm>
        </p:spPr>
        <p:txBody>
          <a:bodyPr>
            <a:normAutofit/>
          </a:bodyPr>
          <a:lstStyle>
            <a:lvl1pPr marL="0" indent="0" algn="l" defTabSz="914400" rtl="0" eaLnBrk="1" latinLnBrk="0" hangingPunct="1">
              <a:lnSpc>
                <a:spcPct val="90000"/>
              </a:lnSpc>
              <a:spcBef>
                <a:spcPct val="0"/>
              </a:spcBef>
              <a:buNone/>
              <a:defRPr lang="en-US" sz="2400" b="1" kern="1200" cap="none" spc="0" baseline="0" dirty="0">
                <a:solidFill>
                  <a:schemeClr val="bg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Section Title</a:t>
            </a:r>
          </a:p>
        </p:txBody>
      </p:sp>
      <p:sp>
        <p:nvSpPr>
          <p:cNvPr id="44" name="Text Placeholder 36">
            <a:extLst>
              <a:ext uri="{FF2B5EF4-FFF2-40B4-BE49-F238E27FC236}">
                <a16:creationId xmlns:a16="http://schemas.microsoft.com/office/drawing/2014/main" id="{20E98F3F-B046-4747-8C5C-DB48B1A3043B}"/>
              </a:ext>
            </a:extLst>
          </p:cNvPr>
          <p:cNvSpPr>
            <a:spLocks noGrp="1"/>
          </p:cNvSpPr>
          <p:nvPr>
            <p:ph type="body" sz="quarter" idx="16" hasCustomPrompt="1"/>
          </p:nvPr>
        </p:nvSpPr>
        <p:spPr>
          <a:xfrm>
            <a:off x="8970633" y="1846400"/>
            <a:ext cx="2478024" cy="1876436"/>
          </a:xfrm>
        </p:spPr>
        <p:txBody>
          <a:bodyPr>
            <a:normAutofit/>
          </a:bodyPr>
          <a:lstStyle>
            <a:lvl1pPr marL="0" indent="0">
              <a:buNone/>
              <a:defRPr sz="18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Enter text here.</a:t>
            </a:r>
          </a:p>
        </p:txBody>
      </p:sp>
      <p:sp>
        <p:nvSpPr>
          <p:cNvPr id="45" name="Text Placeholder 36">
            <a:extLst>
              <a:ext uri="{FF2B5EF4-FFF2-40B4-BE49-F238E27FC236}">
                <a16:creationId xmlns:a16="http://schemas.microsoft.com/office/drawing/2014/main" id="{39C5E78F-F5D5-4302-8A03-DBA8EAB6515C}"/>
              </a:ext>
            </a:extLst>
          </p:cNvPr>
          <p:cNvSpPr>
            <a:spLocks noGrp="1"/>
          </p:cNvSpPr>
          <p:nvPr>
            <p:ph type="body" sz="quarter" idx="17" hasCustomPrompt="1"/>
          </p:nvPr>
        </p:nvSpPr>
        <p:spPr>
          <a:xfrm>
            <a:off x="8970633" y="1246925"/>
            <a:ext cx="2478024" cy="576072"/>
          </a:xfrm>
        </p:spPr>
        <p:txBody>
          <a:bodyPr>
            <a:normAutofit/>
          </a:bodyPr>
          <a:lstStyle>
            <a:lvl1pPr marL="0" indent="0" algn="l" defTabSz="914400" rtl="0" eaLnBrk="1" latinLnBrk="0" hangingPunct="1">
              <a:lnSpc>
                <a:spcPct val="90000"/>
              </a:lnSpc>
              <a:spcBef>
                <a:spcPct val="0"/>
              </a:spcBef>
              <a:buNone/>
              <a:defRPr lang="en-US" sz="2400" b="1" kern="1200" cap="none" spc="0" baseline="0" dirty="0">
                <a:solidFill>
                  <a:schemeClr val="bg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Section Title</a:t>
            </a:r>
          </a:p>
        </p:txBody>
      </p:sp>
    </p:spTree>
    <p:extLst>
      <p:ext uri="{BB962C8B-B14F-4D97-AF65-F5344CB8AC3E}">
        <p14:creationId xmlns:p14="http://schemas.microsoft.com/office/powerpoint/2010/main" val="27062287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Section Header_bright green">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3C23BDA-AD8A-4920-8083-3E11251DB32F}"/>
              </a:ext>
            </a:extLst>
          </p:cNvPr>
          <p:cNvSpPr>
            <a:spLocks noGrp="1"/>
          </p:cNvSpPr>
          <p:nvPr>
            <p:ph type="pic" sz="quarter" idx="10" hasCustomPrompt="1"/>
          </p:nvPr>
        </p:nvSpPr>
        <p:spPr>
          <a:xfrm>
            <a:off x="9175" y="1574799"/>
            <a:ext cx="12188952" cy="5285232"/>
          </a:xfrm>
        </p:spPr>
        <p:txBody>
          <a:bodyPr/>
          <a:lstStyle>
            <a:lvl1pPr marL="0" indent="0" algn="r">
              <a:buNone/>
              <a:defRPr/>
            </a:lvl1pPr>
          </a:lstStyle>
          <a:p>
            <a:r>
              <a:rPr lang="en-US"/>
              <a:t>Insert Picture Here</a:t>
            </a:r>
          </a:p>
        </p:txBody>
      </p:sp>
      <p:cxnSp>
        <p:nvCxnSpPr>
          <p:cNvPr id="9" name="Straight Connector 8">
            <a:extLst>
              <a:ext uri="{FF2B5EF4-FFF2-40B4-BE49-F238E27FC236}">
                <a16:creationId xmlns:a16="http://schemas.microsoft.com/office/drawing/2014/main" id="{0CBA6FA5-3110-4150-8871-007EE980A2FE}"/>
              </a:ext>
            </a:extLst>
          </p:cNvPr>
          <p:cNvCxnSpPr>
            <a:cxnSpLocks/>
          </p:cNvCxnSpPr>
          <p:nvPr/>
        </p:nvCxnSpPr>
        <p:spPr>
          <a:xfrm flipV="1">
            <a:off x="413484" y="113769"/>
            <a:ext cx="0" cy="82296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itle 13">
            <a:extLst>
              <a:ext uri="{FF2B5EF4-FFF2-40B4-BE49-F238E27FC236}">
                <a16:creationId xmlns:a16="http://schemas.microsoft.com/office/drawing/2014/main" id="{5FCFDDBD-8C81-4572-A618-4D5D283C9F53}"/>
              </a:ext>
            </a:extLst>
          </p:cNvPr>
          <p:cNvSpPr>
            <a:spLocks noGrp="1"/>
          </p:cNvSpPr>
          <p:nvPr>
            <p:ph type="title" hasCustomPrompt="1"/>
          </p:nvPr>
        </p:nvSpPr>
        <p:spPr>
          <a:xfrm>
            <a:off x="628068" y="-1101"/>
            <a:ext cx="11563931" cy="1033272"/>
          </a:xfrm>
        </p:spPr>
        <p:txBody>
          <a:bodyPr>
            <a:normAutofit/>
          </a:bodyPr>
          <a:lstStyle>
            <a:lvl1pPr marL="0" algn="l" defTabSz="342853" rtl="0" eaLnBrk="1" latinLnBrk="0" hangingPunct="1">
              <a:spcBef>
                <a:spcPct val="0"/>
              </a:spcBef>
              <a:buNone/>
              <a:defRPr lang="en-US" sz="4000" b="1" kern="1200" cap="all" spc="0" baseline="0" dirty="0">
                <a:solidFill>
                  <a:schemeClr val="tx1">
                    <a:lumMod val="65000"/>
                    <a:lumOff val="35000"/>
                  </a:schemeClr>
                </a:solidFill>
                <a:latin typeface="+mj-lt"/>
                <a:ea typeface="+mj-ea"/>
                <a:cs typeface="+mj-cs"/>
              </a:defRPr>
            </a:lvl1pPr>
          </a:lstStyle>
          <a:p>
            <a:r>
              <a:rPr lang="en-US"/>
              <a:t>Section Title Here.</a:t>
            </a:r>
          </a:p>
        </p:txBody>
      </p:sp>
      <p:pic>
        <p:nvPicPr>
          <p:cNvPr id="6" name="Picture 5">
            <a:extLst>
              <a:ext uri="{FF2B5EF4-FFF2-40B4-BE49-F238E27FC236}">
                <a16:creationId xmlns:a16="http://schemas.microsoft.com/office/drawing/2014/main" id="{4A90501F-B115-429A-8AC9-87D3AE32E5A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2963"/>
          <a:stretch/>
        </p:blipFill>
        <p:spPr>
          <a:xfrm>
            <a:off x="0" y="1574800"/>
            <a:ext cx="8679085" cy="5283200"/>
          </a:xfrm>
          <a:prstGeom prst="rect">
            <a:avLst/>
          </a:prstGeom>
        </p:spPr>
      </p:pic>
    </p:spTree>
    <p:extLst>
      <p:ext uri="{BB962C8B-B14F-4D97-AF65-F5344CB8AC3E}">
        <p14:creationId xmlns:p14="http://schemas.microsoft.com/office/powerpoint/2010/main" val="42489196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_Section Header_dark blu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3C23BDA-AD8A-4920-8083-3E11251DB32F}"/>
              </a:ext>
            </a:extLst>
          </p:cNvPr>
          <p:cNvSpPr>
            <a:spLocks noGrp="1"/>
          </p:cNvSpPr>
          <p:nvPr>
            <p:ph type="pic" sz="quarter" idx="10" hasCustomPrompt="1"/>
          </p:nvPr>
        </p:nvSpPr>
        <p:spPr>
          <a:xfrm>
            <a:off x="9175" y="1574799"/>
            <a:ext cx="12188952" cy="5285232"/>
          </a:xfrm>
        </p:spPr>
        <p:txBody>
          <a:bodyPr/>
          <a:lstStyle>
            <a:lvl1pPr marL="0" indent="0" algn="r">
              <a:buNone/>
              <a:defRPr/>
            </a:lvl1pPr>
          </a:lstStyle>
          <a:p>
            <a:r>
              <a:rPr lang="en-US"/>
              <a:t>Insert Picture Here</a:t>
            </a:r>
          </a:p>
        </p:txBody>
      </p:sp>
      <p:cxnSp>
        <p:nvCxnSpPr>
          <p:cNvPr id="9" name="Straight Connector 8">
            <a:extLst>
              <a:ext uri="{FF2B5EF4-FFF2-40B4-BE49-F238E27FC236}">
                <a16:creationId xmlns:a16="http://schemas.microsoft.com/office/drawing/2014/main" id="{0CBA6FA5-3110-4150-8871-007EE980A2FE}"/>
              </a:ext>
            </a:extLst>
          </p:cNvPr>
          <p:cNvCxnSpPr>
            <a:cxnSpLocks/>
          </p:cNvCxnSpPr>
          <p:nvPr/>
        </p:nvCxnSpPr>
        <p:spPr>
          <a:xfrm flipV="1">
            <a:off x="413484" y="113769"/>
            <a:ext cx="0" cy="82296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Title 13">
            <a:extLst>
              <a:ext uri="{FF2B5EF4-FFF2-40B4-BE49-F238E27FC236}">
                <a16:creationId xmlns:a16="http://schemas.microsoft.com/office/drawing/2014/main" id="{5FCFDDBD-8C81-4572-A618-4D5D283C9F53}"/>
              </a:ext>
            </a:extLst>
          </p:cNvPr>
          <p:cNvSpPr>
            <a:spLocks noGrp="1"/>
          </p:cNvSpPr>
          <p:nvPr>
            <p:ph type="title" hasCustomPrompt="1"/>
          </p:nvPr>
        </p:nvSpPr>
        <p:spPr>
          <a:xfrm>
            <a:off x="628068" y="-1101"/>
            <a:ext cx="11563931" cy="1033272"/>
          </a:xfrm>
        </p:spPr>
        <p:txBody>
          <a:bodyPr>
            <a:normAutofit/>
          </a:bodyPr>
          <a:lstStyle>
            <a:lvl1pPr marL="0" algn="l" defTabSz="342853" rtl="0" eaLnBrk="1" latinLnBrk="0" hangingPunct="1">
              <a:spcBef>
                <a:spcPct val="0"/>
              </a:spcBef>
              <a:buNone/>
              <a:defRPr lang="en-US" sz="4000" b="1" kern="1200" cap="all" spc="0" baseline="0" dirty="0">
                <a:solidFill>
                  <a:schemeClr val="tx1">
                    <a:lumMod val="65000"/>
                    <a:lumOff val="35000"/>
                  </a:schemeClr>
                </a:solidFill>
                <a:latin typeface="+mj-lt"/>
                <a:ea typeface="+mj-ea"/>
                <a:cs typeface="+mj-cs"/>
              </a:defRPr>
            </a:lvl1pPr>
          </a:lstStyle>
          <a:p>
            <a:r>
              <a:rPr lang="en-US"/>
              <a:t>Section Title Here.</a:t>
            </a:r>
          </a:p>
        </p:txBody>
      </p:sp>
      <p:pic>
        <p:nvPicPr>
          <p:cNvPr id="6" name="Picture 5">
            <a:extLst>
              <a:ext uri="{FF2B5EF4-FFF2-40B4-BE49-F238E27FC236}">
                <a16:creationId xmlns:a16="http://schemas.microsoft.com/office/drawing/2014/main" id="{20F43760-2341-4D05-BFAB-D54F0DADCE3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2963"/>
          <a:stretch/>
        </p:blipFill>
        <p:spPr>
          <a:xfrm>
            <a:off x="0" y="1574800"/>
            <a:ext cx="8685175" cy="5283200"/>
          </a:xfrm>
          <a:prstGeom prst="rect">
            <a:avLst/>
          </a:prstGeom>
        </p:spPr>
      </p:pic>
    </p:spTree>
    <p:extLst>
      <p:ext uri="{BB962C8B-B14F-4D97-AF65-F5344CB8AC3E}">
        <p14:creationId xmlns:p14="http://schemas.microsoft.com/office/powerpoint/2010/main" val="17025298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taff">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0B99814-769F-460D-B5E4-555199E317D2}"/>
              </a:ext>
            </a:extLst>
          </p:cNvPr>
          <p:cNvCxnSpPr>
            <a:cxnSpLocks/>
          </p:cNvCxnSpPr>
          <p:nvPr/>
        </p:nvCxnSpPr>
        <p:spPr>
          <a:xfrm flipV="1">
            <a:off x="413484" y="113769"/>
            <a:ext cx="0" cy="82296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678DD063-C29D-4876-8BBD-B1EDB5AF1BFB}"/>
              </a:ext>
            </a:extLst>
          </p:cNvPr>
          <p:cNvSpPr txBox="1">
            <a:spLocks/>
          </p:cNvSpPr>
          <p:nvPr/>
        </p:nvSpPr>
        <p:spPr>
          <a:xfrm>
            <a:off x="628069" y="-1101"/>
            <a:ext cx="6087436" cy="1031411"/>
          </a:xfrm>
          <a:prstGeom prst="rect">
            <a:avLst/>
          </a:prstGeom>
          <a:noFill/>
          <a:ln>
            <a:noFill/>
          </a:ln>
        </p:spPr>
        <p:txBody>
          <a:bodyPr vert="horz" lIns="68580" tIns="34291" rIns="68580" bIns="34291" rtlCol="0" anchor="ctr">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342853"/>
            <a:r>
              <a:rPr lang="en-US" sz="4000" b="1">
                <a:solidFill>
                  <a:schemeClr val="accent1"/>
                </a:solidFill>
                <a:latin typeface="+mj-lt"/>
                <a:cs typeface="+mj-cs"/>
              </a:rPr>
              <a:t>Meet our Staff</a:t>
            </a:r>
            <a:endParaRPr lang="en-US" sz="5400" b="1" cap="none">
              <a:solidFill>
                <a:schemeClr val="tx1"/>
              </a:solidFill>
              <a:latin typeface="+mj-lt"/>
            </a:endParaRPr>
          </a:p>
        </p:txBody>
      </p:sp>
      <p:sp>
        <p:nvSpPr>
          <p:cNvPr id="13" name="Rectangle 12">
            <a:extLst>
              <a:ext uri="{FF2B5EF4-FFF2-40B4-BE49-F238E27FC236}">
                <a16:creationId xmlns:a16="http://schemas.microsoft.com/office/drawing/2014/main" id="{074AE70F-6009-4FA7-91C5-BE8CAD2BB435}"/>
              </a:ext>
            </a:extLst>
          </p:cNvPr>
          <p:cNvSpPr/>
          <p:nvPr/>
        </p:nvSpPr>
        <p:spPr>
          <a:xfrm>
            <a:off x="746757" y="4258978"/>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F642C67-4D0E-4293-AD1E-BBE73B86E347}"/>
              </a:ext>
            </a:extLst>
          </p:cNvPr>
          <p:cNvSpPr/>
          <p:nvPr/>
        </p:nvSpPr>
        <p:spPr>
          <a:xfrm>
            <a:off x="3484498" y="4258978"/>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0E5F9AD-7D82-4108-A093-AFDC0E588B05}"/>
              </a:ext>
            </a:extLst>
          </p:cNvPr>
          <p:cNvSpPr/>
          <p:nvPr/>
        </p:nvSpPr>
        <p:spPr>
          <a:xfrm>
            <a:off x="6222234" y="4258978"/>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858CAE6-E735-4D24-9513-AE19673BC969}"/>
              </a:ext>
            </a:extLst>
          </p:cNvPr>
          <p:cNvSpPr/>
          <p:nvPr/>
        </p:nvSpPr>
        <p:spPr>
          <a:xfrm>
            <a:off x="8965975" y="4258978"/>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6">
            <a:extLst>
              <a:ext uri="{FF2B5EF4-FFF2-40B4-BE49-F238E27FC236}">
                <a16:creationId xmlns:a16="http://schemas.microsoft.com/office/drawing/2014/main" id="{DDA3D0C8-A6B2-4AB5-BB44-C961A0EFB08E}"/>
              </a:ext>
            </a:extLst>
          </p:cNvPr>
          <p:cNvSpPr>
            <a:spLocks noGrp="1"/>
          </p:cNvSpPr>
          <p:nvPr>
            <p:ph type="pic" sz="quarter" idx="10"/>
          </p:nvPr>
        </p:nvSpPr>
        <p:spPr>
          <a:xfrm>
            <a:off x="746760" y="1685110"/>
            <a:ext cx="2478024" cy="2478024"/>
          </a:xfrm>
        </p:spPr>
        <p:txBody>
          <a:bodyPr/>
          <a:lstStyle/>
          <a:p>
            <a:r>
              <a:rPr lang="en-US"/>
              <a:t>Click icon to add picture</a:t>
            </a:r>
          </a:p>
        </p:txBody>
      </p:sp>
      <p:sp>
        <p:nvSpPr>
          <p:cNvPr id="32" name="Picture Placeholder 26">
            <a:extLst>
              <a:ext uri="{FF2B5EF4-FFF2-40B4-BE49-F238E27FC236}">
                <a16:creationId xmlns:a16="http://schemas.microsoft.com/office/drawing/2014/main" id="{30FD3949-4603-46CC-9192-2FB1DA24A972}"/>
              </a:ext>
            </a:extLst>
          </p:cNvPr>
          <p:cNvSpPr>
            <a:spLocks noGrp="1"/>
          </p:cNvSpPr>
          <p:nvPr>
            <p:ph type="pic" sz="quarter" idx="11"/>
          </p:nvPr>
        </p:nvSpPr>
        <p:spPr>
          <a:xfrm>
            <a:off x="3484498" y="1685110"/>
            <a:ext cx="2478024" cy="2478024"/>
          </a:xfrm>
        </p:spPr>
        <p:txBody>
          <a:bodyPr/>
          <a:lstStyle/>
          <a:p>
            <a:r>
              <a:rPr lang="en-US"/>
              <a:t>Click icon to add picture</a:t>
            </a:r>
          </a:p>
        </p:txBody>
      </p:sp>
      <p:sp>
        <p:nvSpPr>
          <p:cNvPr id="33" name="Picture Placeholder 26">
            <a:extLst>
              <a:ext uri="{FF2B5EF4-FFF2-40B4-BE49-F238E27FC236}">
                <a16:creationId xmlns:a16="http://schemas.microsoft.com/office/drawing/2014/main" id="{CB22C24B-BA15-4AB6-A003-14AC2A3DBC0E}"/>
              </a:ext>
            </a:extLst>
          </p:cNvPr>
          <p:cNvSpPr>
            <a:spLocks noGrp="1"/>
          </p:cNvSpPr>
          <p:nvPr>
            <p:ph type="pic" sz="quarter" idx="12"/>
          </p:nvPr>
        </p:nvSpPr>
        <p:spPr>
          <a:xfrm>
            <a:off x="6222234" y="1685110"/>
            <a:ext cx="2478024" cy="2478024"/>
          </a:xfrm>
        </p:spPr>
        <p:txBody>
          <a:bodyPr/>
          <a:lstStyle/>
          <a:p>
            <a:r>
              <a:rPr lang="en-US"/>
              <a:t>Click icon to add picture</a:t>
            </a:r>
          </a:p>
        </p:txBody>
      </p:sp>
      <p:sp>
        <p:nvSpPr>
          <p:cNvPr id="34" name="Picture Placeholder 26">
            <a:extLst>
              <a:ext uri="{FF2B5EF4-FFF2-40B4-BE49-F238E27FC236}">
                <a16:creationId xmlns:a16="http://schemas.microsoft.com/office/drawing/2014/main" id="{47ECF9A1-188B-4410-BEDC-508BB8C42774}"/>
              </a:ext>
            </a:extLst>
          </p:cNvPr>
          <p:cNvSpPr>
            <a:spLocks noGrp="1"/>
          </p:cNvSpPr>
          <p:nvPr>
            <p:ph type="pic" sz="quarter" idx="13"/>
          </p:nvPr>
        </p:nvSpPr>
        <p:spPr>
          <a:xfrm>
            <a:off x="8965975" y="1685110"/>
            <a:ext cx="2478024" cy="2478024"/>
          </a:xfrm>
        </p:spPr>
        <p:txBody>
          <a:bodyPr/>
          <a:lstStyle/>
          <a:p>
            <a:r>
              <a:rPr lang="en-US"/>
              <a:t>Click icon to add picture</a:t>
            </a:r>
          </a:p>
        </p:txBody>
      </p:sp>
      <p:sp>
        <p:nvSpPr>
          <p:cNvPr id="35" name="Text Placeholder 36">
            <a:extLst>
              <a:ext uri="{FF2B5EF4-FFF2-40B4-BE49-F238E27FC236}">
                <a16:creationId xmlns:a16="http://schemas.microsoft.com/office/drawing/2014/main" id="{87EE4508-92C3-4E85-A92E-55468D280C97}"/>
              </a:ext>
            </a:extLst>
          </p:cNvPr>
          <p:cNvSpPr>
            <a:spLocks noGrp="1"/>
          </p:cNvSpPr>
          <p:nvPr>
            <p:ph type="body" sz="quarter" idx="14" hasCustomPrompt="1"/>
          </p:nvPr>
        </p:nvSpPr>
        <p:spPr>
          <a:xfrm>
            <a:off x="746757" y="5475553"/>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36" name="Text Placeholder 36">
            <a:extLst>
              <a:ext uri="{FF2B5EF4-FFF2-40B4-BE49-F238E27FC236}">
                <a16:creationId xmlns:a16="http://schemas.microsoft.com/office/drawing/2014/main" id="{5A30F801-2CE0-4440-B18A-5FA19CB7F459}"/>
              </a:ext>
            </a:extLst>
          </p:cNvPr>
          <p:cNvSpPr>
            <a:spLocks noGrp="1"/>
          </p:cNvSpPr>
          <p:nvPr>
            <p:ph type="body" sz="quarter" idx="15" hasCustomPrompt="1"/>
          </p:nvPr>
        </p:nvSpPr>
        <p:spPr>
          <a:xfrm>
            <a:off x="746757" y="4273285"/>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Name</a:t>
            </a:r>
          </a:p>
        </p:txBody>
      </p:sp>
      <p:sp>
        <p:nvSpPr>
          <p:cNvPr id="37" name="Text Placeholder 36">
            <a:extLst>
              <a:ext uri="{FF2B5EF4-FFF2-40B4-BE49-F238E27FC236}">
                <a16:creationId xmlns:a16="http://schemas.microsoft.com/office/drawing/2014/main" id="{64F61410-FBD4-41A8-B069-69E46A0CE234}"/>
              </a:ext>
            </a:extLst>
          </p:cNvPr>
          <p:cNvSpPr>
            <a:spLocks noGrp="1"/>
          </p:cNvSpPr>
          <p:nvPr>
            <p:ph type="body" sz="quarter" idx="16" hasCustomPrompt="1"/>
          </p:nvPr>
        </p:nvSpPr>
        <p:spPr>
          <a:xfrm>
            <a:off x="746757" y="4917819"/>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Email</a:t>
            </a:r>
          </a:p>
        </p:txBody>
      </p:sp>
      <p:sp>
        <p:nvSpPr>
          <p:cNvPr id="38" name="Text Placeholder 36">
            <a:extLst>
              <a:ext uri="{FF2B5EF4-FFF2-40B4-BE49-F238E27FC236}">
                <a16:creationId xmlns:a16="http://schemas.microsoft.com/office/drawing/2014/main" id="{C3AACB91-083E-4376-96FA-B99D3745CD9E}"/>
              </a:ext>
            </a:extLst>
          </p:cNvPr>
          <p:cNvSpPr>
            <a:spLocks noGrp="1"/>
          </p:cNvSpPr>
          <p:nvPr>
            <p:ph type="body" sz="quarter" idx="17" hasCustomPrompt="1"/>
          </p:nvPr>
        </p:nvSpPr>
        <p:spPr>
          <a:xfrm>
            <a:off x="3479733" y="5463958"/>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39" name="Text Placeholder 36">
            <a:extLst>
              <a:ext uri="{FF2B5EF4-FFF2-40B4-BE49-F238E27FC236}">
                <a16:creationId xmlns:a16="http://schemas.microsoft.com/office/drawing/2014/main" id="{DD10A895-B03D-47B0-9C8E-F26F4E935BAF}"/>
              </a:ext>
            </a:extLst>
          </p:cNvPr>
          <p:cNvSpPr>
            <a:spLocks noGrp="1"/>
          </p:cNvSpPr>
          <p:nvPr>
            <p:ph type="body" sz="quarter" idx="18" hasCustomPrompt="1"/>
          </p:nvPr>
        </p:nvSpPr>
        <p:spPr>
          <a:xfrm>
            <a:off x="3479733" y="4261690"/>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Name</a:t>
            </a:r>
          </a:p>
        </p:txBody>
      </p:sp>
      <p:sp>
        <p:nvSpPr>
          <p:cNvPr id="40" name="Text Placeholder 36">
            <a:extLst>
              <a:ext uri="{FF2B5EF4-FFF2-40B4-BE49-F238E27FC236}">
                <a16:creationId xmlns:a16="http://schemas.microsoft.com/office/drawing/2014/main" id="{737C3637-0568-45F5-A3EB-7F94CBCF055D}"/>
              </a:ext>
            </a:extLst>
          </p:cNvPr>
          <p:cNvSpPr>
            <a:spLocks noGrp="1"/>
          </p:cNvSpPr>
          <p:nvPr>
            <p:ph type="body" sz="quarter" idx="19" hasCustomPrompt="1"/>
          </p:nvPr>
        </p:nvSpPr>
        <p:spPr>
          <a:xfrm>
            <a:off x="3479733" y="4906224"/>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Email</a:t>
            </a:r>
          </a:p>
        </p:txBody>
      </p:sp>
      <p:sp>
        <p:nvSpPr>
          <p:cNvPr id="41" name="Text Placeholder 36">
            <a:extLst>
              <a:ext uri="{FF2B5EF4-FFF2-40B4-BE49-F238E27FC236}">
                <a16:creationId xmlns:a16="http://schemas.microsoft.com/office/drawing/2014/main" id="{14DA8B59-F09A-4758-A69F-1E8EBB4AF5BF}"/>
              </a:ext>
            </a:extLst>
          </p:cNvPr>
          <p:cNvSpPr>
            <a:spLocks noGrp="1"/>
          </p:cNvSpPr>
          <p:nvPr>
            <p:ph type="body" sz="quarter" idx="20" hasCustomPrompt="1"/>
          </p:nvPr>
        </p:nvSpPr>
        <p:spPr>
          <a:xfrm>
            <a:off x="6222234" y="5463958"/>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42" name="Text Placeholder 36">
            <a:extLst>
              <a:ext uri="{FF2B5EF4-FFF2-40B4-BE49-F238E27FC236}">
                <a16:creationId xmlns:a16="http://schemas.microsoft.com/office/drawing/2014/main" id="{F183630B-F9CA-4E06-8404-5912472AD31C}"/>
              </a:ext>
            </a:extLst>
          </p:cNvPr>
          <p:cNvSpPr>
            <a:spLocks noGrp="1"/>
          </p:cNvSpPr>
          <p:nvPr>
            <p:ph type="body" sz="quarter" idx="21" hasCustomPrompt="1"/>
          </p:nvPr>
        </p:nvSpPr>
        <p:spPr>
          <a:xfrm>
            <a:off x="6222234" y="4261690"/>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Name</a:t>
            </a:r>
          </a:p>
        </p:txBody>
      </p:sp>
      <p:sp>
        <p:nvSpPr>
          <p:cNvPr id="43" name="Text Placeholder 36">
            <a:extLst>
              <a:ext uri="{FF2B5EF4-FFF2-40B4-BE49-F238E27FC236}">
                <a16:creationId xmlns:a16="http://schemas.microsoft.com/office/drawing/2014/main" id="{365A160D-B7C9-4DA0-9FA3-93F7DDEE6FE5}"/>
              </a:ext>
            </a:extLst>
          </p:cNvPr>
          <p:cNvSpPr>
            <a:spLocks noGrp="1"/>
          </p:cNvSpPr>
          <p:nvPr>
            <p:ph type="body" sz="quarter" idx="22" hasCustomPrompt="1"/>
          </p:nvPr>
        </p:nvSpPr>
        <p:spPr>
          <a:xfrm>
            <a:off x="6222234" y="4906224"/>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Email</a:t>
            </a:r>
          </a:p>
        </p:txBody>
      </p:sp>
      <p:sp>
        <p:nvSpPr>
          <p:cNvPr id="44" name="Text Placeholder 36">
            <a:extLst>
              <a:ext uri="{FF2B5EF4-FFF2-40B4-BE49-F238E27FC236}">
                <a16:creationId xmlns:a16="http://schemas.microsoft.com/office/drawing/2014/main" id="{E620E705-FEED-4B0F-B809-AAAD36FB8FE4}"/>
              </a:ext>
            </a:extLst>
          </p:cNvPr>
          <p:cNvSpPr>
            <a:spLocks noGrp="1"/>
          </p:cNvSpPr>
          <p:nvPr>
            <p:ph type="body" sz="quarter" idx="23" hasCustomPrompt="1"/>
          </p:nvPr>
        </p:nvSpPr>
        <p:spPr>
          <a:xfrm>
            <a:off x="8965975" y="5463958"/>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45" name="Text Placeholder 36">
            <a:extLst>
              <a:ext uri="{FF2B5EF4-FFF2-40B4-BE49-F238E27FC236}">
                <a16:creationId xmlns:a16="http://schemas.microsoft.com/office/drawing/2014/main" id="{EC75BFB1-62E7-430F-93E7-60D30B87A6FF}"/>
              </a:ext>
            </a:extLst>
          </p:cNvPr>
          <p:cNvSpPr>
            <a:spLocks noGrp="1"/>
          </p:cNvSpPr>
          <p:nvPr>
            <p:ph type="body" sz="quarter" idx="24" hasCustomPrompt="1"/>
          </p:nvPr>
        </p:nvSpPr>
        <p:spPr>
          <a:xfrm>
            <a:off x="8965975" y="4261690"/>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Name</a:t>
            </a:r>
          </a:p>
        </p:txBody>
      </p:sp>
      <p:sp>
        <p:nvSpPr>
          <p:cNvPr id="46" name="Text Placeholder 36">
            <a:extLst>
              <a:ext uri="{FF2B5EF4-FFF2-40B4-BE49-F238E27FC236}">
                <a16:creationId xmlns:a16="http://schemas.microsoft.com/office/drawing/2014/main" id="{09AE5E3A-046D-4C62-B82C-A367920FA24E}"/>
              </a:ext>
            </a:extLst>
          </p:cNvPr>
          <p:cNvSpPr>
            <a:spLocks noGrp="1"/>
          </p:cNvSpPr>
          <p:nvPr>
            <p:ph type="body" sz="quarter" idx="25" hasCustomPrompt="1"/>
          </p:nvPr>
        </p:nvSpPr>
        <p:spPr>
          <a:xfrm>
            <a:off x="8965975" y="4906224"/>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Email</a:t>
            </a:r>
          </a:p>
        </p:txBody>
      </p:sp>
      <p:sp>
        <p:nvSpPr>
          <p:cNvPr id="4" name="Slide Number Placeholder 3">
            <a:extLst>
              <a:ext uri="{FF2B5EF4-FFF2-40B4-BE49-F238E27FC236}">
                <a16:creationId xmlns:a16="http://schemas.microsoft.com/office/drawing/2014/main" id="{3FA2D9C9-01E3-4EC1-A66C-22BA1966B408}"/>
              </a:ext>
            </a:extLst>
          </p:cNvPr>
          <p:cNvSpPr>
            <a:spLocks noGrp="1"/>
          </p:cNvSpPr>
          <p:nvPr>
            <p:ph type="sldNum" sz="quarter" idx="28"/>
          </p:nvPr>
        </p:nvSpPr>
        <p:spPr/>
        <p:txBody>
          <a:bodyPr/>
          <a:lstStyle/>
          <a:p>
            <a:fld id="{F34A536A-60D5-41B0-AD62-E0158B9BF887}" type="slidenum">
              <a:rPr lang="en-US" smtClean="0"/>
              <a:t>‹#›</a:t>
            </a:fld>
            <a:endParaRPr lang="en-US"/>
          </a:p>
        </p:txBody>
      </p:sp>
    </p:spTree>
    <p:extLst>
      <p:ext uri="{BB962C8B-B14F-4D97-AF65-F5344CB8AC3E}">
        <p14:creationId xmlns:p14="http://schemas.microsoft.com/office/powerpoint/2010/main" val="37011322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ulle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16FC45-D387-41BF-AB48-D67BFBB7781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9986" b="18660"/>
          <a:stretch/>
        </p:blipFill>
        <p:spPr>
          <a:xfrm>
            <a:off x="0" y="-1101"/>
            <a:ext cx="1652159" cy="974426"/>
          </a:xfrm>
          <a:prstGeom prst="rect">
            <a:avLst/>
          </a:prstGeom>
        </p:spPr>
      </p:pic>
      <p:sp>
        <p:nvSpPr>
          <p:cNvPr id="6" name="Title 1">
            <a:extLst>
              <a:ext uri="{FF2B5EF4-FFF2-40B4-BE49-F238E27FC236}">
                <a16:creationId xmlns:a16="http://schemas.microsoft.com/office/drawing/2014/main" id="{0516C371-0EAF-4F8C-8BEF-6BB763526073}"/>
              </a:ext>
            </a:extLst>
          </p:cNvPr>
          <p:cNvSpPr>
            <a:spLocks noGrp="1"/>
          </p:cNvSpPr>
          <p:nvPr>
            <p:ph type="title"/>
          </p:nvPr>
        </p:nvSpPr>
        <p:spPr>
          <a:xfrm>
            <a:off x="1644425" y="-1101"/>
            <a:ext cx="10547576" cy="974426"/>
          </a:xfrm>
          <a:ln>
            <a:noFill/>
          </a:ln>
        </p:spPr>
        <p:txBody>
          <a:bodyPr>
            <a:normAutofit/>
          </a:bodyPr>
          <a:lstStyle/>
          <a:p>
            <a:r>
              <a:rPr lang="en-US" sz="3600" b="1">
                <a:solidFill>
                  <a:schemeClr val="accent1"/>
                </a:solidFill>
              </a:rPr>
              <a:t>Click to edit Master title style</a:t>
            </a:r>
          </a:p>
        </p:txBody>
      </p:sp>
      <p:grpSp>
        <p:nvGrpSpPr>
          <p:cNvPr id="7" name="Group 6">
            <a:extLst>
              <a:ext uri="{FF2B5EF4-FFF2-40B4-BE49-F238E27FC236}">
                <a16:creationId xmlns:a16="http://schemas.microsoft.com/office/drawing/2014/main" id="{5B3EAEBF-CB8B-4ABE-909B-A9D3090DD964}"/>
              </a:ext>
            </a:extLst>
          </p:cNvPr>
          <p:cNvGrpSpPr/>
          <p:nvPr/>
        </p:nvGrpSpPr>
        <p:grpSpPr>
          <a:xfrm>
            <a:off x="746757" y="1560130"/>
            <a:ext cx="2479264" cy="4792133"/>
            <a:chOff x="746757" y="1574799"/>
            <a:chExt cx="2479264" cy="4792133"/>
          </a:xfrm>
        </p:grpSpPr>
        <p:sp>
          <p:nvSpPr>
            <p:cNvPr id="8" name="Rectangle 7">
              <a:extLst>
                <a:ext uri="{FF2B5EF4-FFF2-40B4-BE49-F238E27FC236}">
                  <a16:creationId xmlns:a16="http://schemas.microsoft.com/office/drawing/2014/main" id="{5EAA2EB4-CEC4-4348-915E-493136291317}"/>
                </a:ext>
              </a:extLst>
            </p:cNvPr>
            <p:cNvSpPr/>
            <p:nvPr/>
          </p:nvSpPr>
          <p:spPr>
            <a:xfrm>
              <a:off x="746757" y="2031999"/>
              <a:ext cx="2479264" cy="43349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88EC57F-DAB9-47EA-A98C-0C1CB146E73F}"/>
                </a:ext>
              </a:extLst>
            </p:cNvPr>
            <p:cNvSpPr/>
            <p:nvPr/>
          </p:nvSpPr>
          <p:spPr>
            <a:xfrm>
              <a:off x="1529189" y="1574799"/>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mj-lt"/>
                </a:rPr>
                <a:t>1</a:t>
              </a:r>
            </a:p>
          </p:txBody>
        </p:sp>
      </p:grpSp>
      <p:grpSp>
        <p:nvGrpSpPr>
          <p:cNvPr id="10" name="Group 9">
            <a:extLst>
              <a:ext uri="{FF2B5EF4-FFF2-40B4-BE49-F238E27FC236}">
                <a16:creationId xmlns:a16="http://schemas.microsoft.com/office/drawing/2014/main" id="{ACBED681-CF51-4786-8402-936B134637A3}"/>
              </a:ext>
            </a:extLst>
          </p:cNvPr>
          <p:cNvGrpSpPr/>
          <p:nvPr/>
        </p:nvGrpSpPr>
        <p:grpSpPr>
          <a:xfrm>
            <a:off x="3486496" y="1560130"/>
            <a:ext cx="2479264" cy="4792133"/>
            <a:chOff x="746757" y="1574799"/>
            <a:chExt cx="2479264" cy="4792133"/>
          </a:xfrm>
        </p:grpSpPr>
        <p:sp>
          <p:nvSpPr>
            <p:cNvPr id="11" name="Rectangle 10">
              <a:extLst>
                <a:ext uri="{FF2B5EF4-FFF2-40B4-BE49-F238E27FC236}">
                  <a16:creationId xmlns:a16="http://schemas.microsoft.com/office/drawing/2014/main" id="{CA6A63B3-2688-4912-85B8-2DA1533B47DE}"/>
                </a:ext>
              </a:extLst>
            </p:cNvPr>
            <p:cNvSpPr/>
            <p:nvPr/>
          </p:nvSpPr>
          <p:spPr>
            <a:xfrm>
              <a:off x="746757" y="2031999"/>
              <a:ext cx="2479264" cy="43349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E9C44FF-AF01-4D3E-96A5-558338409063}"/>
                </a:ext>
              </a:extLst>
            </p:cNvPr>
            <p:cNvSpPr/>
            <p:nvPr/>
          </p:nvSpPr>
          <p:spPr>
            <a:xfrm>
              <a:off x="1529189" y="1574799"/>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mj-lt"/>
                </a:rPr>
                <a:t>2</a:t>
              </a:r>
            </a:p>
          </p:txBody>
        </p:sp>
      </p:grpSp>
      <p:grpSp>
        <p:nvGrpSpPr>
          <p:cNvPr id="13" name="Group 12">
            <a:extLst>
              <a:ext uri="{FF2B5EF4-FFF2-40B4-BE49-F238E27FC236}">
                <a16:creationId xmlns:a16="http://schemas.microsoft.com/office/drawing/2014/main" id="{497C45B5-B768-40FD-994B-AD77366E1E6A}"/>
              </a:ext>
            </a:extLst>
          </p:cNvPr>
          <p:cNvGrpSpPr/>
          <p:nvPr/>
        </p:nvGrpSpPr>
        <p:grpSpPr>
          <a:xfrm>
            <a:off x="6226235" y="1560130"/>
            <a:ext cx="2479264" cy="4792133"/>
            <a:chOff x="746757" y="1574799"/>
            <a:chExt cx="2479264" cy="4792133"/>
          </a:xfrm>
        </p:grpSpPr>
        <p:sp>
          <p:nvSpPr>
            <p:cNvPr id="14" name="Rectangle 13">
              <a:extLst>
                <a:ext uri="{FF2B5EF4-FFF2-40B4-BE49-F238E27FC236}">
                  <a16:creationId xmlns:a16="http://schemas.microsoft.com/office/drawing/2014/main" id="{BF615072-0341-4C9B-BA1D-FE3C05B74287}"/>
                </a:ext>
              </a:extLst>
            </p:cNvPr>
            <p:cNvSpPr/>
            <p:nvPr/>
          </p:nvSpPr>
          <p:spPr>
            <a:xfrm>
              <a:off x="746757" y="2031999"/>
              <a:ext cx="2479264" cy="43349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150D624-8D31-4895-BBF6-73AA09461359}"/>
                </a:ext>
              </a:extLst>
            </p:cNvPr>
            <p:cNvSpPr/>
            <p:nvPr/>
          </p:nvSpPr>
          <p:spPr>
            <a:xfrm>
              <a:off x="1529189" y="1574799"/>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mj-lt"/>
                </a:rPr>
                <a:t>3</a:t>
              </a:r>
            </a:p>
          </p:txBody>
        </p:sp>
      </p:grpSp>
      <p:grpSp>
        <p:nvGrpSpPr>
          <p:cNvPr id="16" name="Group 15">
            <a:extLst>
              <a:ext uri="{FF2B5EF4-FFF2-40B4-BE49-F238E27FC236}">
                <a16:creationId xmlns:a16="http://schemas.microsoft.com/office/drawing/2014/main" id="{3F141657-30A1-4408-BA6F-A6F8B84668C7}"/>
              </a:ext>
            </a:extLst>
          </p:cNvPr>
          <p:cNvGrpSpPr/>
          <p:nvPr/>
        </p:nvGrpSpPr>
        <p:grpSpPr>
          <a:xfrm>
            <a:off x="8965975" y="1560130"/>
            <a:ext cx="2479264" cy="4792133"/>
            <a:chOff x="746757" y="1574799"/>
            <a:chExt cx="2479264" cy="4792133"/>
          </a:xfrm>
        </p:grpSpPr>
        <p:sp>
          <p:nvSpPr>
            <p:cNvPr id="17" name="Rectangle 16">
              <a:extLst>
                <a:ext uri="{FF2B5EF4-FFF2-40B4-BE49-F238E27FC236}">
                  <a16:creationId xmlns:a16="http://schemas.microsoft.com/office/drawing/2014/main" id="{635C18DE-9B14-4637-B2E1-D9A32328B455}"/>
                </a:ext>
              </a:extLst>
            </p:cNvPr>
            <p:cNvSpPr/>
            <p:nvPr/>
          </p:nvSpPr>
          <p:spPr>
            <a:xfrm>
              <a:off x="746757" y="2031999"/>
              <a:ext cx="2479264" cy="43349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9269470-F94A-4209-A7FA-29213B8E231E}"/>
                </a:ext>
              </a:extLst>
            </p:cNvPr>
            <p:cNvSpPr/>
            <p:nvPr/>
          </p:nvSpPr>
          <p:spPr>
            <a:xfrm>
              <a:off x="1529189" y="1574799"/>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mj-lt"/>
                </a:rPr>
                <a:t>4</a:t>
              </a:r>
            </a:p>
          </p:txBody>
        </p:sp>
      </p:grpSp>
      <p:sp>
        <p:nvSpPr>
          <p:cNvPr id="24" name="Text Placeholder 36">
            <a:extLst>
              <a:ext uri="{FF2B5EF4-FFF2-40B4-BE49-F238E27FC236}">
                <a16:creationId xmlns:a16="http://schemas.microsoft.com/office/drawing/2014/main" id="{002E1B11-03A1-495D-A39C-7F713C7E9F99}"/>
              </a:ext>
            </a:extLst>
          </p:cNvPr>
          <p:cNvSpPr>
            <a:spLocks noGrp="1"/>
          </p:cNvSpPr>
          <p:nvPr>
            <p:ph type="body" sz="quarter" idx="15" hasCustomPrompt="1"/>
          </p:nvPr>
        </p:nvSpPr>
        <p:spPr>
          <a:xfrm>
            <a:off x="3486496" y="2543448"/>
            <a:ext cx="2478024" cy="3739896"/>
          </a:xfrm>
        </p:spPr>
        <p:txBody>
          <a:bodyPr>
            <a:normAutofit/>
          </a:bodyPr>
          <a:lstStyle>
            <a:lvl1pPr marL="0" indent="0" algn="l" defTabSz="342853" rtl="0" eaLnBrk="1" latinLnBrk="0" hangingPunct="1">
              <a:lnSpc>
                <a:spcPct val="114000"/>
              </a:lnSpc>
              <a:spcBef>
                <a:spcPct val="0"/>
              </a:spcBef>
              <a:spcAft>
                <a:spcPts val="300"/>
              </a:spcAft>
              <a:buNone/>
              <a:defRPr lang="en-US" sz="2000" b="0" kern="1200" cap="none" spc="0" baseline="0" dirty="0">
                <a:solidFill>
                  <a:schemeClr val="tx1">
                    <a:lumMod val="65000"/>
                    <a:lumOff val="35000"/>
                  </a:schemeClr>
                </a:solidFill>
                <a:latin typeface="+mn-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Bullet two content</a:t>
            </a:r>
          </a:p>
        </p:txBody>
      </p:sp>
      <p:sp>
        <p:nvSpPr>
          <p:cNvPr id="25" name="Text Placeholder 36">
            <a:extLst>
              <a:ext uri="{FF2B5EF4-FFF2-40B4-BE49-F238E27FC236}">
                <a16:creationId xmlns:a16="http://schemas.microsoft.com/office/drawing/2014/main" id="{7750855A-B22B-46DA-84A6-EA73DA55A89A}"/>
              </a:ext>
            </a:extLst>
          </p:cNvPr>
          <p:cNvSpPr>
            <a:spLocks noGrp="1"/>
          </p:cNvSpPr>
          <p:nvPr>
            <p:ph type="body" sz="quarter" idx="16" hasCustomPrompt="1"/>
          </p:nvPr>
        </p:nvSpPr>
        <p:spPr>
          <a:xfrm>
            <a:off x="6226855" y="2543448"/>
            <a:ext cx="2478024" cy="3739896"/>
          </a:xfrm>
        </p:spPr>
        <p:txBody>
          <a:bodyPr>
            <a:normAutofit/>
          </a:bodyPr>
          <a:lstStyle>
            <a:lvl1pPr marL="0" indent="0" algn="l" defTabSz="342853" rtl="0" eaLnBrk="1" latinLnBrk="0" hangingPunct="1">
              <a:lnSpc>
                <a:spcPct val="114000"/>
              </a:lnSpc>
              <a:spcBef>
                <a:spcPct val="0"/>
              </a:spcBef>
              <a:spcAft>
                <a:spcPts val="300"/>
              </a:spcAft>
              <a:buNone/>
              <a:defRPr lang="en-US" sz="2000" b="0" kern="1200" cap="none" spc="0" baseline="0" dirty="0">
                <a:solidFill>
                  <a:schemeClr val="tx1">
                    <a:lumMod val="65000"/>
                    <a:lumOff val="35000"/>
                  </a:schemeClr>
                </a:solidFill>
                <a:latin typeface="+mn-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Bullet three content</a:t>
            </a:r>
          </a:p>
        </p:txBody>
      </p:sp>
      <p:sp>
        <p:nvSpPr>
          <p:cNvPr id="26" name="Text Placeholder 36">
            <a:extLst>
              <a:ext uri="{FF2B5EF4-FFF2-40B4-BE49-F238E27FC236}">
                <a16:creationId xmlns:a16="http://schemas.microsoft.com/office/drawing/2014/main" id="{7290EE9E-A557-414B-AEDD-F228250ACA1E}"/>
              </a:ext>
            </a:extLst>
          </p:cNvPr>
          <p:cNvSpPr>
            <a:spLocks noGrp="1"/>
          </p:cNvSpPr>
          <p:nvPr>
            <p:ph type="body" sz="quarter" idx="17" hasCustomPrompt="1"/>
          </p:nvPr>
        </p:nvSpPr>
        <p:spPr>
          <a:xfrm>
            <a:off x="8965974" y="2543448"/>
            <a:ext cx="2478024" cy="3739896"/>
          </a:xfrm>
        </p:spPr>
        <p:txBody>
          <a:bodyPr>
            <a:normAutofit/>
          </a:bodyPr>
          <a:lstStyle>
            <a:lvl1pPr marL="0" indent="0" algn="l" defTabSz="342853" rtl="0" eaLnBrk="1" latinLnBrk="0" hangingPunct="1">
              <a:lnSpc>
                <a:spcPct val="114000"/>
              </a:lnSpc>
              <a:spcBef>
                <a:spcPct val="0"/>
              </a:spcBef>
              <a:spcAft>
                <a:spcPts val="300"/>
              </a:spcAft>
              <a:buNone/>
              <a:defRPr lang="en-US" sz="2000" b="0" kern="1200" cap="none" spc="0" baseline="0" dirty="0">
                <a:solidFill>
                  <a:schemeClr val="tx1">
                    <a:lumMod val="65000"/>
                    <a:lumOff val="35000"/>
                  </a:schemeClr>
                </a:solidFill>
                <a:latin typeface="+mn-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Bullet four content</a:t>
            </a:r>
          </a:p>
        </p:txBody>
      </p:sp>
      <p:sp>
        <p:nvSpPr>
          <p:cNvPr id="27" name="Text Placeholder 36">
            <a:extLst>
              <a:ext uri="{FF2B5EF4-FFF2-40B4-BE49-F238E27FC236}">
                <a16:creationId xmlns:a16="http://schemas.microsoft.com/office/drawing/2014/main" id="{F2BD8D67-97E7-47E7-A936-A9DD7590131F}"/>
              </a:ext>
            </a:extLst>
          </p:cNvPr>
          <p:cNvSpPr>
            <a:spLocks noGrp="1"/>
          </p:cNvSpPr>
          <p:nvPr>
            <p:ph type="body" sz="quarter" idx="18" hasCustomPrompt="1"/>
          </p:nvPr>
        </p:nvSpPr>
        <p:spPr>
          <a:xfrm>
            <a:off x="746757" y="2543448"/>
            <a:ext cx="2478024" cy="3739896"/>
          </a:xfrm>
        </p:spPr>
        <p:txBody>
          <a:bodyPr>
            <a:normAutofit/>
          </a:bodyPr>
          <a:lstStyle>
            <a:lvl1pPr marL="0" indent="0" algn="l" defTabSz="342853" rtl="0" eaLnBrk="1" latinLnBrk="0" hangingPunct="1">
              <a:lnSpc>
                <a:spcPct val="114000"/>
              </a:lnSpc>
              <a:spcBef>
                <a:spcPct val="0"/>
              </a:spcBef>
              <a:spcAft>
                <a:spcPts val="300"/>
              </a:spcAft>
              <a:buNone/>
              <a:defRPr lang="en-US" sz="2000" b="0" kern="1200" cap="none" spc="0" baseline="0" dirty="0">
                <a:solidFill>
                  <a:schemeClr val="tx1">
                    <a:lumMod val="65000"/>
                    <a:lumOff val="35000"/>
                  </a:schemeClr>
                </a:solidFill>
                <a:latin typeface="+mn-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Bullet one content</a:t>
            </a:r>
          </a:p>
        </p:txBody>
      </p:sp>
      <p:sp>
        <p:nvSpPr>
          <p:cNvPr id="4" name="Slide Number Placeholder 3">
            <a:extLst>
              <a:ext uri="{FF2B5EF4-FFF2-40B4-BE49-F238E27FC236}">
                <a16:creationId xmlns:a16="http://schemas.microsoft.com/office/drawing/2014/main" id="{64CC8BD2-0326-4491-9081-DA6D380CD8F3}"/>
              </a:ext>
            </a:extLst>
          </p:cNvPr>
          <p:cNvSpPr>
            <a:spLocks noGrp="1"/>
          </p:cNvSpPr>
          <p:nvPr>
            <p:ph type="sldNum" sz="quarter" idx="21"/>
          </p:nvPr>
        </p:nvSpPr>
        <p:spPr/>
        <p:txBody>
          <a:bodyPr/>
          <a:lstStyle/>
          <a:p>
            <a:fld id="{F34A536A-60D5-41B0-AD62-E0158B9BF887}" type="slidenum">
              <a:rPr lang="en-US" smtClean="0"/>
              <a:t>‹#›</a:t>
            </a:fld>
            <a:endParaRPr lang="en-US"/>
          </a:p>
        </p:txBody>
      </p:sp>
    </p:spTree>
    <p:extLst>
      <p:ext uri="{BB962C8B-B14F-4D97-AF65-F5344CB8AC3E}">
        <p14:creationId xmlns:p14="http://schemas.microsoft.com/office/powerpoint/2010/main" val="334251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F1548-E9E8-452B-9124-3E82E646D930}"/>
              </a:ext>
            </a:extLst>
          </p:cNvPr>
          <p:cNvSpPr>
            <a:spLocks noGrp="1"/>
          </p:cNvSpPr>
          <p:nvPr>
            <p:ph type="title"/>
          </p:nvPr>
        </p:nvSpPr>
        <p:spPr>
          <a:xfrm>
            <a:off x="839788" y="365125"/>
            <a:ext cx="10515600" cy="1325563"/>
          </a:xfrm>
        </p:spPr>
        <p:txBody>
          <a:bodyPr/>
          <a:lstStyle>
            <a:lvl1pPr>
              <a:defRPr b="1">
                <a:solidFill>
                  <a:schemeClr val="bg2">
                    <a:lumMod val="50000"/>
                  </a:schemeClr>
                </a:solidFill>
                <a:latin typeface="+mn-lt"/>
                <a:ea typeface="Source Sans Pro" panose="020B0503030403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DB69402C-1177-4A1B-A3A9-8A46C809C356}"/>
              </a:ext>
            </a:extLst>
          </p:cNvPr>
          <p:cNvSpPr>
            <a:spLocks noGrp="1"/>
          </p:cNvSpPr>
          <p:nvPr>
            <p:ph type="body" idx="1"/>
          </p:nvPr>
        </p:nvSpPr>
        <p:spPr>
          <a:xfrm>
            <a:off x="839788" y="1681163"/>
            <a:ext cx="5157787" cy="823912"/>
          </a:xfrm>
        </p:spPr>
        <p:txBody>
          <a:bodyPr anchor="b"/>
          <a:lstStyle>
            <a:lvl1pPr marL="0" indent="0">
              <a:buNone/>
              <a:defRPr sz="2400" b="1">
                <a:solidFill>
                  <a:schemeClr val="bg2">
                    <a:lumMod val="50000"/>
                  </a:schemeClr>
                </a:solidFill>
                <a:latin typeface="+mn-lt"/>
                <a:ea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826A54F-6D6C-48AE-AF3D-08E377BB0A50}"/>
              </a:ext>
            </a:extLst>
          </p:cNvPr>
          <p:cNvSpPr>
            <a:spLocks noGrp="1"/>
          </p:cNvSpPr>
          <p:nvPr>
            <p:ph sz="half" idx="2"/>
          </p:nvPr>
        </p:nvSpPr>
        <p:spPr>
          <a:xfrm>
            <a:off x="839788" y="2505075"/>
            <a:ext cx="5157787" cy="3684588"/>
          </a:xfrm>
        </p:spPr>
        <p:txBody>
          <a:bodyPr>
            <a:normAutofit/>
          </a:bodyPr>
          <a:lstStyle>
            <a:lvl1pPr>
              <a:defRPr sz="2400">
                <a:solidFill>
                  <a:schemeClr val="accent3">
                    <a:lumMod val="50000"/>
                  </a:schemeClr>
                </a:solidFill>
                <a:latin typeface="+mn-lt"/>
                <a:ea typeface="Source Sans Pro" panose="020B0503030403020204" pitchFamily="34" charset="0"/>
              </a:defRPr>
            </a:lvl1pPr>
            <a:lvl2pPr>
              <a:defRPr sz="2000">
                <a:solidFill>
                  <a:schemeClr val="accent3">
                    <a:lumMod val="50000"/>
                  </a:schemeClr>
                </a:solidFill>
                <a:latin typeface="+mn-lt"/>
                <a:ea typeface="Source Sans Pro" panose="020B0503030403020204" pitchFamily="34" charset="0"/>
              </a:defRPr>
            </a:lvl2pPr>
            <a:lvl3pPr>
              <a:defRPr sz="1800">
                <a:solidFill>
                  <a:schemeClr val="accent3">
                    <a:lumMod val="50000"/>
                  </a:schemeClr>
                </a:solidFill>
                <a:latin typeface="+mn-lt"/>
                <a:ea typeface="Source Sans Pro" panose="020B0503030403020204" pitchFamily="34" charset="0"/>
              </a:defRPr>
            </a:lvl3pPr>
            <a:lvl4pPr>
              <a:defRPr sz="1600">
                <a:solidFill>
                  <a:schemeClr val="accent3">
                    <a:lumMod val="50000"/>
                  </a:schemeClr>
                </a:solidFill>
                <a:latin typeface="+mn-lt"/>
                <a:ea typeface="Source Sans Pro" panose="020B0503030403020204" pitchFamily="34" charset="0"/>
              </a:defRPr>
            </a:lvl4pPr>
            <a:lvl5pPr>
              <a:defRPr sz="1600">
                <a:solidFill>
                  <a:schemeClr val="accent3">
                    <a:lumMod val="50000"/>
                  </a:schemeClr>
                </a:solidFill>
                <a:latin typeface="+mn-lt"/>
                <a:ea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97D4DEE-DAC6-40F6-A025-79A9AFB93DC2}"/>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2">
                    <a:lumMod val="50000"/>
                  </a:schemeClr>
                </a:solidFill>
                <a:latin typeface="+mn-lt"/>
                <a:ea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8081426-F86A-46E4-88F0-B94BBEA8B84D}"/>
              </a:ext>
            </a:extLst>
          </p:cNvPr>
          <p:cNvSpPr>
            <a:spLocks noGrp="1"/>
          </p:cNvSpPr>
          <p:nvPr>
            <p:ph sz="quarter" idx="4"/>
          </p:nvPr>
        </p:nvSpPr>
        <p:spPr>
          <a:xfrm>
            <a:off x="6172200" y="2505075"/>
            <a:ext cx="5183188" cy="3684588"/>
          </a:xfrm>
        </p:spPr>
        <p:txBody>
          <a:bodyPr>
            <a:normAutofit/>
          </a:bodyPr>
          <a:lstStyle>
            <a:lvl1pPr>
              <a:defRPr sz="2400">
                <a:solidFill>
                  <a:schemeClr val="accent3">
                    <a:lumMod val="50000"/>
                  </a:schemeClr>
                </a:solidFill>
                <a:latin typeface="+mn-lt"/>
                <a:ea typeface="Source Sans Pro" panose="020B0503030403020204" pitchFamily="34" charset="0"/>
              </a:defRPr>
            </a:lvl1pPr>
            <a:lvl2pPr>
              <a:defRPr sz="2000">
                <a:solidFill>
                  <a:schemeClr val="accent3">
                    <a:lumMod val="50000"/>
                  </a:schemeClr>
                </a:solidFill>
                <a:latin typeface="+mn-lt"/>
                <a:ea typeface="Source Sans Pro" panose="020B0503030403020204" pitchFamily="34" charset="0"/>
              </a:defRPr>
            </a:lvl2pPr>
            <a:lvl3pPr>
              <a:defRPr sz="1800">
                <a:solidFill>
                  <a:schemeClr val="accent3">
                    <a:lumMod val="50000"/>
                  </a:schemeClr>
                </a:solidFill>
                <a:latin typeface="+mn-lt"/>
                <a:ea typeface="Source Sans Pro" panose="020B0503030403020204" pitchFamily="34" charset="0"/>
              </a:defRPr>
            </a:lvl3pPr>
            <a:lvl4pPr>
              <a:defRPr sz="1600">
                <a:solidFill>
                  <a:schemeClr val="accent3">
                    <a:lumMod val="50000"/>
                  </a:schemeClr>
                </a:solidFill>
                <a:latin typeface="+mn-lt"/>
                <a:ea typeface="Source Sans Pro" panose="020B0503030403020204" pitchFamily="34" charset="0"/>
              </a:defRPr>
            </a:lvl4pPr>
            <a:lvl5pPr>
              <a:defRPr sz="1600">
                <a:solidFill>
                  <a:schemeClr val="accent3">
                    <a:lumMod val="50000"/>
                  </a:schemeClr>
                </a:solidFill>
                <a:latin typeface="+mn-lt"/>
                <a:ea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A3CEFAC5-4897-7D9F-E768-ABD87ECE91C4}"/>
              </a:ext>
            </a:extLst>
          </p:cNvPr>
          <p:cNvSpPr/>
          <p:nvPr userDrawn="1"/>
        </p:nvSpPr>
        <p:spPr>
          <a:xfrm>
            <a:off x="0" y="6356350"/>
            <a:ext cx="12192000" cy="501650"/>
          </a:xfrm>
          <a:prstGeom prst="rect">
            <a:avLst/>
          </a:prstGeom>
          <a:solidFill>
            <a:srgbClr val="8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a typeface="Source Sans Pro" panose="020B0503030403020204" pitchFamily="34" charset="0"/>
            </a:endParaRPr>
          </a:p>
        </p:txBody>
      </p:sp>
      <p:pic>
        <p:nvPicPr>
          <p:cNvPr id="17" name="Picture 16" descr="Icon&#10;&#10;Description automatically generated">
            <a:extLst>
              <a:ext uri="{FF2B5EF4-FFF2-40B4-BE49-F238E27FC236}">
                <a16:creationId xmlns:a16="http://schemas.microsoft.com/office/drawing/2014/main" id="{1E9D4EB2-99A7-F12E-C7A6-B34BE5EA399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9385" y="6389134"/>
            <a:ext cx="473724" cy="390772"/>
          </a:xfrm>
          <a:prstGeom prst="rect">
            <a:avLst/>
          </a:prstGeom>
        </p:spPr>
      </p:pic>
      <p:sp>
        <p:nvSpPr>
          <p:cNvPr id="7" name="Footer Placeholder 4">
            <a:extLst>
              <a:ext uri="{FF2B5EF4-FFF2-40B4-BE49-F238E27FC236}">
                <a16:creationId xmlns:a16="http://schemas.microsoft.com/office/drawing/2014/main" id="{B5D5B5C7-436B-5653-4A8A-109086876751}"/>
              </a:ext>
            </a:extLst>
          </p:cNvPr>
          <p:cNvSpPr>
            <a:spLocks noGrp="1"/>
          </p:cNvSpPr>
          <p:nvPr>
            <p:ph type="ftr" sz="quarter" idx="13"/>
          </p:nvPr>
        </p:nvSpPr>
        <p:spPr>
          <a:xfrm>
            <a:off x="4038600" y="6495143"/>
            <a:ext cx="4114800" cy="296862"/>
          </a:xfrm>
          <a:prstGeom prst="rect">
            <a:avLst/>
          </a:prstGeom>
        </p:spPr>
        <p:txBody>
          <a:bodyPr/>
          <a:lstStyle>
            <a:lvl1pPr algn="ctr">
              <a:defRPr sz="1400" b="1">
                <a:solidFill>
                  <a:schemeClr val="bg1"/>
                </a:solidFill>
                <a:latin typeface="+mn-lt"/>
                <a:ea typeface="Source Sans Pro" panose="020B0503030403020204" pitchFamily="34" charset="0"/>
              </a:defRPr>
            </a:lvl1pPr>
          </a:lstStyle>
          <a:p>
            <a:r>
              <a:rPr lang="en-US" dirty="0"/>
              <a:t>NATIONAL CORE INDICATORS®</a:t>
            </a:r>
          </a:p>
        </p:txBody>
      </p:sp>
      <p:sp>
        <p:nvSpPr>
          <p:cNvPr id="8" name="Slide Number Placeholder 5">
            <a:extLst>
              <a:ext uri="{FF2B5EF4-FFF2-40B4-BE49-F238E27FC236}">
                <a16:creationId xmlns:a16="http://schemas.microsoft.com/office/drawing/2014/main" id="{215DD72A-3931-CC04-06D9-57A96141D85B}"/>
              </a:ext>
            </a:extLst>
          </p:cNvPr>
          <p:cNvSpPr>
            <a:spLocks noGrp="1"/>
          </p:cNvSpPr>
          <p:nvPr>
            <p:ph type="sldNum" sz="quarter" idx="14"/>
          </p:nvPr>
        </p:nvSpPr>
        <p:spPr>
          <a:xfrm>
            <a:off x="11217728" y="6483044"/>
            <a:ext cx="830033" cy="296862"/>
          </a:xfrm>
          <a:prstGeom prst="rect">
            <a:avLst/>
          </a:prstGeom>
        </p:spPr>
        <p:txBody>
          <a:bodyPr/>
          <a:lstStyle>
            <a:lvl1pPr algn="r">
              <a:defRPr sz="1400" b="1">
                <a:solidFill>
                  <a:schemeClr val="bg1"/>
                </a:solidFill>
                <a:latin typeface="+mn-lt"/>
                <a:ea typeface="Source Sans Pro" panose="020B0503030403020204" pitchFamily="34" charset="0"/>
              </a:defRPr>
            </a:lvl1pPr>
          </a:lstStyle>
          <a:p>
            <a:fld id="{56457A89-7E12-42A4-9457-BFD85B9E19BE}" type="slidenum">
              <a:rPr lang="en-US" smtClean="0"/>
              <a:pPr/>
              <a:t>‹#›</a:t>
            </a:fld>
            <a:endParaRPr lang="en-US" dirty="0"/>
          </a:p>
        </p:txBody>
      </p:sp>
    </p:spTree>
    <p:extLst>
      <p:ext uri="{BB962C8B-B14F-4D97-AF65-F5344CB8AC3E}">
        <p14:creationId xmlns:p14="http://schemas.microsoft.com/office/powerpoint/2010/main" val="8129831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 Pic">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318B15F-60F3-4D31-92BA-A2509137A14D}"/>
              </a:ext>
            </a:extLst>
          </p:cNvPr>
          <p:cNvSpPr txBox="1">
            <a:spLocks/>
          </p:cNvSpPr>
          <p:nvPr/>
        </p:nvSpPr>
        <p:spPr>
          <a:xfrm>
            <a:off x="4766733" y="523760"/>
            <a:ext cx="1369710" cy="214763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7300" b="1">
                <a:solidFill>
                  <a:schemeClr val="accent1"/>
                </a:solidFill>
                <a:latin typeface="+mn-lt"/>
                <a:cs typeface="AngsanaUPC" panose="02020603050405020304" pitchFamily="18" charset="-34"/>
              </a:rPr>
              <a:t>“</a:t>
            </a:r>
          </a:p>
        </p:txBody>
      </p:sp>
      <p:sp>
        <p:nvSpPr>
          <p:cNvPr id="11" name="Rectangle 10">
            <a:extLst>
              <a:ext uri="{FF2B5EF4-FFF2-40B4-BE49-F238E27FC236}">
                <a16:creationId xmlns:a16="http://schemas.microsoft.com/office/drawing/2014/main" id="{A6E86310-9369-4734-834F-6AA6FF530F52}"/>
              </a:ext>
            </a:extLst>
          </p:cNvPr>
          <p:cNvSpPr/>
          <p:nvPr/>
        </p:nvSpPr>
        <p:spPr>
          <a:xfrm>
            <a:off x="1524" y="0"/>
            <a:ext cx="12188952" cy="109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54B3D3C2-4FC5-42A8-AE79-823E2379B807}"/>
              </a:ext>
            </a:extLst>
          </p:cNvPr>
          <p:cNvSpPr>
            <a:spLocks noGrp="1"/>
          </p:cNvSpPr>
          <p:nvPr>
            <p:ph type="pic" sz="quarter" idx="10"/>
          </p:nvPr>
        </p:nvSpPr>
        <p:spPr>
          <a:xfrm>
            <a:off x="0" y="109468"/>
            <a:ext cx="4766733" cy="6748531"/>
          </a:xfrm>
        </p:spPr>
        <p:txBody>
          <a:bodyPr/>
          <a:lstStyle/>
          <a:p>
            <a:r>
              <a:rPr lang="en-US"/>
              <a:t>Click icon to add picture</a:t>
            </a:r>
          </a:p>
        </p:txBody>
      </p:sp>
      <p:sp>
        <p:nvSpPr>
          <p:cNvPr id="16" name="Text Placeholder 36">
            <a:extLst>
              <a:ext uri="{FF2B5EF4-FFF2-40B4-BE49-F238E27FC236}">
                <a16:creationId xmlns:a16="http://schemas.microsoft.com/office/drawing/2014/main" id="{DB6B1CDB-A6AF-4072-A73F-DE3E725F6174}"/>
              </a:ext>
            </a:extLst>
          </p:cNvPr>
          <p:cNvSpPr>
            <a:spLocks noGrp="1"/>
          </p:cNvSpPr>
          <p:nvPr>
            <p:ph type="body" sz="quarter" idx="14" hasCustomPrompt="1"/>
          </p:nvPr>
        </p:nvSpPr>
        <p:spPr>
          <a:xfrm>
            <a:off x="5945318" y="1341180"/>
            <a:ext cx="5468112" cy="4517752"/>
          </a:xfrm>
        </p:spPr>
        <p:txBody>
          <a:bodyPr>
            <a:normAutofit/>
          </a:bodyPr>
          <a:lstStyle>
            <a:lvl1pPr marL="0" indent="0" algn="l" defTabSz="342853" rtl="0" eaLnBrk="1" latinLnBrk="0" hangingPunct="1">
              <a:lnSpc>
                <a:spcPct val="114000"/>
              </a:lnSpc>
              <a:spcBef>
                <a:spcPct val="0"/>
              </a:spcBef>
              <a:spcAft>
                <a:spcPts val="300"/>
              </a:spcAft>
              <a:buNone/>
              <a:defRPr lang="en-US" sz="2400" kern="1200" dirty="0">
                <a:solidFill>
                  <a:schemeClr val="tx1">
                    <a:lumMod val="65000"/>
                    <a:lumOff val="35000"/>
                  </a:schemeClr>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t>Quote content here</a:t>
            </a:r>
          </a:p>
        </p:txBody>
      </p:sp>
      <p:sp>
        <p:nvSpPr>
          <p:cNvPr id="17" name="Text Placeholder 36">
            <a:extLst>
              <a:ext uri="{FF2B5EF4-FFF2-40B4-BE49-F238E27FC236}">
                <a16:creationId xmlns:a16="http://schemas.microsoft.com/office/drawing/2014/main" id="{A253885E-E574-4B8A-8312-FB5FEFB318D4}"/>
              </a:ext>
            </a:extLst>
          </p:cNvPr>
          <p:cNvSpPr>
            <a:spLocks noGrp="1"/>
          </p:cNvSpPr>
          <p:nvPr>
            <p:ph type="body" sz="quarter" idx="15" hasCustomPrompt="1"/>
          </p:nvPr>
        </p:nvSpPr>
        <p:spPr>
          <a:xfrm>
            <a:off x="5945318" y="5858932"/>
            <a:ext cx="5468112" cy="558802"/>
          </a:xfrm>
        </p:spPr>
        <p:txBody>
          <a:bodyPr>
            <a:normAutofit/>
          </a:bodyPr>
          <a:lstStyle>
            <a:lvl1pPr marL="0" indent="0" algn="l" defTabSz="342853" rtl="0" eaLnBrk="1" latinLnBrk="0" hangingPunct="1">
              <a:lnSpc>
                <a:spcPct val="114000"/>
              </a:lnSpc>
              <a:spcBef>
                <a:spcPct val="0"/>
              </a:spcBef>
              <a:spcAft>
                <a:spcPts val="300"/>
              </a:spcAft>
              <a:buNone/>
              <a:defRPr lang="en-US" sz="2000" kern="1200" dirty="0">
                <a:solidFill>
                  <a:schemeClr val="tx1">
                    <a:lumMod val="65000"/>
                    <a:lumOff val="35000"/>
                  </a:schemeClr>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t>- Name</a:t>
            </a:r>
          </a:p>
        </p:txBody>
      </p:sp>
      <p:sp>
        <p:nvSpPr>
          <p:cNvPr id="4" name="Slide Number Placeholder 3">
            <a:extLst>
              <a:ext uri="{FF2B5EF4-FFF2-40B4-BE49-F238E27FC236}">
                <a16:creationId xmlns:a16="http://schemas.microsoft.com/office/drawing/2014/main" id="{981EAA35-E2A2-4889-B734-437144F56ED4}"/>
              </a:ext>
            </a:extLst>
          </p:cNvPr>
          <p:cNvSpPr>
            <a:spLocks noGrp="1"/>
          </p:cNvSpPr>
          <p:nvPr>
            <p:ph type="sldNum" sz="quarter" idx="18"/>
          </p:nvPr>
        </p:nvSpPr>
        <p:spPr/>
        <p:txBody>
          <a:bodyPr/>
          <a:lstStyle/>
          <a:p>
            <a:fld id="{F34A536A-60D5-41B0-AD62-E0158B9BF887}" type="slidenum">
              <a:rPr lang="en-US" smtClean="0"/>
              <a:t>‹#›</a:t>
            </a:fld>
            <a:endParaRPr lang="en-US"/>
          </a:p>
        </p:txBody>
      </p:sp>
    </p:spTree>
    <p:extLst>
      <p:ext uri="{BB962C8B-B14F-4D97-AF65-F5344CB8AC3E}">
        <p14:creationId xmlns:p14="http://schemas.microsoft.com/office/powerpoint/2010/main" val="4941290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EF8800-C272-4BB6-A7D9-F920763525F6}"/>
              </a:ext>
            </a:extLst>
          </p:cNvPr>
          <p:cNvSpPr>
            <a:spLocks noGrp="1"/>
          </p:cNvSpPr>
          <p:nvPr>
            <p:ph type="sldNum" sz="quarter" idx="12"/>
          </p:nvPr>
        </p:nvSpPr>
        <p:spPr/>
        <p:txBody>
          <a:bodyPr/>
          <a:lstStyle/>
          <a:p>
            <a:fld id="{F34A536A-60D5-41B0-AD62-E0158B9BF887}" type="slidenum">
              <a:rPr lang="en-US" smtClean="0"/>
              <a:t>‹#›</a:t>
            </a:fld>
            <a:endParaRPr lang="en-US"/>
          </a:p>
        </p:txBody>
      </p:sp>
    </p:spTree>
    <p:extLst>
      <p:ext uri="{BB962C8B-B14F-4D97-AF65-F5344CB8AC3E}">
        <p14:creationId xmlns:p14="http://schemas.microsoft.com/office/powerpoint/2010/main" val="33505742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pic>
        <p:nvPicPr>
          <p:cNvPr id="2" name="Picture 10" descr="Team Meeting Brainstorming Planning Analysing Concept">
            <a:extLst>
              <a:ext uri="{FF2B5EF4-FFF2-40B4-BE49-F238E27FC236}">
                <a16:creationId xmlns:a16="http://schemas.microsoft.com/office/drawing/2014/main" id="{3B34572D-8B0A-46BE-AE68-17BD3058BFA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217124" y="0"/>
            <a:ext cx="8974876" cy="68573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E6DFEB7-5403-4069-95F4-A9811067417C}"/>
              </a:ext>
            </a:extLst>
          </p:cNvPr>
          <p:cNvSpPr/>
          <p:nvPr/>
        </p:nvSpPr>
        <p:spPr>
          <a:xfrm>
            <a:off x="3048839" y="629"/>
            <a:ext cx="9143160" cy="6857371"/>
          </a:xfrm>
          <a:prstGeom prst="rect">
            <a:avLst/>
          </a:prstGeom>
          <a:solidFill>
            <a:schemeClr val="tx2">
              <a:lumMod val="40000"/>
              <a:lumOff val="60000"/>
              <a:alpha val="5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 name="Group 3">
            <a:extLst>
              <a:ext uri="{FF2B5EF4-FFF2-40B4-BE49-F238E27FC236}">
                <a16:creationId xmlns:a16="http://schemas.microsoft.com/office/drawing/2014/main" id="{B9E70533-358C-4711-A91D-3480044A00C8}"/>
              </a:ext>
            </a:extLst>
          </p:cNvPr>
          <p:cNvGrpSpPr/>
          <p:nvPr/>
        </p:nvGrpSpPr>
        <p:grpSpPr>
          <a:xfrm>
            <a:off x="0" y="-64655"/>
            <a:ext cx="8692031" cy="6928043"/>
            <a:chOff x="-10225826" y="-2761466"/>
            <a:chExt cx="8692031" cy="6863388"/>
          </a:xfrm>
          <a:solidFill>
            <a:schemeClr val="accent1"/>
          </a:solidFill>
        </p:grpSpPr>
        <p:sp>
          <p:nvSpPr>
            <p:cNvPr id="5" name="Parallelogram 6">
              <a:extLst>
                <a:ext uri="{FF2B5EF4-FFF2-40B4-BE49-F238E27FC236}">
                  <a16:creationId xmlns:a16="http://schemas.microsoft.com/office/drawing/2014/main" id="{34CE1A31-7A1E-4435-BD9C-BB37F2E633A6}"/>
                </a:ext>
              </a:extLst>
            </p:cNvPr>
            <p:cNvSpPr/>
            <p:nvPr/>
          </p:nvSpPr>
          <p:spPr>
            <a:xfrm>
              <a:off x="-9022934" y="-2761466"/>
              <a:ext cx="7489139" cy="6863388"/>
            </a:xfrm>
            <a:custGeom>
              <a:avLst/>
              <a:gdLst>
                <a:gd name="connsiteX0" fmla="*/ 0 w 4490976"/>
                <a:gd name="connsiteY0" fmla="*/ 10067227 h 10067227"/>
                <a:gd name="connsiteX1" fmla="*/ 0 w 4490976"/>
                <a:gd name="connsiteY1" fmla="*/ 0 h 10067227"/>
                <a:gd name="connsiteX2" fmla="*/ 4490976 w 4490976"/>
                <a:gd name="connsiteY2" fmla="*/ 0 h 10067227"/>
                <a:gd name="connsiteX3" fmla="*/ 4490976 w 4490976"/>
                <a:gd name="connsiteY3" fmla="*/ 10067227 h 10067227"/>
                <a:gd name="connsiteX4" fmla="*/ 0 w 4490976"/>
                <a:gd name="connsiteY4" fmla="*/ 10067227 h 10067227"/>
                <a:gd name="connsiteX0" fmla="*/ 0 w 10926500"/>
                <a:gd name="connsiteY0" fmla="*/ 10067227 h 10067227"/>
                <a:gd name="connsiteX1" fmla="*/ 0 w 10926500"/>
                <a:gd name="connsiteY1" fmla="*/ 0 h 10067227"/>
                <a:gd name="connsiteX2" fmla="*/ 10926500 w 10926500"/>
                <a:gd name="connsiteY2" fmla="*/ 92597 h 10067227"/>
                <a:gd name="connsiteX3" fmla="*/ 4490976 w 10926500"/>
                <a:gd name="connsiteY3" fmla="*/ 10067227 h 10067227"/>
                <a:gd name="connsiteX4" fmla="*/ 0 w 10926500"/>
                <a:gd name="connsiteY4" fmla="*/ 10067227 h 10067227"/>
                <a:gd name="connsiteX0" fmla="*/ 0 w 10995949"/>
                <a:gd name="connsiteY0" fmla="*/ 10090376 h 10090376"/>
                <a:gd name="connsiteX1" fmla="*/ 0 w 10995949"/>
                <a:gd name="connsiteY1" fmla="*/ 23149 h 10090376"/>
                <a:gd name="connsiteX2" fmla="*/ 10995949 w 10995949"/>
                <a:gd name="connsiteY2" fmla="*/ 0 h 10090376"/>
                <a:gd name="connsiteX3" fmla="*/ 4490976 w 10995949"/>
                <a:gd name="connsiteY3" fmla="*/ 10090376 h 10090376"/>
                <a:gd name="connsiteX4" fmla="*/ 0 w 10995949"/>
                <a:gd name="connsiteY4" fmla="*/ 10090376 h 10090376"/>
                <a:gd name="connsiteX0" fmla="*/ 0 w 10985081"/>
                <a:gd name="connsiteY0" fmla="*/ 10067227 h 10067227"/>
                <a:gd name="connsiteX1" fmla="*/ 0 w 10985081"/>
                <a:gd name="connsiteY1" fmla="*/ 0 h 10067227"/>
                <a:gd name="connsiteX2" fmla="*/ 10985081 w 10985081"/>
                <a:gd name="connsiteY2" fmla="*/ 9451 h 10067227"/>
                <a:gd name="connsiteX3" fmla="*/ 4490976 w 10985081"/>
                <a:gd name="connsiteY3" fmla="*/ 10067227 h 10067227"/>
                <a:gd name="connsiteX4" fmla="*/ 0 w 10985081"/>
                <a:gd name="connsiteY4" fmla="*/ 10067227 h 10067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85081" h="10067227">
                  <a:moveTo>
                    <a:pt x="0" y="10067227"/>
                  </a:moveTo>
                  <a:lnTo>
                    <a:pt x="0" y="0"/>
                  </a:lnTo>
                  <a:lnTo>
                    <a:pt x="10985081" y="9451"/>
                  </a:lnTo>
                  <a:lnTo>
                    <a:pt x="4490976" y="10067227"/>
                  </a:lnTo>
                  <a:lnTo>
                    <a:pt x="0" y="100672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C4E57A41-7ECE-4987-893A-A3AA229D803D}"/>
                </a:ext>
              </a:extLst>
            </p:cNvPr>
            <p:cNvSpPr/>
            <p:nvPr/>
          </p:nvSpPr>
          <p:spPr>
            <a:xfrm>
              <a:off x="-10225826" y="-2756078"/>
              <a:ext cx="1202893"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E6B487C-9CD5-4EE9-B51E-657FD13FC877}"/>
              </a:ext>
            </a:extLst>
          </p:cNvPr>
          <p:cNvGrpSpPr/>
          <p:nvPr/>
        </p:nvGrpSpPr>
        <p:grpSpPr>
          <a:xfrm>
            <a:off x="413484" y="744830"/>
            <a:ext cx="6302021" cy="1554480"/>
            <a:chOff x="413484" y="744830"/>
            <a:chExt cx="6302021" cy="1554480"/>
          </a:xfrm>
        </p:grpSpPr>
        <p:cxnSp>
          <p:nvCxnSpPr>
            <p:cNvPr id="8" name="Straight Connector 7">
              <a:extLst>
                <a:ext uri="{FF2B5EF4-FFF2-40B4-BE49-F238E27FC236}">
                  <a16:creationId xmlns:a16="http://schemas.microsoft.com/office/drawing/2014/main" id="{746C9830-942F-4B55-8558-1B526901C15C}"/>
                </a:ext>
              </a:extLst>
            </p:cNvPr>
            <p:cNvCxnSpPr>
              <a:cxnSpLocks/>
            </p:cNvCxnSpPr>
            <p:nvPr/>
          </p:nvCxnSpPr>
          <p:spPr>
            <a:xfrm flipV="1">
              <a:off x="413484" y="744830"/>
              <a:ext cx="0" cy="155448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DCD2009-79DC-4D70-BA9A-C1EDA3F57E3C}"/>
                </a:ext>
              </a:extLst>
            </p:cNvPr>
            <p:cNvSpPr txBox="1">
              <a:spLocks/>
            </p:cNvSpPr>
            <p:nvPr/>
          </p:nvSpPr>
          <p:spPr>
            <a:xfrm>
              <a:off x="628069" y="744830"/>
              <a:ext cx="6087436" cy="1493135"/>
            </a:xfrm>
            <a:prstGeom prst="rect">
              <a:avLst/>
            </a:prstGeom>
            <a:noFill/>
            <a:ln>
              <a:noFill/>
            </a:ln>
          </p:spPr>
          <p:txBody>
            <a:bodyPr vert="horz" lIns="68580" tIns="34291" rIns="68580" bIns="34291" rtlCol="0" anchor="ctr">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342853"/>
              <a:r>
                <a:rPr lang="en-US" sz="4800" b="1" cap="none">
                  <a:latin typeface="+mj-lt"/>
                </a:rPr>
                <a:t>Thank You.</a:t>
              </a:r>
            </a:p>
          </p:txBody>
        </p:sp>
      </p:grpSp>
      <p:pic>
        <p:nvPicPr>
          <p:cNvPr id="12" name="Picture 11" descr="A close up of a logo&#10;&#10;Description generated with very high confidence">
            <a:extLst>
              <a:ext uri="{FF2B5EF4-FFF2-40B4-BE49-F238E27FC236}">
                <a16:creationId xmlns:a16="http://schemas.microsoft.com/office/drawing/2014/main" id="{58246767-752D-4719-A3AD-78F26013F3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982" y="2977407"/>
            <a:ext cx="2286000" cy="2286000"/>
          </a:xfrm>
          <a:prstGeom prst="rect">
            <a:avLst/>
          </a:prstGeom>
        </p:spPr>
      </p:pic>
    </p:spTree>
    <p:extLst>
      <p:ext uri="{BB962C8B-B14F-4D97-AF65-F5344CB8AC3E}">
        <p14:creationId xmlns:p14="http://schemas.microsoft.com/office/powerpoint/2010/main" val="28656062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White Title Slide - With Imag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88E143-D455-4A3C-F787-9F4BB00113C1}"/>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722141" y="0"/>
            <a:ext cx="790308" cy="1354238"/>
          </a:xfrm>
          <a:prstGeom prst="rect">
            <a:avLst/>
          </a:prstGeom>
        </p:spPr>
      </p:pic>
      <p:sp>
        <p:nvSpPr>
          <p:cNvPr id="2" name="Title 1">
            <a:extLst>
              <a:ext uri="{FF2B5EF4-FFF2-40B4-BE49-F238E27FC236}">
                <a16:creationId xmlns:a16="http://schemas.microsoft.com/office/drawing/2014/main" id="{01748974-59A4-6BE4-C1C8-35D4B042FD54}"/>
              </a:ext>
            </a:extLst>
          </p:cNvPr>
          <p:cNvSpPr>
            <a:spLocks noGrp="1"/>
          </p:cNvSpPr>
          <p:nvPr>
            <p:ph type="ctrTitle"/>
          </p:nvPr>
        </p:nvSpPr>
        <p:spPr>
          <a:xfrm>
            <a:off x="722140" y="2498316"/>
            <a:ext cx="6663397" cy="2643027"/>
          </a:xfrm>
        </p:spPr>
        <p:txBody>
          <a:bodyPr anchor="t"/>
          <a:lstStyle>
            <a:lvl1pPr algn="l">
              <a:defRPr sz="6000" b="1" i="1" cap="all" baseline="0">
                <a:solidFill>
                  <a:schemeClr val="tx2"/>
                </a:solidFill>
                <a:latin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9B88880-01B2-E743-3AB0-6A536C89BD87}"/>
              </a:ext>
            </a:extLst>
          </p:cNvPr>
          <p:cNvSpPr>
            <a:spLocks noGrp="1"/>
          </p:cNvSpPr>
          <p:nvPr>
            <p:ph type="subTitle" idx="1"/>
          </p:nvPr>
        </p:nvSpPr>
        <p:spPr>
          <a:xfrm>
            <a:off x="722141" y="5141343"/>
            <a:ext cx="6663396" cy="1010196"/>
          </a:xfrm>
        </p:spPr>
        <p:txBody>
          <a:bodyPr>
            <a:normAutofit/>
          </a:bodyPr>
          <a:lstStyle>
            <a:lvl1pPr marL="0" indent="0" algn="l">
              <a:buNone/>
              <a:defRPr sz="2800" b="0" i="1" cap="all" baseline="0">
                <a:solidFill>
                  <a:schemeClr val="tx2"/>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Footer Placeholder 7">
            <a:extLst>
              <a:ext uri="{FF2B5EF4-FFF2-40B4-BE49-F238E27FC236}">
                <a16:creationId xmlns:a16="http://schemas.microsoft.com/office/drawing/2014/main" id="{0670CCDE-8424-730A-362E-32E782217E61}"/>
              </a:ext>
            </a:extLst>
          </p:cNvPr>
          <p:cNvSpPr>
            <a:spLocks noGrp="1"/>
          </p:cNvSpPr>
          <p:nvPr>
            <p:ph type="ftr" sz="quarter" idx="11"/>
          </p:nvPr>
        </p:nvSpPr>
        <p:spPr>
          <a:xfrm>
            <a:off x="722141" y="2030785"/>
            <a:ext cx="5632360" cy="365125"/>
          </a:xfrm>
        </p:spPr>
        <p:txBody>
          <a:bodyPr/>
          <a:lstStyle>
            <a:lvl1pPr algn="l">
              <a:defRPr>
                <a:latin typeface="Arial" panose="020B0604020202020204" pitchFamily="34" charset="0"/>
                <a:cs typeface="Arial" panose="020B0604020202020204" pitchFamily="34" charset="0"/>
              </a:defRPr>
            </a:lvl1pPr>
          </a:lstStyle>
          <a:p>
            <a:r>
              <a:rPr lang="en-US" dirty="0"/>
              <a:t>Short presentation header</a:t>
            </a:r>
          </a:p>
        </p:txBody>
      </p:sp>
      <p:sp>
        <p:nvSpPr>
          <p:cNvPr id="7" name="Date Placeholder 6">
            <a:extLst>
              <a:ext uri="{FF2B5EF4-FFF2-40B4-BE49-F238E27FC236}">
                <a16:creationId xmlns:a16="http://schemas.microsoft.com/office/drawing/2014/main" id="{A738E38D-FCF7-2970-9FDC-00149B505B4A}"/>
              </a:ext>
            </a:extLst>
          </p:cNvPr>
          <p:cNvSpPr>
            <a:spLocks noGrp="1"/>
          </p:cNvSpPr>
          <p:nvPr>
            <p:ph type="dt" sz="half" idx="10"/>
          </p:nvPr>
        </p:nvSpPr>
        <p:spPr>
          <a:xfrm>
            <a:off x="5151120" y="6316594"/>
            <a:ext cx="2234417" cy="365125"/>
          </a:xfrm>
        </p:spPr>
        <p:txBody>
          <a:bodyPr/>
          <a:lstStyle>
            <a:lvl1pPr algn="r">
              <a:defRPr>
                <a:latin typeface="Arial" panose="020B0604020202020204" pitchFamily="34" charset="0"/>
                <a:cs typeface="Arial" panose="020B0604020202020204" pitchFamily="34" charset="0"/>
              </a:defRPr>
            </a:lvl1pPr>
          </a:lstStyle>
          <a:p>
            <a:fld id="{F736CD1D-257F-D848-ADDF-0C3CED288F3A}" type="datetime4">
              <a:rPr lang="en-US" smtClean="0"/>
              <a:pPr/>
              <a:t>December 19, 2025</a:t>
            </a:fld>
            <a:endParaRPr lang="en-US" dirty="0"/>
          </a:p>
        </p:txBody>
      </p:sp>
      <p:sp>
        <p:nvSpPr>
          <p:cNvPr id="5" name="Picture Placeholder 4">
            <a:extLst>
              <a:ext uri="{FF2B5EF4-FFF2-40B4-BE49-F238E27FC236}">
                <a16:creationId xmlns:a16="http://schemas.microsoft.com/office/drawing/2014/main" id="{F1B795E0-6F73-127D-FAF7-CECAB57B5A71}"/>
              </a:ext>
            </a:extLst>
          </p:cNvPr>
          <p:cNvSpPr>
            <a:spLocks noGrp="1"/>
          </p:cNvSpPr>
          <p:nvPr>
            <p:ph type="pic" sz="quarter" idx="12"/>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23032520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Blank with footer: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DD39CF-69B8-E60C-2A50-03CAE0BBFB31}"/>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10562607" y="0"/>
            <a:ext cx="790308" cy="1354238"/>
          </a:xfrm>
          <a:prstGeom prst="rect">
            <a:avLst/>
          </a:prstGeom>
        </p:spPr>
      </p:pic>
    </p:spTree>
    <p:extLst>
      <p:ext uri="{BB962C8B-B14F-4D97-AF65-F5344CB8AC3E}">
        <p14:creationId xmlns:p14="http://schemas.microsoft.com/office/powerpoint/2010/main" val="28781596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Offset 2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E04AE2-B9D4-51CF-53DB-CC7E1336B119}"/>
              </a:ext>
              <a:ext uri="{C183D7F6-B498-43B3-948B-1728B52AA6E4}">
                <adec:decorative xmlns:adec="http://schemas.microsoft.com/office/drawing/2017/decorative" val="1"/>
              </a:ext>
            </a:extLst>
          </p:cNvPr>
          <p:cNvSpPr/>
          <p:nvPr userDrawn="1"/>
        </p:nvSpPr>
        <p:spPr>
          <a:xfrm>
            <a:off x="0" y="-718698"/>
            <a:ext cx="12192000" cy="733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Title 1">
            <a:extLst>
              <a:ext uri="{FF2B5EF4-FFF2-40B4-BE49-F238E27FC236}">
                <a16:creationId xmlns:a16="http://schemas.microsoft.com/office/drawing/2014/main" id="{4F2DA880-A5E7-4092-1AC6-DCE1B71254AF}"/>
              </a:ext>
            </a:extLst>
          </p:cNvPr>
          <p:cNvSpPr>
            <a:spLocks noGrp="1"/>
          </p:cNvSpPr>
          <p:nvPr>
            <p:ph type="title"/>
          </p:nvPr>
        </p:nvSpPr>
        <p:spPr>
          <a:xfrm>
            <a:off x="838200" y="1404108"/>
            <a:ext cx="4213770" cy="733885"/>
          </a:xfrm>
        </p:spPr>
        <p:txBody>
          <a:bodyPr>
            <a:normAutofit/>
          </a:bodyPr>
          <a:lstStyle>
            <a:lvl1pPr>
              <a:defRPr sz="4300" b="0" i="0">
                <a:latin typeface="Arial" panose="020B0604020202020204" pitchFamily="34" charset="0"/>
              </a:defRPr>
            </a:lvl1pPr>
          </a:lstStyle>
          <a:p>
            <a:r>
              <a:rPr lang="en-US" dirty="0"/>
              <a:t>Click to edit Master title style</a:t>
            </a:r>
          </a:p>
        </p:txBody>
      </p:sp>
      <p:sp>
        <p:nvSpPr>
          <p:cNvPr id="9" name="Subtitle 2">
            <a:extLst>
              <a:ext uri="{FF2B5EF4-FFF2-40B4-BE49-F238E27FC236}">
                <a16:creationId xmlns:a16="http://schemas.microsoft.com/office/drawing/2014/main" id="{44BEBC62-D954-D167-7ACF-01C7062D79BF}"/>
              </a:ext>
            </a:extLst>
          </p:cNvPr>
          <p:cNvSpPr>
            <a:spLocks noGrp="1"/>
          </p:cNvSpPr>
          <p:nvPr>
            <p:ph type="subTitle" idx="14"/>
          </p:nvPr>
        </p:nvSpPr>
        <p:spPr>
          <a:xfrm>
            <a:off x="838199" y="2177181"/>
            <a:ext cx="4213770" cy="477611"/>
          </a:xfrm>
        </p:spPr>
        <p:txBody>
          <a:bodyPr>
            <a:normAutofit/>
          </a:bodyPr>
          <a:lstStyle>
            <a:lvl1pPr marL="0" indent="0" algn="l">
              <a:buNone/>
              <a:defRPr sz="2000" b="1" i="0" cap="none" baseline="0">
                <a:solidFill>
                  <a:schemeClr val="tx1"/>
                </a:solidFill>
                <a:latin typeface="Arial" panose="020B0604020202020204" pitchFamily="34" charset="0"/>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 Placeholder 17">
            <a:extLst>
              <a:ext uri="{FF2B5EF4-FFF2-40B4-BE49-F238E27FC236}">
                <a16:creationId xmlns:a16="http://schemas.microsoft.com/office/drawing/2014/main" id="{5385F56A-7975-11E1-C5AD-AA38A81B8618}"/>
              </a:ext>
            </a:extLst>
          </p:cNvPr>
          <p:cNvSpPr>
            <a:spLocks noGrp="1"/>
          </p:cNvSpPr>
          <p:nvPr>
            <p:ph type="body" sz="quarter" idx="15" hasCustomPrompt="1"/>
          </p:nvPr>
        </p:nvSpPr>
        <p:spPr>
          <a:xfrm>
            <a:off x="838201" y="1094198"/>
            <a:ext cx="4213770" cy="266700"/>
          </a:xfrm>
        </p:spPr>
        <p:txBody>
          <a:bodyPr>
            <a:noAutofit/>
          </a:bodyPr>
          <a:lstStyle>
            <a:lvl1pPr marL="0" indent="0">
              <a:buNone/>
              <a:defRPr sz="1200">
                <a:solidFill>
                  <a:schemeClr val="tx2"/>
                </a:solidFill>
                <a:latin typeface="Arial" panose="020B0604020202020204" pitchFamily="34" charset="0"/>
                <a:cs typeface="Arial" panose="020B0604020202020204" pitchFamily="34" charset="0"/>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dirty="0"/>
              <a:t>Click to add header</a:t>
            </a:r>
          </a:p>
        </p:txBody>
      </p:sp>
      <p:sp>
        <p:nvSpPr>
          <p:cNvPr id="3" name="Content Placeholder 2">
            <a:extLst>
              <a:ext uri="{FF2B5EF4-FFF2-40B4-BE49-F238E27FC236}">
                <a16:creationId xmlns:a16="http://schemas.microsoft.com/office/drawing/2014/main" id="{7A314CCB-2F0A-B780-93C4-D2FBFC103A52}"/>
              </a:ext>
            </a:extLst>
          </p:cNvPr>
          <p:cNvSpPr>
            <a:spLocks noGrp="1"/>
          </p:cNvSpPr>
          <p:nvPr>
            <p:ph idx="1"/>
          </p:nvPr>
        </p:nvSpPr>
        <p:spPr>
          <a:xfrm>
            <a:off x="5183188" y="17507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7">
            <a:extLst>
              <a:ext uri="{FF2B5EF4-FFF2-40B4-BE49-F238E27FC236}">
                <a16:creationId xmlns:a16="http://schemas.microsoft.com/office/drawing/2014/main" id="{623682A0-7664-408C-27BB-D13BD1C646E2}"/>
              </a:ext>
            </a:extLst>
          </p:cNvPr>
          <p:cNvSpPr>
            <a:spLocks noGrp="1"/>
          </p:cNvSpPr>
          <p:nvPr>
            <p:ph type="ftr" sz="quarter" idx="11"/>
          </p:nvPr>
        </p:nvSpPr>
        <p:spPr>
          <a:xfrm>
            <a:off x="6388214" y="184379"/>
            <a:ext cx="5632360" cy="365125"/>
          </a:xfrm>
        </p:spPr>
        <p:txBody>
          <a:bodyPr/>
          <a:lstStyle>
            <a:lvl1pPr algn="r">
              <a:defRPr>
                <a:latin typeface="Arial" panose="020B0604020202020204" pitchFamily="34" charset="0"/>
                <a:cs typeface="Arial" panose="020B0604020202020204" pitchFamily="34" charset="0"/>
              </a:defRPr>
            </a:lvl1pPr>
          </a:lstStyle>
          <a:p>
            <a:r>
              <a:rPr lang="en-US" dirty="0"/>
              <a:t>Short presentation header</a:t>
            </a:r>
          </a:p>
        </p:txBody>
      </p:sp>
      <p:sp>
        <p:nvSpPr>
          <p:cNvPr id="12" name="Slide Number Placeholder 5">
            <a:extLst>
              <a:ext uri="{FF2B5EF4-FFF2-40B4-BE49-F238E27FC236}">
                <a16:creationId xmlns:a16="http://schemas.microsoft.com/office/drawing/2014/main" id="{039A17CB-AFE2-48A8-37FE-8F6E8395C2AC}"/>
              </a:ext>
            </a:extLst>
          </p:cNvPr>
          <p:cNvSpPr>
            <a:spLocks noGrp="1"/>
          </p:cNvSpPr>
          <p:nvPr>
            <p:ph type="sldNum" sz="quarter" idx="12"/>
          </p:nvPr>
        </p:nvSpPr>
        <p:spPr>
          <a:xfrm>
            <a:off x="11486606" y="6267168"/>
            <a:ext cx="533968" cy="365125"/>
          </a:xfrm>
        </p:spPr>
        <p:txBody>
          <a:bodyPr/>
          <a:lstStyle>
            <a:lvl1pPr>
              <a:defRPr b="1" i="0">
                <a:latin typeface="Arial" panose="020B0604020202020204" pitchFamily="34" charset="0"/>
              </a:defRPr>
            </a:lvl1pPr>
          </a:lstStyle>
          <a:p>
            <a:fld id="{F970BF85-9FC8-714D-B749-5DD52FAEA254}" type="slidenum">
              <a:rPr lang="en-US" smtClean="0"/>
              <a:pPr/>
              <a:t>‹#›</a:t>
            </a:fld>
            <a:endParaRPr lang="en-US" dirty="0"/>
          </a:p>
        </p:txBody>
      </p:sp>
      <p:pic>
        <p:nvPicPr>
          <p:cNvPr id="2" name="Picture 1">
            <a:extLst>
              <a:ext uri="{FF2B5EF4-FFF2-40B4-BE49-F238E27FC236}">
                <a16:creationId xmlns:a16="http://schemas.microsoft.com/office/drawing/2014/main" id="{D8C56E48-E97E-1268-76DA-69E7E28AEA09}"/>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10562607" y="0"/>
            <a:ext cx="790308" cy="1354238"/>
          </a:xfrm>
          <a:prstGeom prst="rect">
            <a:avLst/>
          </a:prstGeom>
        </p:spPr>
      </p:pic>
    </p:spTree>
    <p:extLst>
      <p:ext uri="{BB962C8B-B14F-4D97-AF65-F5344CB8AC3E}">
        <p14:creationId xmlns:p14="http://schemas.microsoft.com/office/powerpoint/2010/main" val="3729826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Headline Only">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2F5E78-1BF6-0504-F7C9-C1C2611465A0}"/>
              </a:ext>
            </a:extLst>
          </p:cNvPr>
          <p:cNvSpPr>
            <a:spLocks noGrp="1"/>
          </p:cNvSpPr>
          <p:nvPr>
            <p:ph type="title"/>
          </p:nvPr>
        </p:nvSpPr>
        <p:spPr>
          <a:xfrm>
            <a:off x="838200" y="1404108"/>
            <a:ext cx="10515600" cy="733885"/>
          </a:xfrm>
        </p:spPr>
        <p:txBody>
          <a:bodyPr>
            <a:normAutofit/>
          </a:bodyPr>
          <a:lstStyle>
            <a:lvl1pPr>
              <a:defRPr sz="4300" b="0" i="0">
                <a:latin typeface="Arial" panose="020B0604020202020204" pitchFamily="34" charset="0"/>
              </a:defRPr>
            </a:lvl1pPr>
          </a:lstStyle>
          <a:p>
            <a:r>
              <a:rPr lang="en-US" dirty="0"/>
              <a:t>Click to edit Master title style</a:t>
            </a:r>
          </a:p>
        </p:txBody>
      </p:sp>
      <p:sp>
        <p:nvSpPr>
          <p:cNvPr id="2" name="Subtitle 2">
            <a:extLst>
              <a:ext uri="{FF2B5EF4-FFF2-40B4-BE49-F238E27FC236}">
                <a16:creationId xmlns:a16="http://schemas.microsoft.com/office/drawing/2014/main" id="{B18B2A06-52B5-B28C-6CB8-C25EE04C355A}"/>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Arial" panose="020B0604020202020204" pitchFamily="34" charset="0"/>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Slide Number Placeholder 5">
            <a:extLst>
              <a:ext uri="{FF2B5EF4-FFF2-40B4-BE49-F238E27FC236}">
                <a16:creationId xmlns:a16="http://schemas.microsoft.com/office/drawing/2014/main" id="{99C5BE92-4A1B-4B59-F224-0389AB180763}"/>
              </a:ext>
            </a:extLst>
          </p:cNvPr>
          <p:cNvSpPr>
            <a:spLocks noGrp="1"/>
          </p:cNvSpPr>
          <p:nvPr>
            <p:ph type="sldNum" sz="quarter" idx="12"/>
          </p:nvPr>
        </p:nvSpPr>
        <p:spPr>
          <a:xfrm>
            <a:off x="11486606" y="6267168"/>
            <a:ext cx="533968" cy="365125"/>
          </a:xfrm>
        </p:spPr>
        <p:txBody>
          <a:bodyPr/>
          <a:lstStyle>
            <a:lvl1pPr>
              <a:defRPr b="1" i="0">
                <a:latin typeface="Arial" panose="020B0604020202020204" pitchFamily="34" charset="0"/>
              </a:defRPr>
            </a:lvl1pPr>
          </a:lstStyle>
          <a:p>
            <a:fld id="{F970BF85-9FC8-714D-B749-5DD52FAEA254}" type="slidenum">
              <a:rPr lang="en-US" smtClean="0"/>
              <a:pPr/>
              <a:t>‹#›</a:t>
            </a:fld>
            <a:endParaRPr lang="en-US" dirty="0"/>
          </a:p>
        </p:txBody>
      </p:sp>
      <p:pic>
        <p:nvPicPr>
          <p:cNvPr id="4" name="Picture 3">
            <a:extLst>
              <a:ext uri="{FF2B5EF4-FFF2-40B4-BE49-F238E27FC236}">
                <a16:creationId xmlns:a16="http://schemas.microsoft.com/office/drawing/2014/main" id="{FD1053B5-B308-3224-7345-13D9F23F234A}"/>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838199" y="0"/>
            <a:ext cx="790308" cy="1354238"/>
          </a:xfrm>
          <a:prstGeom prst="rect">
            <a:avLst/>
          </a:prstGeom>
        </p:spPr>
      </p:pic>
    </p:spTree>
    <p:extLst>
      <p:ext uri="{BB962C8B-B14F-4D97-AF65-F5344CB8AC3E}">
        <p14:creationId xmlns:p14="http://schemas.microsoft.com/office/powerpoint/2010/main" val="4230882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rimson Callout">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33E283-B718-8041-8D55-5D3CF12F6A9F}"/>
              </a:ext>
            </a:extLst>
          </p:cNvPr>
          <p:cNvSpPr>
            <a:spLocks noGrp="1"/>
          </p:cNvSpPr>
          <p:nvPr>
            <p:ph type="body" idx="1"/>
          </p:nvPr>
        </p:nvSpPr>
        <p:spPr>
          <a:xfrm>
            <a:off x="1444800" y="2635059"/>
            <a:ext cx="9902650" cy="1500187"/>
          </a:xfrm>
        </p:spPr>
        <p:txBody>
          <a:bodyPr>
            <a:normAutofit/>
          </a:bodyPr>
          <a:lstStyle>
            <a:lvl1pPr marL="0" indent="0">
              <a:buNone/>
              <a:defRPr sz="4300" b="0" i="0" cap="none" baseline="0">
                <a:solidFill>
                  <a:schemeClr val="tx2"/>
                </a:solidFill>
                <a:latin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pic>
        <p:nvPicPr>
          <p:cNvPr id="7" name="Picture 6">
            <a:extLst>
              <a:ext uri="{FF2B5EF4-FFF2-40B4-BE49-F238E27FC236}">
                <a16:creationId xmlns:a16="http://schemas.microsoft.com/office/drawing/2014/main" id="{5A56B56B-297B-2D74-365E-0655F8C2257F}"/>
              </a:ext>
              <a:ext uri="{C183D7F6-B498-43B3-948B-1728B52AA6E4}">
                <adec:decorative xmlns:adec="http://schemas.microsoft.com/office/drawing/2017/decorative" val="1"/>
              </a:ext>
            </a:extLst>
          </p:cNvPr>
          <p:cNvPicPr>
            <a:picLocks noChangeAspect="1"/>
          </p:cNvPicPr>
          <p:nvPr userDrawn="1"/>
        </p:nvPicPr>
        <p:blipFill>
          <a:blip r:embed="rId2"/>
          <a:srcRect t="36803" b="-312"/>
          <a:stretch>
            <a:fillRect/>
          </a:stretch>
        </p:blipFill>
        <p:spPr>
          <a:xfrm>
            <a:off x="10562606" y="0"/>
            <a:ext cx="791194" cy="1354238"/>
          </a:xfrm>
          <a:prstGeom prst="rect">
            <a:avLst/>
          </a:prstGeom>
        </p:spPr>
      </p:pic>
    </p:spTree>
    <p:extLst>
      <p:ext uri="{BB962C8B-B14F-4D97-AF65-F5344CB8AC3E}">
        <p14:creationId xmlns:p14="http://schemas.microsoft.com/office/powerpoint/2010/main" val="3715125988"/>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 Column with Subhead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38D50C9-F1ED-4D6E-2EF2-D8F949355B3A}"/>
              </a:ext>
            </a:extLst>
          </p:cNvPr>
          <p:cNvSpPr>
            <a:spLocks noGrp="1"/>
          </p:cNvSpPr>
          <p:nvPr>
            <p:ph type="title"/>
          </p:nvPr>
        </p:nvSpPr>
        <p:spPr>
          <a:xfrm>
            <a:off x="838200" y="1404108"/>
            <a:ext cx="10515600" cy="733885"/>
          </a:xfrm>
        </p:spPr>
        <p:txBody>
          <a:bodyPr>
            <a:normAutofit/>
          </a:bodyPr>
          <a:lstStyle>
            <a:lvl1pPr>
              <a:defRPr sz="4300" b="0" i="0">
                <a:latin typeface="Arial" panose="020B0604020202020204" pitchFamily="34" charset="0"/>
              </a:defRPr>
            </a:lvl1pPr>
          </a:lstStyle>
          <a:p>
            <a:r>
              <a:rPr lang="en-US" dirty="0"/>
              <a:t>Click to edit Master title style</a:t>
            </a:r>
          </a:p>
        </p:txBody>
      </p:sp>
      <p:sp>
        <p:nvSpPr>
          <p:cNvPr id="12" name="Text Placeholder 17">
            <a:extLst>
              <a:ext uri="{FF2B5EF4-FFF2-40B4-BE49-F238E27FC236}">
                <a16:creationId xmlns:a16="http://schemas.microsoft.com/office/drawing/2014/main" id="{15DF064D-7F23-F5E7-C88A-6DAC4B5B7867}"/>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rial" panose="020B0604020202020204" pitchFamily="34" charset="0"/>
                <a:cs typeface="Arial" panose="020B0604020202020204" pitchFamily="34" charset="0"/>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dirty="0"/>
              <a:t>Click to add header</a:t>
            </a:r>
          </a:p>
        </p:txBody>
      </p:sp>
      <p:sp>
        <p:nvSpPr>
          <p:cNvPr id="3" name="Text Placeholder 2">
            <a:extLst>
              <a:ext uri="{FF2B5EF4-FFF2-40B4-BE49-F238E27FC236}">
                <a16:creationId xmlns:a16="http://schemas.microsoft.com/office/drawing/2014/main" id="{29FA6FDB-BB74-7421-6DBC-335D588A686A}"/>
              </a:ext>
            </a:extLst>
          </p:cNvPr>
          <p:cNvSpPr>
            <a:spLocks noGrp="1"/>
          </p:cNvSpPr>
          <p:nvPr>
            <p:ph type="body" idx="1"/>
          </p:nvPr>
        </p:nvSpPr>
        <p:spPr>
          <a:xfrm>
            <a:off x="839788" y="2106781"/>
            <a:ext cx="5157787" cy="541743"/>
          </a:xfrm>
        </p:spPr>
        <p:txBody>
          <a:bodyPr anchor="b">
            <a:normAutofit/>
          </a:bodyPr>
          <a:lstStyle>
            <a:lvl1pPr marL="0" indent="0">
              <a:buNone/>
              <a:defRPr sz="20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3A3F227-C676-5399-124B-0B5B7D3631F0}"/>
              </a:ext>
            </a:extLst>
          </p:cNvPr>
          <p:cNvSpPr>
            <a:spLocks noGrp="1"/>
          </p:cNvSpPr>
          <p:nvPr>
            <p:ph sz="half" idx="2"/>
          </p:nvPr>
        </p:nvSpPr>
        <p:spPr>
          <a:xfrm>
            <a:off x="839788" y="2754217"/>
            <a:ext cx="5157787"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8BB9F1-F705-ABAB-53A8-8F8ECF5CCDE6}"/>
              </a:ext>
            </a:extLst>
          </p:cNvPr>
          <p:cNvSpPr>
            <a:spLocks noGrp="1"/>
          </p:cNvSpPr>
          <p:nvPr>
            <p:ph type="body" sz="quarter" idx="3"/>
          </p:nvPr>
        </p:nvSpPr>
        <p:spPr>
          <a:xfrm>
            <a:off x="6172200" y="2106781"/>
            <a:ext cx="5183188" cy="541743"/>
          </a:xfrm>
        </p:spPr>
        <p:txBody>
          <a:bodyPr anchor="b">
            <a:normAutofit/>
          </a:bodyPr>
          <a:lstStyle>
            <a:lvl1pPr marL="0" indent="0">
              <a:buNone/>
              <a:defRPr sz="20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8F5D3A1-4D0F-7677-32E2-49782B9E245B}"/>
              </a:ext>
            </a:extLst>
          </p:cNvPr>
          <p:cNvSpPr>
            <a:spLocks noGrp="1"/>
          </p:cNvSpPr>
          <p:nvPr>
            <p:ph sz="quarter" idx="4"/>
          </p:nvPr>
        </p:nvSpPr>
        <p:spPr>
          <a:xfrm>
            <a:off x="6172200" y="2754217"/>
            <a:ext cx="5183188" cy="3435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94879599-5FD1-31F4-AD63-754012825F5B}"/>
              </a:ext>
            </a:extLst>
          </p:cNvPr>
          <p:cNvSpPr>
            <a:spLocks noGrp="1"/>
          </p:cNvSpPr>
          <p:nvPr>
            <p:ph type="sldNum" sz="quarter" idx="12"/>
          </p:nvPr>
        </p:nvSpPr>
        <p:spPr>
          <a:xfrm>
            <a:off x="11486606" y="6267168"/>
            <a:ext cx="533968" cy="365125"/>
          </a:xfrm>
        </p:spPr>
        <p:txBody>
          <a:bodyPr/>
          <a:lstStyle>
            <a:lvl1pPr>
              <a:defRPr b="1" i="0">
                <a:latin typeface="Arial" panose="020B0604020202020204" pitchFamily="34" charset="0"/>
              </a:defRPr>
            </a:lvl1pPr>
          </a:lstStyle>
          <a:p>
            <a:fld id="{F970BF85-9FC8-714D-B749-5DD52FAEA254}" type="slidenum">
              <a:rPr lang="en-US" smtClean="0"/>
              <a:pPr/>
              <a:t>‹#›</a:t>
            </a:fld>
            <a:endParaRPr lang="en-US" dirty="0"/>
          </a:p>
        </p:txBody>
      </p:sp>
      <p:pic>
        <p:nvPicPr>
          <p:cNvPr id="2" name="Picture 1">
            <a:extLst>
              <a:ext uri="{FF2B5EF4-FFF2-40B4-BE49-F238E27FC236}">
                <a16:creationId xmlns:a16="http://schemas.microsoft.com/office/drawing/2014/main" id="{79B4E0A5-CB1B-BEB0-F339-F53B74390108}"/>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10562607" y="0"/>
            <a:ext cx="790308" cy="1354238"/>
          </a:xfrm>
          <a:prstGeom prst="rect">
            <a:avLst/>
          </a:prstGeom>
        </p:spPr>
      </p:pic>
    </p:spTree>
    <p:extLst>
      <p:ext uri="{BB962C8B-B14F-4D97-AF65-F5344CB8AC3E}">
        <p14:creationId xmlns:p14="http://schemas.microsoft.com/office/powerpoint/2010/main" val="38963439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9F002E9-78AE-3853-CA43-15539CB2982B}"/>
              </a:ext>
            </a:extLst>
          </p:cNvPr>
          <p:cNvSpPr>
            <a:spLocks noGrp="1"/>
          </p:cNvSpPr>
          <p:nvPr>
            <p:ph type="title"/>
          </p:nvPr>
        </p:nvSpPr>
        <p:spPr>
          <a:xfrm>
            <a:off x="838200" y="1404108"/>
            <a:ext cx="10515600" cy="733885"/>
          </a:xfrm>
        </p:spPr>
        <p:txBody>
          <a:bodyPr>
            <a:normAutofit/>
          </a:bodyPr>
          <a:lstStyle>
            <a:lvl1pPr>
              <a:defRPr sz="4300" b="0" i="0">
                <a:latin typeface="Arial" panose="020B0604020202020204" pitchFamily="34" charset="0"/>
              </a:defRPr>
            </a:lvl1pPr>
          </a:lstStyle>
          <a:p>
            <a:r>
              <a:rPr lang="en-US" dirty="0"/>
              <a:t>Click to edit Master title style</a:t>
            </a:r>
          </a:p>
        </p:txBody>
      </p:sp>
      <p:sp>
        <p:nvSpPr>
          <p:cNvPr id="9" name="Subtitle 2">
            <a:extLst>
              <a:ext uri="{FF2B5EF4-FFF2-40B4-BE49-F238E27FC236}">
                <a16:creationId xmlns:a16="http://schemas.microsoft.com/office/drawing/2014/main" id="{C1AAB19A-F306-6259-B101-CBC798DFD982}"/>
              </a:ext>
            </a:extLst>
          </p:cNvPr>
          <p:cNvSpPr>
            <a:spLocks noGrp="1"/>
          </p:cNvSpPr>
          <p:nvPr>
            <p:ph type="subTitle" idx="14"/>
          </p:nvPr>
        </p:nvSpPr>
        <p:spPr>
          <a:xfrm>
            <a:off x="838199" y="2177181"/>
            <a:ext cx="10515599" cy="477611"/>
          </a:xfrm>
        </p:spPr>
        <p:txBody>
          <a:bodyPr>
            <a:normAutofit/>
          </a:bodyPr>
          <a:lstStyle>
            <a:lvl1pPr marL="0" indent="0" algn="l">
              <a:buNone/>
              <a:defRPr sz="2000" b="1" i="0" cap="none" baseline="0">
                <a:solidFill>
                  <a:schemeClr val="tx1"/>
                </a:solidFill>
                <a:latin typeface="Arial" panose="020B0604020202020204" pitchFamily="34" charset="0"/>
                <a:cs typeface="Azeret Mono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 Placeholder 17">
            <a:extLst>
              <a:ext uri="{FF2B5EF4-FFF2-40B4-BE49-F238E27FC236}">
                <a16:creationId xmlns:a16="http://schemas.microsoft.com/office/drawing/2014/main" id="{293660CF-19A9-059D-DBD4-5C2D334EAAFA}"/>
              </a:ext>
            </a:extLst>
          </p:cNvPr>
          <p:cNvSpPr>
            <a:spLocks noGrp="1"/>
          </p:cNvSpPr>
          <p:nvPr>
            <p:ph type="body" sz="quarter" idx="15" hasCustomPrompt="1"/>
          </p:nvPr>
        </p:nvSpPr>
        <p:spPr>
          <a:xfrm>
            <a:off x="838200" y="1094198"/>
            <a:ext cx="5038725" cy="266700"/>
          </a:xfrm>
        </p:spPr>
        <p:txBody>
          <a:bodyPr>
            <a:noAutofit/>
          </a:bodyPr>
          <a:lstStyle>
            <a:lvl1pPr marL="0" indent="0">
              <a:buNone/>
              <a:defRPr sz="1200">
                <a:solidFill>
                  <a:schemeClr val="tx2"/>
                </a:solidFill>
                <a:latin typeface="Arial" panose="020B0604020202020204" pitchFamily="34" charset="0"/>
                <a:cs typeface="Arial" panose="020B0604020202020204" pitchFamily="34" charset="0"/>
              </a:defRPr>
            </a:lvl1pPr>
            <a:lvl2pPr marL="457200" indent="0">
              <a:buNone/>
              <a:defRPr sz="1200">
                <a:latin typeface="Azeret Mono" pitchFamily="2" charset="77"/>
                <a:cs typeface="Azeret Mono" pitchFamily="2" charset="77"/>
              </a:defRPr>
            </a:lvl2pPr>
            <a:lvl3pPr marL="914400" indent="0">
              <a:buNone/>
              <a:defRPr sz="1200">
                <a:latin typeface="Azeret Mono" pitchFamily="2" charset="77"/>
                <a:cs typeface="Azeret Mono" pitchFamily="2" charset="77"/>
              </a:defRPr>
            </a:lvl3pPr>
            <a:lvl4pPr marL="1371600" indent="0">
              <a:buNone/>
              <a:defRPr sz="1200">
                <a:latin typeface="Azeret Mono" pitchFamily="2" charset="77"/>
                <a:cs typeface="Azeret Mono" pitchFamily="2" charset="77"/>
              </a:defRPr>
            </a:lvl4pPr>
            <a:lvl5pPr marL="1828800" indent="0">
              <a:buNone/>
              <a:defRPr sz="1200">
                <a:latin typeface="Azeret Mono" pitchFamily="2" charset="77"/>
                <a:cs typeface="Azeret Mono" pitchFamily="2" charset="77"/>
              </a:defRPr>
            </a:lvl5pPr>
          </a:lstStyle>
          <a:p>
            <a:pPr lvl="0"/>
            <a:r>
              <a:rPr lang="en-US" dirty="0"/>
              <a:t>Click to add header</a:t>
            </a:r>
          </a:p>
        </p:txBody>
      </p:sp>
      <p:sp>
        <p:nvSpPr>
          <p:cNvPr id="3" name="Content Placeholder 2">
            <a:extLst>
              <a:ext uri="{FF2B5EF4-FFF2-40B4-BE49-F238E27FC236}">
                <a16:creationId xmlns:a16="http://schemas.microsoft.com/office/drawing/2014/main" id="{80CA4774-BDE9-F381-DFCC-1E182CAE8923}"/>
              </a:ext>
            </a:extLst>
          </p:cNvPr>
          <p:cNvSpPr>
            <a:spLocks noGrp="1"/>
          </p:cNvSpPr>
          <p:nvPr>
            <p:ph idx="1"/>
          </p:nvPr>
        </p:nvSpPr>
        <p:spPr>
          <a:xfrm>
            <a:off x="838200" y="2941504"/>
            <a:ext cx="10515600" cy="3690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7">
            <a:extLst>
              <a:ext uri="{FF2B5EF4-FFF2-40B4-BE49-F238E27FC236}">
                <a16:creationId xmlns:a16="http://schemas.microsoft.com/office/drawing/2014/main" id="{0FE9EE97-9BCA-12D3-9226-DA0BFAE93528}"/>
              </a:ext>
            </a:extLst>
          </p:cNvPr>
          <p:cNvSpPr>
            <a:spLocks noGrp="1"/>
          </p:cNvSpPr>
          <p:nvPr>
            <p:ph type="ftr" sz="quarter" idx="11"/>
          </p:nvPr>
        </p:nvSpPr>
        <p:spPr>
          <a:xfrm>
            <a:off x="6388214" y="184379"/>
            <a:ext cx="5632360" cy="365125"/>
          </a:xfrm>
        </p:spPr>
        <p:txBody>
          <a:bodyPr/>
          <a:lstStyle>
            <a:lvl1pPr algn="r">
              <a:defRPr>
                <a:latin typeface="Arial" panose="020B0604020202020204" pitchFamily="34" charset="0"/>
                <a:cs typeface="Arial" panose="020B0604020202020204" pitchFamily="34" charset="0"/>
              </a:defRPr>
            </a:lvl1pPr>
          </a:lstStyle>
          <a:p>
            <a:r>
              <a:rPr lang="en-US" dirty="0"/>
              <a:t>Short presentation header</a:t>
            </a:r>
          </a:p>
        </p:txBody>
      </p:sp>
      <p:sp>
        <p:nvSpPr>
          <p:cNvPr id="6" name="Slide Number Placeholder 5">
            <a:extLst>
              <a:ext uri="{FF2B5EF4-FFF2-40B4-BE49-F238E27FC236}">
                <a16:creationId xmlns:a16="http://schemas.microsoft.com/office/drawing/2014/main" id="{8948C3F3-9B67-1724-F9D7-D338218C3A6F}"/>
              </a:ext>
            </a:extLst>
          </p:cNvPr>
          <p:cNvSpPr>
            <a:spLocks noGrp="1"/>
          </p:cNvSpPr>
          <p:nvPr>
            <p:ph type="sldNum" sz="quarter" idx="12"/>
          </p:nvPr>
        </p:nvSpPr>
        <p:spPr>
          <a:xfrm>
            <a:off x="11486606" y="6267168"/>
            <a:ext cx="533968" cy="365125"/>
          </a:xfrm>
        </p:spPr>
        <p:txBody>
          <a:bodyPr/>
          <a:lstStyle>
            <a:lvl1pPr>
              <a:defRPr b="1" i="0">
                <a:latin typeface="Arial" panose="020B0604020202020204" pitchFamily="34" charset="0"/>
              </a:defRPr>
            </a:lvl1pPr>
          </a:lstStyle>
          <a:p>
            <a:fld id="{F970BF85-9FC8-714D-B749-5DD52FAEA254}" type="slidenum">
              <a:rPr lang="en-US" smtClean="0"/>
              <a:pPr/>
              <a:t>‹#›</a:t>
            </a:fld>
            <a:endParaRPr lang="en-US" dirty="0"/>
          </a:p>
        </p:txBody>
      </p:sp>
      <p:pic>
        <p:nvPicPr>
          <p:cNvPr id="2" name="Picture 1">
            <a:extLst>
              <a:ext uri="{FF2B5EF4-FFF2-40B4-BE49-F238E27FC236}">
                <a16:creationId xmlns:a16="http://schemas.microsoft.com/office/drawing/2014/main" id="{DACB0BEB-5350-4E58-5E75-77CFDE13744D}"/>
              </a:ext>
              <a:ext uri="{C183D7F6-B498-43B3-948B-1728B52AA6E4}">
                <adec:decorative xmlns:adec="http://schemas.microsoft.com/office/drawing/2017/decorative" val="1"/>
              </a:ext>
            </a:extLst>
          </p:cNvPr>
          <p:cNvPicPr>
            <a:picLocks noChangeAspect="1"/>
          </p:cNvPicPr>
          <p:nvPr userDrawn="1"/>
        </p:nvPicPr>
        <p:blipFill>
          <a:blip r:embed="rId2"/>
          <a:srcRect t="36420"/>
          <a:stretch>
            <a:fillRect/>
          </a:stretch>
        </p:blipFill>
        <p:spPr>
          <a:xfrm>
            <a:off x="10562607" y="0"/>
            <a:ext cx="790308" cy="1354238"/>
          </a:xfrm>
          <a:prstGeom prst="rect">
            <a:avLst/>
          </a:prstGeom>
        </p:spPr>
      </p:pic>
    </p:spTree>
    <p:extLst>
      <p:ext uri="{BB962C8B-B14F-4D97-AF65-F5344CB8AC3E}">
        <p14:creationId xmlns:p14="http://schemas.microsoft.com/office/powerpoint/2010/main" val="1823125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F1548-E9E8-452B-9124-3E82E646D930}"/>
              </a:ext>
            </a:extLst>
          </p:cNvPr>
          <p:cNvSpPr>
            <a:spLocks noGrp="1"/>
          </p:cNvSpPr>
          <p:nvPr>
            <p:ph type="title"/>
          </p:nvPr>
        </p:nvSpPr>
        <p:spPr>
          <a:xfrm>
            <a:off x="839788" y="365125"/>
            <a:ext cx="10515600" cy="1325563"/>
          </a:xfrm>
        </p:spPr>
        <p:txBody>
          <a:bodyPr/>
          <a:lstStyle>
            <a:lvl1pPr>
              <a:defRPr b="1">
                <a:solidFill>
                  <a:schemeClr val="bg2">
                    <a:lumMod val="50000"/>
                  </a:schemeClr>
                </a:solidFill>
                <a:latin typeface="+mn-lt"/>
                <a:ea typeface="Source Sans Pro" panose="020B0503030403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DB69402C-1177-4A1B-A3A9-8A46C809C356}"/>
              </a:ext>
            </a:extLst>
          </p:cNvPr>
          <p:cNvSpPr>
            <a:spLocks noGrp="1"/>
          </p:cNvSpPr>
          <p:nvPr>
            <p:ph type="body" idx="1"/>
          </p:nvPr>
        </p:nvSpPr>
        <p:spPr>
          <a:xfrm>
            <a:off x="839788" y="1681163"/>
            <a:ext cx="3477235" cy="823912"/>
          </a:xfrm>
        </p:spPr>
        <p:txBody>
          <a:bodyPr anchor="b"/>
          <a:lstStyle>
            <a:lvl1pPr marL="0" indent="0">
              <a:buNone/>
              <a:defRPr sz="2400" b="1">
                <a:solidFill>
                  <a:schemeClr val="bg2">
                    <a:lumMod val="50000"/>
                  </a:schemeClr>
                </a:solidFill>
                <a:latin typeface="+mn-lt"/>
                <a:ea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826A54F-6D6C-48AE-AF3D-08E377BB0A50}"/>
              </a:ext>
            </a:extLst>
          </p:cNvPr>
          <p:cNvSpPr>
            <a:spLocks noGrp="1"/>
          </p:cNvSpPr>
          <p:nvPr>
            <p:ph sz="half" idx="2"/>
          </p:nvPr>
        </p:nvSpPr>
        <p:spPr>
          <a:xfrm>
            <a:off x="839788" y="2505075"/>
            <a:ext cx="3477235" cy="3684588"/>
          </a:xfrm>
        </p:spPr>
        <p:txBody>
          <a:bodyPr>
            <a:normAutofit/>
          </a:bodyPr>
          <a:lstStyle>
            <a:lvl1pPr>
              <a:defRPr sz="2400">
                <a:solidFill>
                  <a:schemeClr val="accent3">
                    <a:lumMod val="50000"/>
                  </a:schemeClr>
                </a:solidFill>
                <a:latin typeface="+mn-lt"/>
                <a:ea typeface="Source Sans Pro" panose="020B0503030403020204" pitchFamily="34" charset="0"/>
              </a:defRPr>
            </a:lvl1pPr>
            <a:lvl2pPr>
              <a:defRPr sz="2000">
                <a:solidFill>
                  <a:schemeClr val="accent3">
                    <a:lumMod val="50000"/>
                  </a:schemeClr>
                </a:solidFill>
                <a:latin typeface="+mn-lt"/>
                <a:ea typeface="Source Sans Pro" panose="020B0503030403020204" pitchFamily="34" charset="0"/>
              </a:defRPr>
            </a:lvl2pPr>
            <a:lvl3pPr>
              <a:defRPr sz="1800">
                <a:solidFill>
                  <a:schemeClr val="accent3">
                    <a:lumMod val="50000"/>
                  </a:schemeClr>
                </a:solidFill>
                <a:latin typeface="+mn-lt"/>
                <a:ea typeface="Source Sans Pro" panose="020B0503030403020204" pitchFamily="34" charset="0"/>
              </a:defRPr>
            </a:lvl3pPr>
            <a:lvl4pPr>
              <a:defRPr sz="1600">
                <a:solidFill>
                  <a:schemeClr val="accent3">
                    <a:lumMod val="50000"/>
                  </a:schemeClr>
                </a:solidFill>
                <a:latin typeface="+mn-lt"/>
                <a:ea typeface="Source Sans Pro" panose="020B0503030403020204" pitchFamily="34" charset="0"/>
              </a:defRPr>
            </a:lvl4pPr>
            <a:lvl5pPr>
              <a:defRPr sz="1600">
                <a:solidFill>
                  <a:schemeClr val="accent3">
                    <a:lumMod val="50000"/>
                  </a:schemeClr>
                </a:solidFill>
                <a:latin typeface="+mn-lt"/>
                <a:ea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A3CEFAC5-4897-7D9F-E768-ABD87ECE91C4}"/>
              </a:ext>
            </a:extLst>
          </p:cNvPr>
          <p:cNvSpPr/>
          <p:nvPr userDrawn="1"/>
        </p:nvSpPr>
        <p:spPr>
          <a:xfrm>
            <a:off x="0" y="6356350"/>
            <a:ext cx="12192000" cy="501650"/>
          </a:xfrm>
          <a:prstGeom prst="rect">
            <a:avLst/>
          </a:prstGeom>
          <a:solidFill>
            <a:srgbClr val="8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a typeface="Source Sans Pro" panose="020B0503030403020204" pitchFamily="34" charset="0"/>
            </a:endParaRPr>
          </a:p>
        </p:txBody>
      </p:sp>
      <p:pic>
        <p:nvPicPr>
          <p:cNvPr id="17" name="Picture 16" descr="Icon&#10;&#10;Description automatically generated">
            <a:extLst>
              <a:ext uri="{FF2B5EF4-FFF2-40B4-BE49-F238E27FC236}">
                <a16:creationId xmlns:a16="http://schemas.microsoft.com/office/drawing/2014/main" id="{1E9D4EB2-99A7-F12E-C7A6-B34BE5EA399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9385" y="6389134"/>
            <a:ext cx="473724" cy="390772"/>
          </a:xfrm>
          <a:prstGeom prst="rect">
            <a:avLst/>
          </a:prstGeom>
        </p:spPr>
      </p:pic>
      <p:sp>
        <p:nvSpPr>
          <p:cNvPr id="7" name="Footer Placeholder 4">
            <a:extLst>
              <a:ext uri="{FF2B5EF4-FFF2-40B4-BE49-F238E27FC236}">
                <a16:creationId xmlns:a16="http://schemas.microsoft.com/office/drawing/2014/main" id="{B5D5B5C7-436B-5653-4A8A-109086876751}"/>
              </a:ext>
            </a:extLst>
          </p:cNvPr>
          <p:cNvSpPr>
            <a:spLocks noGrp="1"/>
          </p:cNvSpPr>
          <p:nvPr>
            <p:ph type="ftr" sz="quarter" idx="13"/>
          </p:nvPr>
        </p:nvSpPr>
        <p:spPr>
          <a:xfrm>
            <a:off x="4038600" y="6495143"/>
            <a:ext cx="4114800" cy="296862"/>
          </a:xfrm>
          <a:prstGeom prst="rect">
            <a:avLst/>
          </a:prstGeom>
        </p:spPr>
        <p:txBody>
          <a:bodyPr/>
          <a:lstStyle>
            <a:lvl1pPr algn="ctr">
              <a:defRPr sz="1400" b="1">
                <a:solidFill>
                  <a:schemeClr val="bg1"/>
                </a:solidFill>
                <a:latin typeface="+mn-lt"/>
                <a:ea typeface="Source Sans Pro" panose="020B0503030403020204" pitchFamily="34" charset="0"/>
              </a:defRPr>
            </a:lvl1pPr>
          </a:lstStyle>
          <a:p>
            <a:r>
              <a:rPr lang="en-US" dirty="0"/>
              <a:t>NATIONAL CORE INDICATORS®</a:t>
            </a:r>
          </a:p>
        </p:txBody>
      </p:sp>
      <p:sp>
        <p:nvSpPr>
          <p:cNvPr id="8" name="Text Placeholder 2">
            <a:extLst>
              <a:ext uri="{FF2B5EF4-FFF2-40B4-BE49-F238E27FC236}">
                <a16:creationId xmlns:a16="http://schemas.microsoft.com/office/drawing/2014/main" id="{F592DA42-CADD-7464-84CD-F7FD486BCDDC}"/>
              </a:ext>
            </a:extLst>
          </p:cNvPr>
          <p:cNvSpPr>
            <a:spLocks noGrp="1"/>
          </p:cNvSpPr>
          <p:nvPr>
            <p:ph type="body" idx="14"/>
          </p:nvPr>
        </p:nvSpPr>
        <p:spPr>
          <a:xfrm>
            <a:off x="4517903" y="1690688"/>
            <a:ext cx="3477235" cy="823912"/>
          </a:xfrm>
        </p:spPr>
        <p:txBody>
          <a:bodyPr anchor="b"/>
          <a:lstStyle>
            <a:lvl1pPr marL="0" indent="0">
              <a:buNone/>
              <a:defRPr sz="2400" b="1">
                <a:solidFill>
                  <a:schemeClr val="bg2">
                    <a:lumMod val="50000"/>
                  </a:schemeClr>
                </a:solidFill>
                <a:latin typeface="+mn-lt"/>
                <a:ea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Content Placeholder 3">
            <a:extLst>
              <a:ext uri="{FF2B5EF4-FFF2-40B4-BE49-F238E27FC236}">
                <a16:creationId xmlns:a16="http://schemas.microsoft.com/office/drawing/2014/main" id="{5C5CC25A-83B4-83D2-3794-E66D1F09A636}"/>
              </a:ext>
            </a:extLst>
          </p:cNvPr>
          <p:cNvSpPr>
            <a:spLocks noGrp="1"/>
          </p:cNvSpPr>
          <p:nvPr>
            <p:ph sz="half" idx="15"/>
          </p:nvPr>
        </p:nvSpPr>
        <p:spPr>
          <a:xfrm>
            <a:off x="4517903" y="2514600"/>
            <a:ext cx="3477235" cy="3684588"/>
          </a:xfrm>
        </p:spPr>
        <p:txBody>
          <a:bodyPr>
            <a:normAutofit/>
          </a:bodyPr>
          <a:lstStyle>
            <a:lvl1pPr>
              <a:defRPr sz="2400">
                <a:solidFill>
                  <a:schemeClr val="accent3">
                    <a:lumMod val="50000"/>
                  </a:schemeClr>
                </a:solidFill>
                <a:latin typeface="+mn-lt"/>
                <a:ea typeface="Source Sans Pro" panose="020B0503030403020204" pitchFamily="34" charset="0"/>
              </a:defRPr>
            </a:lvl1pPr>
            <a:lvl2pPr>
              <a:defRPr sz="2000">
                <a:solidFill>
                  <a:schemeClr val="accent3">
                    <a:lumMod val="50000"/>
                  </a:schemeClr>
                </a:solidFill>
                <a:latin typeface="+mn-lt"/>
                <a:ea typeface="Source Sans Pro" panose="020B0503030403020204" pitchFamily="34" charset="0"/>
              </a:defRPr>
            </a:lvl2pPr>
            <a:lvl3pPr>
              <a:defRPr sz="1800">
                <a:solidFill>
                  <a:schemeClr val="accent3">
                    <a:lumMod val="50000"/>
                  </a:schemeClr>
                </a:solidFill>
                <a:latin typeface="+mn-lt"/>
                <a:ea typeface="Source Sans Pro" panose="020B0503030403020204" pitchFamily="34" charset="0"/>
              </a:defRPr>
            </a:lvl3pPr>
            <a:lvl4pPr>
              <a:defRPr sz="1600">
                <a:solidFill>
                  <a:schemeClr val="accent3">
                    <a:lumMod val="50000"/>
                  </a:schemeClr>
                </a:solidFill>
                <a:latin typeface="+mn-lt"/>
                <a:ea typeface="Source Sans Pro" panose="020B0503030403020204" pitchFamily="34" charset="0"/>
              </a:defRPr>
            </a:lvl4pPr>
            <a:lvl5pPr>
              <a:defRPr sz="1600">
                <a:solidFill>
                  <a:schemeClr val="accent3">
                    <a:lumMod val="50000"/>
                  </a:schemeClr>
                </a:solidFill>
                <a:latin typeface="+mn-lt"/>
                <a:ea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A3F97AC2-1D70-70CF-0933-47771C201B9C}"/>
              </a:ext>
            </a:extLst>
          </p:cNvPr>
          <p:cNvSpPr>
            <a:spLocks noGrp="1"/>
          </p:cNvSpPr>
          <p:nvPr>
            <p:ph type="body" idx="16"/>
          </p:nvPr>
        </p:nvSpPr>
        <p:spPr>
          <a:xfrm>
            <a:off x="8221053" y="1690688"/>
            <a:ext cx="3477235" cy="823912"/>
          </a:xfrm>
        </p:spPr>
        <p:txBody>
          <a:bodyPr anchor="b"/>
          <a:lstStyle>
            <a:lvl1pPr marL="0" indent="0">
              <a:buNone/>
              <a:defRPr sz="2400" b="1">
                <a:solidFill>
                  <a:schemeClr val="bg2">
                    <a:lumMod val="50000"/>
                  </a:schemeClr>
                </a:solidFill>
                <a:latin typeface="+mn-lt"/>
                <a:ea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a:extLst>
              <a:ext uri="{FF2B5EF4-FFF2-40B4-BE49-F238E27FC236}">
                <a16:creationId xmlns:a16="http://schemas.microsoft.com/office/drawing/2014/main" id="{BEC2DD6D-B2B6-3D1F-A6EE-82E48C16D028}"/>
              </a:ext>
            </a:extLst>
          </p:cNvPr>
          <p:cNvSpPr>
            <a:spLocks noGrp="1"/>
          </p:cNvSpPr>
          <p:nvPr>
            <p:ph sz="half" idx="17"/>
          </p:nvPr>
        </p:nvSpPr>
        <p:spPr>
          <a:xfrm>
            <a:off x="8221053" y="2514600"/>
            <a:ext cx="3477235" cy="3684588"/>
          </a:xfrm>
        </p:spPr>
        <p:txBody>
          <a:bodyPr>
            <a:normAutofit/>
          </a:bodyPr>
          <a:lstStyle>
            <a:lvl1pPr>
              <a:defRPr sz="2400">
                <a:solidFill>
                  <a:schemeClr val="accent3">
                    <a:lumMod val="50000"/>
                  </a:schemeClr>
                </a:solidFill>
                <a:latin typeface="+mn-lt"/>
                <a:ea typeface="Source Sans Pro" panose="020B0503030403020204" pitchFamily="34" charset="0"/>
              </a:defRPr>
            </a:lvl1pPr>
            <a:lvl2pPr>
              <a:defRPr sz="2000">
                <a:solidFill>
                  <a:schemeClr val="accent3">
                    <a:lumMod val="50000"/>
                  </a:schemeClr>
                </a:solidFill>
                <a:latin typeface="+mn-lt"/>
                <a:ea typeface="Source Sans Pro" panose="020B0503030403020204" pitchFamily="34" charset="0"/>
              </a:defRPr>
            </a:lvl2pPr>
            <a:lvl3pPr>
              <a:defRPr sz="1800">
                <a:solidFill>
                  <a:schemeClr val="accent3">
                    <a:lumMod val="50000"/>
                  </a:schemeClr>
                </a:solidFill>
                <a:latin typeface="+mn-lt"/>
                <a:ea typeface="Source Sans Pro" panose="020B0503030403020204" pitchFamily="34" charset="0"/>
              </a:defRPr>
            </a:lvl3pPr>
            <a:lvl4pPr>
              <a:defRPr sz="1600">
                <a:solidFill>
                  <a:schemeClr val="accent3">
                    <a:lumMod val="50000"/>
                  </a:schemeClr>
                </a:solidFill>
                <a:latin typeface="+mn-lt"/>
                <a:ea typeface="Source Sans Pro" panose="020B0503030403020204" pitchFamily="34" charset="0"/>
              </a:defRPr>
            </a:lvl4pPr>
            <a:lvl5pPr>
              <a:defRPr sz="1600">
                <a:solidFill>
                  <a:schemeClr val="accent3">
                    <a:lumMod val="50000"/>
                  </a:schemeClr>
                </a:solidFill>
                <a:latin typeface="+mn-lt"/>
                <a:ea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947DC71-E3E3-BAE9-461E-D2B18DD6888A}"/>
              </a:ext>
            </a:extLst>
          </p:cNvPr>
          <p:cNvSpPr>
            <a:spLocks noGrp="1"/>
          </p:cNvSpPr>
          <p:nvPr>
            <p:ph type="sldNum" sz="quarter" idx="4"/>
          </p:nvPr>
        </p:nvSpPr>
        <p:spPr>
          <a:xfrm>
            <a:off x="11217728" y="6483044"/>
            <a:ext cx="830033" cy="296862"/>
          </a:xfrm>
          <a:prstGeom prst="rect">
            <a:avLst/>
          </a:prstGeom>
        </p:spPr>
        <p:txBody>
          <a:bodyPr/>
          <a:lstStyle>
            <a:lvl1pPr algn="r">
              <a:defRPr sz="1400" b="1">
                <a:solidFill>
                  <a:schemeClr val="bg1"/>
                </a:solidFill>
                <a:latin typeface="+mn-lt"/>
                <a:ea typeface="Source Sans Pro" panose="020B0503030403020204" pitchFamily="34" charset="0"/>
              </a:defRPr>
            </a:lvl1pPr>
          </a:lstStyle>
          <a:p>
            <a:fld id="{56457A89-7E12-42A4-9457-BFD85B9E19BE}" type="slidenum">
              <a:rPr lang="en-US" smtClean="0"/>
              <a:pPr/>
              <a:t>‹#›</a:t>
            </a:fld>
            <a:endParaRPr lang="en-US" dirty="0"/>
          </a:p>
        </p:txBody>
      </p:sp>
    </p:spTree>
    <p:extLst>
      <p:ext uri="{BB962C8B-B14F-4D97-AF65-F5344CB8AC3E}">
        <p14:creationId xmlns:p14="http://schemas.microsoft.com/office/powerpoint/2010/main" val="3525618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62B3C-0B77-46A2-A58D-813F693F6674}"/>
              </a:ext>
            </a:extLst>
          </p:cNvPr>
          <p:cNvSpPr>
            <a:spLocks noGrp="1"/>
          </p:cNvSpPr>
          <p:nvPr>
            <p:ph type="title"/>
          </p:nvPr>
        </p:nvSpPr>
        <p:spPr/>
        <p:txBody>
          <a:bodyPr/>
          <a:lstStyle>
            <a:lvl1pPr>
              <a:defRPr b="1">
                <a:solidFill>
                  <a:schemeClr val="bg2">
                    <a:lumMod val="50000"/>
                  </a:schemeClr>
                </a:solidFill>
                <a:latin typeface="+mn-lt"/>
                <a:ea typeface="Source Sans Pro" panose="020B0503030403020204" pitchFamily="34" charset="0"/>
              </a:defRPr>
            </a:lvl1pPr>
          </a:lstStyle>
          <a:p>
            <a:r>
              <a:rPr lang="en-US" dirty="0"/>
              <a:t>Click to edit Master title style</a:t>
            </a:r>
          </a:p>
        </p:txBody>
      </p:sp>
      <p:sp>
        <p:nvSpPr>
          <p:cNvPr id="10" name="Rectangle 9">
            <a:extLst>
              <a:ext uri="{FF2B5EF4-FFF2-40B4-BE49-F238E27FC236}">
                <a16:creationId xmlns:a16="http://schemas.microsoft.com/office/drawing/2014/main" id="{422DA998-CC95-CBF7-BBFE-A3A3DB4F77E6}"/>
              </a:ext>
            </a:extLst>
          </p:cNvPr>
          <p:cNvSpPr/>
          <p:nvPr userDrawn="1"/>
        </p:nvSpPr>
        <p:spPr>
          <a:xfrm>
            <a:off x="0" y="6356350"/>
            <a:ext cx="12192000" cy="501650"/>
          </a:xfrm>
          <a:prstGeom prst="rect">
            <a:avLst/>
          </a:prstGeom>
          <a:solidFill>
            <a:srgbClr val="8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Icon&#10;&#10;Description automatically generated">
            <a:extLst>
              <a:ext uri="{FF2B5EF4-FFF2-40B4-BE49-F238E27FC236}">
                <a16:creationId xmlns:a16="http://schemas.microsoft.com/office/drawing/2014/main" id="{DB85690D-F4F9-5E85-9411-1A643402956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9385" y="6389134"/>
            <a:ext cx="473724" cy="390772"/>
          </a:xfrm>
          <a:prstGeom prst="rect">
            <a:avLst/>
          </a:prstGeom>
        </p:spPr>
      </p:pic>
      <p:sp>
        <p:nvSpPr>
          <p:cNvPr id="3" name="Footer Placeholder 4">
            <a:extLst>
              <a:ext uri="{FF2B5EF4-FFF2-40B4-BE49-F238E27FC236}">
                <a16:creationId xmlns:a16="http://schemas.microsoft.com/office/drawing/2014/main" id="{E18F2796-6E0B-DA0C-3228-EAF42E7F6115}"/>
              </a:ext>
            </a:extLst>
          </p:cNvPr>
          <p:cNvSpPr>
            <a:spLocks noGrp="1"/>
          </p:cNvSpPr>
          <p:nvPr>
            <p:ph type="ftr" sz="quarter" idx="3"/>
          </p:nvPr>
        </p:nvSpPr>
        <p:spPr>
          <a:xfrm>
            <a:off x="4038600" y="6495143"/>
            <a:ext cx="4114800" cy="296862"/>
          </a:xfrm>
          <a:prstGeom prst="rect">
            <a:avLst/>
          </a:prstGeom>
        </p:spPr>
        <p:txBody>
          <a:bodyPr/>
          <a:lstStyle>
            <a:lvl1pPr algn="ctr">
              <a:defRPr sz="1400" b="1">
                <a:solidFill>
                  <a:schemeClr val="bg1"/>
                </a:solidFill>
                <a:latin typeface="+mn-lt"/>
                <a:ea typeface="Source Sans Pro" panose="020B0503030403020204" pitchFamily="34" charset="0"/>
              </a:defRPr>
            </a:lvl1pPr>
          </a:lstStyle>
          <a:p>
            <a:r>
              <a:rPr lang="en-US" dirty="0"/>
              <a:t>NATIONAL CORE INDICATORS®</a:t>
            </a:r>
          </a:p>
        </p:txBody>
      </p:sp>
      <p:sp>
        <p:nvSpPr>
          <p:cNvPr id="4" name="Slide Number Placeholder 5">
            <a:extLst>
              <a:ext uri="{FF2B5EF4-FFF2-40B4-BE49-F238E27FC236}">
                <a16:creationId xmlns:a16="http://schemas.microsoft.com/office/drawing/2014/main" id="{42E4AC2D-1702-ABF4-F865-9EC247C98EEF}"/>
              </a:ext>
            </a:extLst>
          </p:cNvPr>
          <p:cNvSpPr>
            <a:spLocks noGrp="1"/>
          </p:cNvSpPr>
          <p:nvPr>
            <p:ph type="sldNum" sz="quarter" idx="4"/>
          </p:nvPr>
        </p:nvSpPr>
        <p:spPr>
          <a:xfrm>
            <a:off x="11217728" y="6483044"/>
            <a:ext cx="830033" cy="296862"/>
          </a:xfrm>
          <a:prstGeom prst="rect">
            <a:avLst/>
          </a:prstGeom>
        </p:spPr>
        <p:txBody>
          <a:bodyPr/>
          <a:lstStyle>
            <a:lvl1pPr algn="r">
              <a:defRPr sz="1400" b="1">
                <a:solidFill>
                  <a:schemeClr val="bg1"/>
                </a:solidFill>
                <a:latin typeface="+mn-lt"/>
                <a:ea typeface="Source Sans Pro" panose="020B0503030403020204" pitchFamily="34" charset="0"/>
              </a:defRPr>
            </a:lvl1pPr>
          </a:lstStyle>
          <a:p>
            <a:fld id="{56457A89-7E12-42A4-9457-BFD85B9E19BE}" type="slidenum">
              <a:rPr lang="en-US" smtClean="0"/>
              <a:pPr/>
              <a:t>‹#›</a:t>
            </a:fld>
            <a:endParaRPr lang="en-US" dirty="0"/>
          </a:p>
        </p:txBody>
      </p:sp>
    </p:spTree>
    <p:extLst>
      <p:ext uri="{BB962C8B-B14F-4D97-AF65-F5344CB8AC3E}">
        <p14:creationId xmlns:p14="http://schemas.microsoft.com/office/powerpoint/2010/main" val="720709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246FFB-B69C-9CD7-1584-A446E13254CE}"/>
              </a:ext>
            </a:extLst>
          </p:cNvPr>
          <p:cNvSpPr/>
          <p:nvPr userDrawn="1"/>
        </p:nvSpPr>
        <p:spPr>
          <a:xfrm>
            <a:off x="0" y="6356350"/>
            <a:ext cx="12192000" cy="501650"/>
          </a:xfrm>
          <a:prstGeom prst="rect">
            <a:avLst/>
          </a:prstGeom>
          <a:solidFill>
            <a:srgbClr val="8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6B1EBA51-E489-742B-3174-5F6CB6C8D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9385" y="6389134"/>
            <a:ext cx="473724" cy="390772"/>
          </a:xfrm>
          <a:prstGeom prst="rect">
            <a:avLst/>
          </a:prstGeom>
        </p:spPr>
      </p:pic>
      <p:sp>
        <p:nvSpPr>
          <p:cNvPr id="2" name="Footer Placeholder 4">
            <a:extLst>
              <a:ext uri="{FF2B5EF4-FFF2-40B4-BE49-F238E27FC236}">
                <a16:creationId xmlns:a16="http://schemas.microsoft.com/office/drawing/2014/main" id="{0A012710-6BD1-7FE9-A872-D3AC393298BC}"/>
              </a:ext>
            </a:extLst>
          </p:cNvPr>
          <p:cNvSpPr>
            <a:spLocks noGrp="1"/>
          </p:cNvSpPr>
          <p:nvPr>
            <p:ph type="ftr" sz="quarter" idx="3"/>
          </p:nvPr>
        </p:nvSpPr>
        <p:spPr>
          <a:xfrm>
            <a:off x="4038600" y="6495143"/>
            <a:ext cx="4114800" cy="296862"/>
          </a:xfrm>
          <a:prstGeom prst="rect">
            <a:avLst/>
          </a:prstGeom>
        </p:spPr>
        <p:txBody>
          <a:bodyPr/>
          <a:lstStyle>
            <a:lvl1pPr algn="ctr">
              <a:defRPr sz="1400" b="1">
                <a:solidFill>
                  <a:schemeClr val="bg1"/>
                </a:solidFill>
                <a:latin typeface="+mn-lt"/>
                <a:ea typeface="Source Sans Pro" panose="020B0503030403020204" pitchFamily="34" charset="0"/>
              </a:defRPr>
            </a:lvl1pPr>
          </a:lstStyle>
          <a:p>
            <a:r>
              <a:rPr lang="en-US" dirty="0"/>
              <a:t>NATIONAL CORE INDICATORS®</a:t>
            </a:r>
          </a:p>
        </p:txBody>
      </p:sp>
      <p:sp>
        <p:nvSpPr>
          <p:cNvPr id="3" name="Slide Number Placeholder 5">
            <a:extLst>
              <a:ext uri="{FF2B5EF4-FFF2-40B4-BE49-F238E27FC236}">
                <a16:creationId xmlns:a16="http://schemas.microsoft.com/office/drawing/2014/main" id="{0D48D634-C24E-A7D1-06FD-C3E093D4F628}"/>
              </a:ext>
            </a:extLst>
          </p:cNvPr>
          <p:cNvSpPr>
            <a:spLocks noGrp="1"/>
          </p:cNvSpPr>
          <p:nvPr>
            <p:ph type="sldNum" sz="quarter" idx="4"/>
          </p:nvPr>
        </p:nvSpPr>
        <p:spPr>
          <a:xfrm>
            <a:off x="11217728" y="6483044"/>
            <a:ext cx="830033" cy="296862"/>
          </a:xfrm>
          <a:prstGeom prst="rect">
            <a:avLst/>
          </a:prstGeom>
        </p:spPr>
        <p:txBody>
          <a:bodyPr/>
          <a:lstStyle>
            <a:lvl1pPr algn="r">
              <a:defRPr sz="1400" b="1">
                <a:solidFill>
                  <a:schemeClr val="bg1"/>
                </a:solidFill>
                <a:latin typeface="+mn-lt"/>
                <a:ea typeface="Source Sans Pro" panose="020B0503030403020204" pitchFamily="34" charset="0"/>
              </a:defRPr>
            </a:lvl1pPr>
          </a:lstStyle>
          <a:p>
            <a:fld id="{56457A89-7E12-42A4-9457-BFD85B9E19BE}" type="slidenum">
              <a:rPr lang="en-US" smtClean="0"/>
              <a:pPr/>
              <a:t>‹#›</a:t>
            </a:fld>
            <a:endParaRPr lang="en-US" dirty="0"/>
          </a:p>
        </p:txBody>
      </p:sp>
    </p:spTree>
    <p:extLst>
      <p:ext uri="{BB962C8B-B14F-4D97-AF65-F5344CB8AC3E}">
        <p14:creationId xmlns:p14="http://schemas.microsoft.com/office/powerpoint/2010/main" val="303294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886D5-45F4-43F7-8EEC-B11CDEA43E1E}"/>
              </a:ext>
            </a:extLst>
          </p:cNvPr>
          <p:cNvSpPr>
            <a:spLocks noGrp="1"/>
          </p:cNvSpPr>
          <p:nvPr>
            <p:ph type="title"/>
          </p:nvPr>
        </p:nvSpPr>
        <p:spPr>
          <a:xfrm>
            <a:off x="839788" y="457200"/>
            <a:ext cx="3932237" cy="1600200"/>
          </a:xfrm>
        </p:spPr>
        <p:txBody>
          <a:bodyPr anchor="b"/>
          <a:lstStyle>
            <a:lvl1pPr>
              <a:defRPr sz="3200" b="1">
                <a:solidFill>
                  <a:schemeClr val="bg2">
                    <a:lumMod val="50000"/>
                  </a:schemeClr>
                </a:solidFill>
                <a:latin typeface="+mn-lt"/>
                <a:ea typeface="Source Sans Pro" panose="020B0503030403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7D029B0-D89E-48FE-928B-ACF46ADBCAB5}"/>
              </a:ext>
            </a:extLst>
          </p:cNvPr>
          <p:cNvSpPr>
            <a:spLocks noGrp="1"/>
          </p:cNvSpPr>
          <p:nvPr>
            <p:ph idx="1"/>
          </p:nvPr>
        </p:nvSpPr>
        <p:spPr>
          <a:xfrm>
            <a:off x="5183188" y="987425"/>
            <a:ext cx="6172200" cy="4873625"/>
          </a:xfrm>
        </p:spPr>
        <p:txBody>
          <a:bodyPr/>
          <a:lstStyle>
            <a:lvl1pPr>
              <a:defRPr sz="3200">
                <a:solidFill>
                  <a:schemeClr val="accent3">
                    <a:lumMod val="50000"/>
                  </a:schemeClr>
                </a:solidFill>
                <a:latin typeface="+mn-lt"/>
                <a:ea typeface="Source Sans Pro" panose="020B0503030403020204" pitchFamily="34" charset="0"/>
              </a:defRPr>
            </a:lvl1pPr>
            <a:lvl2pPr>
              <a:defRPr sz="2800">
                <a:solidFill>
                  <a:schemeClr val="accent3">
                    <a:lumMod val="50000"/>
                  </a:schemeClr>
                </a:solidFill>
                <a:latin typeface="+mn-lt"/>
                <a:ea typeface="Source Sans Pro" panose="020B0503030403020204" pitchFamily="34" charset="0"/>
              </a:defRPr>
            </a:lvl2pPr>
            <a:lvl3pPr>
              <a:defRPr sz="2400">
                <a:solidFill>
                  <a:schemeClr val="accent3">
                    <a:lumMod val="50000"/>
                  </a:schemeClr>
                </a:solidFill>
                <a:latin typeface="+mn-lt"/>
                <a:ea typeface="Source Sans Pro" panose="020B0503030403020204" pitchFamily="34" charset="0"/>
              </a:defRPr>
            </a:lvl3pPr>
            <a:lvl4pPr>
              <a:defRPr sz="2000">
                <a:solidFill>
                  <a:schemeClr val="accent3">
                    <a:lumMod val="50000"/>
                  </a:schemeClr>
                </a:solidFill>
                <a:latin typeface="+mn-lt"/>
                <a:ea typeface="Source Sans Pro" panose="020B0503030403020204" pitchFamily="34" charset="0"/>
              </a:defRPr>
            </a:lvl4pPr>
            <a:lvl5pPr>
              <a:defRPr sz="2000">
                <a:solidFill>
                  <a:schemeClr val="accent3">
                    <a:lumMod val="50000"/>
                  </a:schemeClr>
                </a:solidFill>
                <a:latin typeface="+mn-lt"/>
                <a:ea typeface="Source Sans Pro" panose="020B0503030403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1D317B3D-7102-460D-9305-AF307C8E70C3}"/>
              </a:ext>
            </a:extLst>
          </p:cNvPr>
          <p:cNvSpPr>
            <a:spLocks noGrp="1"/>
          </p:cNvSpPr>
          <p:nvPr>
            <p:ph type="body" sz="half" idx="2"/>
          </p:nvPr>
        </p:nvSpPr>
        <p:spPr>
          <a:xfrm>
            <a:off x="839788" y="2057400"/>
            <a:ext cx="3932237" cy="3811588"/>
          </a:xfrm>
        </p:spPr>
        <p:txBody>
          <a:bodyPr/>
          <a:lstStyle>
            <a:lvl1pPr marL="0" indent="0">
              <a:buNone/>
              <a:defRPr sz="1600">
                <a:solidFill>
                  <a:schemeClr val="accent3">
                    <a:lumMod val="50000"/>
                  </a:schemeClr>
                </a:solidFill>
                <a:latin typeface="+mn-lt"/>
                <a:ea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Rectangle 11">
            <a:extLst>
              <a:ext uri="{FF2B5EF4-FFF2-40B4-BE49-F238E27FC236}">
                <a16:creationId xmlns:a16="http://schemas.microsoft.com/office/drawing/2014/main" id="{EEE91622-B1F2-4DAA-00BF-666A64DF1F42}"/>
              </a:ext>
            </a:extLst>
          </p:cNvPr>
          <p:cNvSpPr/>
          <p:nvPr userDrawn="1"/>
        </p:nvSpPr>
        <p:spPr>
          <a:xfrm>
            <a:off x="0" y="6356350"/>
            <a:ext cx="12192000" cy="501650"/>
          </a:xfrm>
          <a:prstGeom prst="rect">
            <a:avLst/>
          </a:prstGeom>
          <a:solidFill>
            <a:srgbClr val="8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Icon&#10;&#10;Description automatically generated">
            <a:extLst>
              <a:ext uri="{FF2B5EF4-FFF2-40B4-BE49-F238E27FC236}">
                <a16:creationId xmlns:a16="http://schemas.microsoft.com/office/drawing/2014/main" id="{A0540CC8-23BF-C78A-171C-55A42D8386E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9385" y="6389134"/>
            <a:ext cx="473724" cy="390772"/>
          </a:xfrm>
          <a:prstGeom prst="rect">
            <a:avLst/>
          </a:prstGeom>
        </p:spPr>
      </p:pic>
      <p:sp>
        <p:nvSpPr>
          <p:cNvPr id="5" name="Footer Placeholder 4">
            <a:extLst>
              <a:ext uri="{FF2B5EF4-FFF2-40B4-BE49-F238E27FC236}">
                <a16:creationId xmlns:a16="http://schemas.microsoft.com/office/drawing/2014/main" id="{5D08C1D5-23E3-4226-34BA-EF82F7238E86}"/>
              </a:ext>
            </a:extLst>
          </p:cNvPr>
          <p:cNvSpPr>
            <a:spLocks noGrp="1"/>
          </p:cNvSpPr>
          <p:nvPr>
            <p:ph type="ftr" sz="quarter" idx="3"/>
          </p:nvPr>
        </p:nvSpPr>
        <p:spPr>
          <a:xfrm>
            <a:off x="4038600" y="6495143"/>
            <a:ext cx="4114800" cy="296862"/>
          </a:xfrm>
          <a:prstGeom prst="rect">
            <a:avLst/>
          </a:prstGeom>
        </p:spPr>
        <p:txBody>
          <a:bodyPr/>
          <a:lstStyle>
            <a:lvl1pPr algn="ctr">
              <a:defRPr sz="1400" b="1">
                <a:solidFill>
                  <a:schemeClr val="bg1"/>
                </a:solidFill>
                <a:latin typeface="+mn-lt"/>
                <a:ea typeface="Source Sans Pro" panose="020B0503030403020204" pitchFamily="34" charset="0"/>
              </a:defRPr>
            </a:lvl1pPr>
          </a:lstStyle>
          <a:p>
            <a:r>
              <a:rPr lang="en-US" dirty="0"/>
              <a:t>NATIONAL CORE INDICATORS®</a:t>
            </a:r>
          </a:p>
        </p:txBody>
      </p:sp>
      <p:sp>
        <p:nvSpPr>
          <p:cNvPr id="6" name="Slide Number Placeholder 5">
            <a:extLst>
              <a:ext uri="{FF2B5EF4-FFF2-40B4-BE49-F238E27FC236}">
                <a16:creationId xmlns:a16="http://schemas.microsoft.com/office/drawing/2014/main" id="{D4CB4361-3799-167B-199A-4E7C0B3F0856}"/>
              </a:ext>
            </a:extLst>
          </p:cNvPr>
          <p:cNvSpPr>
            <a:spLocks noGrp="1"/>
          </p:cNvSpPr>
          <p:nvPr>
            <p:ph type="sldNum" sz="quarter" idx="4"/>
          </p:nvPr>
        </p:nvSpPr>
        <p:spPr>
          <a:xfrm>
            <a:off x="11217728" y="6483044"/>
            <a:ext cx="830033" cy="296862"/>
          </a:xfrm>
          <a:prstGeom prst="rect">
            <a:avLst/>
          </a:prstGeom>
        </p:spPr>
        <p:txBody>
          <a:bodyPr/>
          <a:lstStyle>
            <a:lvl1pPr algn="r">
              <a:defRPr sz="1400" b="1">
                <a:solidFill>
                  <a:schemeClr val="bg1"/>
                </a:solidFill>
                <a:latin typeface="+mn-lt"/>
                <a:ea typeface="Source Sans Pro" panose="020B0503030403020204" pitchFamily="34" charset="0"/>
              </a:defRPr>
            </a:lvl1pPr>
          </a:lstStyle>
          <a:p>
            <a:fld id="{56457A89-7E12-42A4-9457-BFD85B9E19BE}" type="slidenum">
              <a:rPr lang="en-US" smtClean="0"/>
              <a:pPr/>
              <a:t>‹#›</a:t>
            </a:fld>
            <a:endParaRPr lang="en-US" dirty="0"/>
          </a:p>
        </p:txBody>
      </p:sp>
    </p:spTree>
    <p:extLst>
      <p:ext uri="{BB962C8B-B14F-4D97-AF65-F5344CB8AC3E}">
        <p14:creationId xmlns:p14="http://schemas.microsoft.com/office/powerpoint/2010/main" val="3065580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8.emf"/><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7.emf"/><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6.emf"/></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34" Type="http://schemas.openxmlformats.org/officeDocument/2006/relationships/image" Target="../media/image19.jpeg"/><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8"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D488C6-A3F2-43FF-9D88-501AA94A12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335F2A2-A7F8-4BDD-B74A-F945401638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10ED2E1E-626B-5701-E2F2-7FE8EB9D1186}"/>
              </a:ext>
            </a:extLst>
          </p:cNvPr>
          <p:cNvSpPr/>
          <p:nvPr userDrawn="1"/>
        </p:nvSpPr>
        <p:spPr>
          <a:xfrm>
            <a:off x="0" y="6356350"/>
            <a:ext cx="12192000" cy="501650"/>
          </a:xfrm>
          <a:prstGeom prst="rect">
            <a:avLst/>
          </a:prstGeom>
          <a:solidFill>
            <a:srgbClr val="8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0D71EE0E-21FF-C477-0417-1C09982CFB95}"/>
              </a:ext>
            </a:extLst>
          </p:cNvPr>
          <p:cNvSpPr>
            <a:spLocks noGrp="1"/>
          </p:cNvSpPr>
          <p:nvPr>
            <p:ph type="ftr" sz="quarter" idx="3"/>
          </p:nvPr>
        </p:nvSpPr>
        <p:spPr>
          <a:xfrm>
            <a:off x="4038600" y="6495143"/>
            <a:ext cx="4114800" cy="296862"/>
          </a:xfrm>
          <a:prstGeom prst="rect">
            <a:avLst/>
          </a:prstGeom>
        </p:spPr>
        <p:txBody>
          <a:bodyPr/>
          <a:lstStyle>
            <a:lvl1pPr algn="ctr">
              <a:defRPr sz="1400" b="1">
                <a:solidFill>
                  <a:schemeClr val="bg1"/>
                </a:solidFill>
                <a:latin typeface="+mn-lt"/>
                <a:ea typeface="Source Sans Pro" panose="020B0503030403020204" pitchFamily="34" charset="0"/>
              </a:defRPr>
            </a:lvl1pPr>
          </a:lstStyle>
          <a:p>
            <a:r>
              <a:rPr lang="en-US" dirty="0"/>
              <a:t>NATIONAL CORE INDICATORS®</a:t>
            </a:r>
          </a:p>
        </p:txBody>
      </p:sp>
      <p:sp>
        <p:nvSpPr>
          <p:cNvPr id="9" name="Slide Number Placeholder 5">
            <a:extLst>
              <a:ext uri="{FF2B5EF4-FFF2-40B4-BE49-F238E27FC236}">
                <a16:creationId xmlns:a16="http://schemas.microsoft.com/office/drawing/2014/main" id="{4ECC5549-E841-BF70-9040-166E1F331056}"/>
              </a:ext>
            </a:extLst>
          </p:cNvPr>
          <p:cNvSpPr>
            <a:spLocks noGrp="1"/>
          </p:cNvSpPr>
          <p:nvPr>
            <p:ph type="sldNum" sz="quarter" idx="4"/>
          </p:nvPr>
        </p:nvSpPr>
        <p:spPr>
          <a:xfrm>
            <a:off x="11217728" y="6483044"/>
            <a:ext cx="830033" cy="296862"/>
          </a:xfrm>
          <a:prstGeom prst="rect">
            <a:avLst/>
          </a:prstGeom>
        </p:spPr>
        <p:txBody>
          <a:bodyPr/>
          <a:lstStyle>
            <a:lvl1pPr algn="r">
              <a:defRPr sz="1400" b="1">
                <a:solidFill>
                  <a:schemeClr val="bg1"/>
                </a:solidFill>
                <a:latin typeface="+mn-lt"/>
                <a:ea typeface="Source Sans Pro" panose="020B0503030403020204" pitchFamily="34" charset="0"/>
              </a:defRPr>
            </a:lvl1pPr>
          </a:lstStyle>
          <a:p>
            <a:fld id="{56457A89-7E12-42A4-9457-BFD85B9E19BE}" type="slidenum">
              <a:rPr lang="en-US" smtClean="0"/>
              <a:pPr/>
              <a:t>‹#›</a:t>
            </a:fld>
            <a:endParaRPr lang="en-US" dirty="0"/>
          </a:p>
        </p:txBody>
      </p:sp>
      <p:pic>
        <p:nvPicPr>
          <p:cNvPr id="10" name="Picture 9" descr="Icon&#10;&#10;Description automatically generated">
            <a:extLst>
              <a:ext uri="{FF2B5EF4-FFF2-40B4-BE49-F238E27FC236}">
                <a16:creationId xmlns:a16="http://schemas.microsoft.com/office/drawing/2014/main" id="{CCCA9A2F-E706-3762-2D4A-A44DBBA2BEE0}"/>
              </a:ext>
            </a:extLst>
          </p:cNvPr>
          <p:cNvPicPr>
            <a:picLocks noChangeAspect="1"/>
          </p:cNvPicPr>
          <p:nvPr userDrawn="1"/>
        </p:nvPicPr>
        <p:blipFill rotWithShape="1">
          <a:blip r:embed="rId17" cstate="email">
            <a:extLst>
              <a:ext uri="{28A0092B-C50C-407E-A947-70E740481C1C}">
                <a14:useLocalDpi xmlns:a14="http://schemas.microsoft.com/office/drawing/2010/main"/>
              </a:ext>
            </a:extLst>
          </a:blip>
          <a:srcRect/>
          <a:stretch/>
        </p:blipFill>
        <p:spPr>
          <a:xfrm>
            <a:off x="139385" y="6389134"/>
            <a:ext cx="473724" cy="390772"/>
          </a:xfrm>
          <a:prstGeom prst="rect">
            <a:avLst/>
          </a:prstGeom>
        </p:spPr>
      </p:pic>
    </p:spTree>
    <p:extLst>
      <p:ext uri="{BB962C8B-B14F-4D97-AF65-F5344CB8AC3E}">
        <p14:creationId xmlns:p14="http://schemas.microsoft.com/office/powerpoint/2010/main" val="3299725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901" r:id="rId6"/>
    <p:sldLayoutId id="2147483678" r:id="rId7"/>
    <p:sldLayoutId id="2147483679" r:id="rId8"/>
    <p:sldLayoutId id="2147483680" r:id="rId9"/>
    <p:sldLayoutId id="2147483681" r:id="rId10"/>
    <p:sldLayoutId id="2147483667" r:id="rId11"/>
    <p:sldLayoutId id="2147483669" r:id="rId12"/>
    <p:sldLayoutId id="2147483660" r:id="rId13"/>
    <p:sldLayoutId id="2147483921" r:id="rId14"/>
    <p:sldLayoutId id="2147483922" r:id="rId15"/>
  </p:sldLayoutIdLst>
  <p:hf hdr="0" dt="0"/>
  <p:txStyles>
    <p:titleStyle>
      <a:lvl1pPr algn="l" defTabSz="914400" rtl="0" eaLnBrk="1" latinLnBrk="0" hangingPunct="1">
        <a:lnSpc>
          <a:spcPct val="90000"/>
        </a:lnSpc>
        <a:spcBef>
          <a:spcPct val="0"/>
        </a:spcBef>
        <a:buNone/>
        <a:defRPr sz="4400" b="1" kern="1200">
          <a:solidFill>
            <a:schemeClr val="bg2">
              <a:lumMod val="50000"/>
            </a:schemeClr>
          </a:solidFill>
          <a:latin typeface="+mn-lt"/>
          <a:ea typeface="Source Sans Pro" panose="020B0503030403020204" pitchFamily="34"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lumMod val="50000"/>
            </a:schemeClr>
          </a:solidFill>
          <a:latin typeface="+mn-lt"/>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D1D5B1F-CC15-7A40-80D5-F25DC174C671}"/>
              </a:ext>
            </a:extLst>
          </p:cNvPr>
          <p:cNvPicPr>
            <a:picLocks noChangeAspect="1"/>
          </p:cNvPicPr>
          <p:nvPr userDrawn="1"/>
        </p:nvPicPr>
        <p:blipFill>
          <a:blip r:embed="rId14"/>
          <a:stretch>
            <a:fillRect/>
          </a:stretch>
        </p:blipFill>
        <p:spPr>
          <a:xfrm>
            <a:off x="0" y="1"/>
            <a:ext cx="12192000" cy="6857759"/>
          </a:xfrm>
          <a:prstGeom prst="rect">
            <a:avLst/>
          </a:prstGeom>
        </p:spPr>
      </p:pic>
      <p:sp>
        <p:nvSpPr>
          <p:cNvPr id="9" name="Holder 5">
            <a:extLst>
              <a:ext uri="{FF2B5EF4-FFF2-40B4-BE49-F238E27FC236}">
                <a16:creationId xmlns:a16="http://schemas.microsoft.com/office/drawing/2014/main" id="{147868D8-A739-9D45-944A-B2D86B438AC0}"/>
              </a:ext>
            </a:extLst>
          </p:cNvPr>
          <p:cNvSpPr txBox="1">
            <a:spLocks/>
          </p:cNvSpPr>
          <p:nvPr userDrawn="1"/>
        </p:nvSpPr>
        <p:spPr>
          <a:xfrm>
            <a:off x="609600" y="6377941"/>
            <a:ext cx="2804160" cy="342900"/>
          </a:xfrm>
          <a:prstGeom prst="rect">
            <a:avLst/>
          </a:prstGeom>
        </p:spPr>
        <p:txBody>
          <a:bodyPr lIns="0" tIns="0" rIns="0" bIns="0" numCol="1"/>
          <a:lstStyle>
            <a:defPPr>
              <a:defRPr kern="0"/>
            </a:defPPr>
            <a:lvl1pPr algn="r">
              <a:defRPr sz="1400">
                <a:solidFill>
                  <a:srgbClr val="333F48"/>
                </a:solidFill>
                <a:latin typeface="Arial" panose="020B0604020202020204" pitchFamily="34" charset="0"/>
                <a:cs typeface="Arial" panose="020B0604020202020204" pitchFamily="34" charset="0"/>
              </a:defRPr>
            </a:lvl1pPr>
          </a:lstStyle>
          <a:p>
            <a:pPr algn="l"/>
            <a:fld id="{B6F15528-21DE-4FAA-801E-634DDDAF4B2B}" type="slidenum">
              <a:rPr lang="en-US" sz="849" smtClean="0"/>
              <a:pPr algn="l"/>
              <a:t>‹#›</a:t>
            </a:fld>
            <a:endParaRPr lang="en-US" sz="849"/>
          </a:p>
        </p:txBody>
      </p:sp>
      <p:sp>
        <p:nvSpPr>
          <p:cNvPr id="11" name="Holder 4">
            <a:extLst>
              <a:ext uri="{FF2B5EF4-FFF2-40B4-BE49-F238E27FC236}">
                <a16:creationId xmlns:a16="http://schemas.microsoft.com/office/drawing/2014/main" id="{24AD74E2-34B7-E143-B362-5A3F0EFFE4E6}"/>
              </a:ext>
            </a:extLst>
          </p:cNvPr>
          <p:cNvSpPr txBox="1">
            <a:spLocks/>
          </p:cNvSpPr>
          <p:nvPr userDrawn="1"/>
        </p:nvSpPr>
        <p:spPr>
          <a:xfrm>
            <a:off x="9728712" y="6377940"/>
            <a:ext cx="1706883" cy="342900"/>
          </a:xfrm>
          <a:prstGeom prst="rect">
            <a:avLst/>
          </a:prstGeom>
        </p:spPr>
        <p:txBody>
          <a:bodyPr lIns="0" tIns="0" rIns="0" bIns="0" numCol="1"/>
          <a:lstStyle>
            <a:defPPr>
              <a:defRPr kern="0"/>
            </a:defPPr>
            <a:lvl1pPr algn="l">
              <a:defRPr sz="1400">
                <a:solidFill>
                  <a:srgbClr val="00629B"/>
                </a:solidFill>
                <a:latin typeface="Arial" panose="020B0604020202020204" pitchFamily="34" charset="0"/>
                <a:cs typeface="Arial" panose="020B0604020202020204" pitchFamily="34" charset="0"/>
              </a:defRPr>
            </a:lvl1pPr>
          </a:lstStyle>
          <a:p>
            <a:pPr algn="r"/>
            <a:r>
              <a:rPr lang="en-US" sz="849" b="1">
                <a:solidFill>
                  <a:srgbClr val="16478E"/>
                </a:solidFill>
                <a:latin typeface="Arial" panose="020B0604020202020204" pitchFamily="34" charset="0"/>
                <a:cs typeface="Arial" panose="020B0604020202020204" pitchFamily="34" charset="0"/>
              </a:rPr>
              <a:t>gsa2025.org</a:t>
            </a:r>
          </a:p>
        </p:txBody>
      </p:sp>
      <p:pic>
        <p:nvPicPr>
          <p:cNvPr id="16" name="Picture 15">
            <a:extLst>
              <a:ext uri="{FF2B5EF4-FFF2-40B4-BE49-F238E27FC236}">
                <a16:creationId xmlns:a16="http://schemas.microsoft.com/office/drawing/2014/main" id="{6C9FB26C-221E-4B44-86D3-EFFDE04BF18E}"/>
              </a:ext>
            </a:extLst>
          </p:cNvPr>
          <p:cNvPicPr>
            <a:picLocks noChangeAspect="1"/>
          </p:cNvPicPr>
          <p:nvPr userDrawn="1"/>
        </p:nvPicPr>
        <p:blipFill>
          <a:blip r:embed="rId15"/>
          <a:stretch>
            <a:fillRect/>
          </a:stretch>
        </p:blipFill>
        <p:spPr>
          <a:xfrm>
            <a:off x="10259415" y="327036"/>
            <a:ext cx="1179330" cy="206187"/>
          </a:xfrm>
          <a:prstGeom prst="rect">
            <a:avLst/>
          </a:prstGeom>
        </p:spPr>
      </p:pic>
      <p:pic>
        <p:nvPicPr>
          <p:cNvPr id="17" name="Picture 16">
            <a:extLst>
              <a:ext uri="{FF2B5EF4-FFF2-40B4-BE49-F238E27FC236}">
                <a16:creationId xmlns:a16="http://schemas.microsoft.com/office/drawing/2014/main" id="{26F5A85C-517B-1143-A736-24272639FE8A}"/>
              </a:ext>
            </a:extLst>
          </p:cNvPr>
          <p:cNvPicPr>
            <a:picLocks noChangeAspect="1"/>
          </p:cNvPicPr>
          <p:nvPr userDrawn="1"/>
        </p:nvPicPr>
        <p:blipFill>
          <a:blip r:embed="rId16"/>
          <a:stretch>
            <a:fillRect/>
          </a:stretch>
        </p:blipFill>
        <p:spPr>
          <a:xfrm>
            <a:off x="9822407" y="248234"/>
            <a:ext cx="338412" cy="342900"/>
          </a:xfrm>
          <a:prstGeom prst="rect">
            <a:avLst/>
          </a:prstGeom>
        </p:spPr>
      </p:pic>
    </p:spTree>
    <p:extLst>
      <p:ext uri="{BB962C8B-B14F-4D97-AF65-F5344CB8AC3E}">
        <p14:creationId xmlns:p14="http://schemas.microsoft.com/office/powerpoint/2010/main" val="58619530"/>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3562">
          <p15:clr>
            <a:srgbClr val="F26B43"/>
          </p15:clr>
        </p15:guide>
        <p15:guide id="2" pos="633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E9EF727-CC54-BF67-B28C-9732C4D7D5DA}"/>
              </a:ext>
            </a:extLst>
          </p:cNvPr>
          <p:cNvSpPr/>
          <p:nvPr/>
        </p:nvSpPr>
        <p:spPr>
          <a:xfrm>
            <a:off x="685800" y="6356350"/>
            <a:ext cx="11506200" cy="501650"/>
          </a:xfrm>
          <a:prstGeom prst="rect">
            <a:avLst/>
          </a:prstGeom>
          <a:solidFill>
            <a:srgbClr val="8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6">
            <a:extLst>
              <a:ext uri="{FF2B5EF4-FFF2-40B4-BE49-F238E27FC236}">
                <a16:creationId xmlns:a16="http://schemas.microsoft.com/office/drawing/2014/main" id="{57D5B3D2-22F1-1472-201A-9DCF35347368}"/>
              </a:ext>
            </a:extLst>
          </p:cNvPr>
          <p:cNvSpPr>
            <a:spLocks noGrp="1"/>
          </p:cNvSpPr>
          <p:nvPr>
            <p:ph type="sldNum" sz="quarter" idx="4"/>
          </p:nvPr>
        </p:nvSpPr>
        <p:spPr>
          <a:xfrm>
            <a:off x="8610600" y="6480843"/>
            <a:ext cx="2743200" cy="365125"/>
          </a:xfrm>
          <a:prstGeom prst="rect">
            <a:avLst/>
          </a:prstGeom>
        </p:spPr>
        <p:txBody>
          <a:bodyPr/>
          <a:lstStyle>
            <a:lvl1pPr algn="r">
              <a:defRPr/>
            </a:lvl1pPr>
          </a:lstStyle>
          <a:p>
            <a:fld id="{F34A536A-60D5-41B0-AD62-E0158B9BF887}" type="slidenum">
              <a:rPr lang="en-US" smtClean="0"/>
              <a:t>‹#›</a:t>
            </a:fld>
            <a:endParaRPr lang="en-US"/>
          </a:p>
        </p:txBody>
      </p:sp>
      <p:pic>
        <p:nvPicPr>
          <p:cNvPr id="5" name="Picture 4" descr="A green and white logo&#10;&#10;Description automatically generated">
            <a:extLst>
              <a:ext uri="{FF2B5EF4-FFF2-40B4-BE49-F238E27FC236}">
                <a16:creationId xmlns:a16="http://schemas.microsoft.com/office/drawing/2014/main" id="{7A7FEAF2-E6F8-CD23-5B7C-86B27F258611}"/>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0" y="6032549"/>
            <a:ext cx="896587" cy="896587"/>
          </a:xfrm>
          <a:prstGeom prst="rect">
            <a:avLst/>
          </a:prstGeom>
        </p:spPr>
      </p:pic>
    </p:spTree>
    <p:extLst>
      <p:ext uri="{BB962C8B-B14F-4D97-AF65-F5344CB8AC3E}">
        <p14:creationId xmlns:p14="http://schemas.microsoft.com/office/powerpoint/2010/main" val="3388037452"/>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 id="2147483940" r:id="rId17"/>
    <p:sldLayoutId id="2147483941" r:id="rId18"/>
    <p:sldLayoutId id="2147483942" r:id="rId19"/>
    <p:sldLayoutId id="2147483943" r:id="rId20"/>
    <p:sldLayoutId id="2147483944" r:id="rId21"/>
    <p:sldLayoutId id="2147483945" r:id="rId22"/>
    <p:sldLayoutId id="2147483946" r:id="rId23"/>
    <p:sldLayoutId id="2147483947" r:id="rId24"/>
    <p:sldLayoutId id="2147483948" r:id="rId25"/>
    <p:sldLayoutId id="2147483949" r:id="rId26"/>
    <p:sldLayoutId id="2147483950" r:id="rId27"/>
    <p:sldLayoutId id="2147483951" r:id="rId28"/>
    <p:sldLayoutId id="2147483952" r:id="rId29"/>
    <p:sldLayoutId id="2147483953" r:id="rId30"/>
    <p:sldLayoutId id="2147483954" r:id="rId31"/>
    <p:sldLayoutId id="2147483955" r:id="rId32"/>
  </p:sldLayoutIdLst>
  <p:txStyles>
    <p:titleStyle>
      <a:lvl1pPr algn="l" defTabSz="914400" rtl="0" eaLnBrk="1" latinLnBrk="0" hangingPunct="1">
        <a:lnSpc>
          <a:spcPct val="90000"/>
        </a:lnSpc>
        <a:spcBef>
          <a:spcPct val="0"/>
        </a:spcBef>
        <a:buNone/>
        <a:defRPr sz="4400" b="1" kern="1200">
          <a:solidFill>
            <a:srgbClr val="31623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4.emf"/><Relationship Id="rId4" Type="http://schemas.openxmlformats.org/officeDocument/2006/relationships/image" Target="../media/image33.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54.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38.svg"/><Relationship Id="rId11" Type="http://schemas.openxmlformats.org/officeDocument/2006/relationships/image" Target="../media/image43.sv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svg"/><Relationship Id="rId9" Type="http://schemas.openxmlformats.org/officeDocument/2006/relationships/image" Target="../media/image41.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hyperlink" Target="http://www.facebook.com/nationalcoreindicators" TargetMode="External"/><Relationship Id="rId2" Type="http://schemas.openxmlformats.org/officeDocument/2006/relationships/image" Target="../media/image81.png"/><Relationship Id="rId1" Type="http://schemas.openxmlformats.org/officeDocument/2006/relationships/slideLayout" Target="../slideLayouts/slideLayout4.xml"/><Relationship Id="rId4" Type="http://schemas.openxmlformats.org/officeDocument/2006/relationships/hyperlink" Target="http://www.nationalcoreindicators.org/"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who.int/news-room/fact-sheets/detail/disability-and-health" TargetMode="External"/><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9C1E5F-8364-87A2-5136-5A1D2BC7C11B}"/>
              </a:ext>
            </a:extLst>
          </p:cNvPr>
          <p:cNvSpPr/>
          <p:nvPr/>
        </p:nvSpPr>
        <p:spPr>
          <a:xfrm>
            <a:off x="0" y="-1"/>
            <a:ext cx="12242418" cy="685800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with mountains and sun&#10;&#10;Description automatically generated">
            <a:extLst>
              <a:ext uri="{FF2B5EF4-FFF2-40B4-BE49-F238E27FC236}">
                <a16:creationId xmlns:a16="http://schemas.microsoft.com/office/drawing/2014/main" id="{4D255A06-6604-4FED-4F7A-DE36D1BA6C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9245" y="4017971"/>
            <a:ext cx="3465843" cy="3465843"/>
          </a:xfrm>
          <a:prstGeom prst="rect">
            <a:avLst/>
          </a:prstGeom>
        </p:spPr>
      </p:pic>
      <p:pic>
        <p:nvPicPr>
          <p:cNvPr id="5" name="Picture 4">
            <a:extLst>
              <a:ext uri="{FF2B5EF4-FFF2-40B4-BE49-F238E27FC236}">
                <a16:creationId xmlns:a16="http://schemas.microsoft.com/office/drawing/2014/main" id="{CAF88EB1-37F8-0FA1-2100-CEEB92C4E263}"/>
              </a:ext>
            </a:extLst>
          </p:cNvPr>
          <p:cNvPicPr>
            <a:picLocks noChangeAspect="1"/>
          </p:cNvPicPr>
          <p:nvPr/>
        </p:nvPicPr>
        <p:blipFill rotWithShape="1">
          <a:blip r:embed="rId4"/>
          <a:srcRect l="73037" t="43132" r="24976" b="47744"/>
          <a:stretch/>
        </p:blipFill>
        <p:spPr>
          <a:xfrm>
            <a:off x="6160" y="-1"/>
            <a:ext cx="866531" cy="6858001"/>
          </a:xfrm>
          <a:prstGeom prst="rect">
            <a:avLst/>
          </a:prstGeom>
        </p:spPr>
      </p:pic>
      <p:sp>
        <p:nvSpPr>
          <p:cNvPr id="10" name="Rectangle 9">
            <a:extLst>
              <a:ext uri="{FF2B5EF4-FFF2-40B4-BE49-F238E27FC236}">
                <a16:creationId xmlns:a16="http://schemas.microsoft.com/office/drawing/2014/main" id="{3608362B-C06D-676C-F756-B0CD56F6EFAD}"/>
              </a:ext>
            </a:extLst>
          </p:cNvPr>
          <p:cNvSpPr/>
          <p:nvPr/>
        </p:nvSpPr>
        <p:spPr>
          <a:xfrm>
            <a:off x="841540" y="-1"/>
            <a:ext cx="240492" cy="6858001"/>
          </a:xfrm>
          <a:prstGeom prst="rect">
            <a:avLst/>
          </a:prstGeom>
          <a:solidFill>
            <a:srgbClr val="2E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F0B4122-9BEA-C363-E5E1-1ABB56F53AD6}"/>
              </a:ext>
            </a:extLst>
          </p:cNvPr>
          <p:cNvSpPr/>
          <p:nvPr/>
        </p:nvSpPr>
        <p:spPr>
          <a:xfrm>
            <a:off x="11135395" y="-1"/>
            <a:ext cx="240492" cy="6878513"/>
          </a:xfrm>
          <a:prstGeom prst="rect">
            <a:avLst/>
          </a:prstGeom>
          <a:solidFill>
            <a:srgbClr val="2E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D7678EC-C004-42FD-791B-21FAE5676CEE}"/>
              </a:ext>
            </a:extLst>
          </p:cNvPr>
          <p:cNvPicPr>
            <a:picLocks noChangeAspect="1"/>
          </p:cNvPicPr>
          <p:nvPr/>
        </p:nvPicPr>
        <p:blipFill rotWithShape="1">
          <a:blip r:embed="rId4"/>
          <a:srcRect l="73037" t="43132" r="24976" b="47744"/>
          <a:stretch/>
        </p:blipFill>
        <p:spPr>
          <a:xfrm rot="10800000">
            <a:off x="11356009" y="10254"/>
            <a:ext cx="866531" cy="6858001"/>
          </a:xfrm>
          <a:prstGeom prst="rect">
            <a:avLst/>
          </a:prstGeom>
        </p:spPr>
      </p:pic>
      <p:pic>
        <p:nvPicPr>
          <p:cNvPr id="3" name="Picture 2">
            <a:extLst>
              <a:ext uri="{FF2B5EF4-FFF2-40B4-BE49-F238E27FC236}">
                <a16:creationId xmlns:a16="http://schemas.microsoft.com/office/drawing/2014/main" id="{1EEA163E-7657-0E9D-D449-7E70611C0028}"/>
              </a:ext>
            </a:extLst>
          </p:cNvPr>
          <p:cNvPicPr>
            <a:picLocks noChangeAspect="1"/>
          </p:cNvPicPr>
          <p:nvPr/>
        </p:nvPicPr>
        <p:blipFill>
          <a:blip r:embed="rId5"/>
          <a:stretch>
            <a:fillRect/>
          </a:stretch>
        </p:blipFill>
        <p:spPr>
          <a:xfrm>
            <a:off x="1093305" y="5750893"/>
            <a:ext cx="2836589" cy="1127619"/>
          </a:xfrm>
          <a:prstGeom prst="rect">
            <a:avLst/>
          </a:prstGeom>
        </p:spPr>
      </p:pic>
      <p:sp>
        <p:nvSpPr>
          <p:cNvPr id="6" name="TextBox 5">
            <a:extLst>
              <a:ext uri="{FF2B5EF4-FFF2-40B4-BE49-F238E27FC236}">
                <a16:creationId xmlns:a16="http://schemas.microsoft.com/office/drawing/2014/main" id="{4C889189-D9D7-B196-DB45-B31FDA2AE398}"/>
              </a:ext>
            </a:extLst>
          </p:cNvPr>
          <p:cNvSpPr txBox="1"/>
          <p:nvPr/>
        </p:nvSpPr>
        <p:spPr>
          <a:xfrm>
            <a:off x="1944993" y="1130930"/>
            <a:ext cx="7908758" cy="2308324"/>
          </a:xfrm>
          <a:prstGeom prst="rect">
            <a:avLst/>
          </a:prstGeom>
          <a:noFill/>
        </p:spPr>
        <p:txBody>
          <a:bodyPr wrap="square" rtlCol="0">
            <a:spAutoFit/>
          </a:bodyPr>
          <a:lstStyle/>
          <a:p>
            <a:r>
              <a:rPr lang="en-US" sz="4800" b="1">
                <a:solidFill>
                  <a:srgbClr val="3D6868"/>
                </a:solidFill>
              </a:rPr>
              <a:t>More Than Just Numbers: </a:t>
            </a:r>
          </a:p>
          <a:p>
            <a:r>
              <a:rPr lang="en-US" sz="4800" b="1">
                <a:solidFill>
                  <a:srgbClr val="3D6868"/>
                </a:solidFill>
              </a:rPr>
              <a:t>Health Inequities for People with Disabilities</a:t>
            </a:r>
            <a:endParaRPr lang="en-US" sz="4800">
              <a:solidFill>
                <a:srgbClr val="3D6868"/>
              </a:solidFill>
            </a:endParaRPr>
          </a:p>
        </p:txBody>
      </p:sp>
    </p:spTree>
    <p:extLst>
      <p:ext uri="{BB962C8B-B14F-4D97-AF65-F5344CB8AC3E}">
        <p14:creationId xmlns:p14="http://schemas.microsoft.com/office/powerpoint/2010/main" val="3522603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6B71C-E1B1-3A0B-6DC6-D02ACDD541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7CF244-A9E1-6325-A303-843B6E530745}"/>
              </a:ext>
            </a:extLst>
          </p:cNvPr>
          <p:cNvSpPr>
            <a:spLocks noGrp="1"/>
          </p:cNvSpPr>
          <p:nvPr>
            <p:ph type="title"/>
          </p:nvPr>
        </p:nvSpPr>
        <p:spPr/>
        <p:txBody>
          <a:bodyPr>
            <a:normAutofit/>
          </a:bodyPr>
          <a:lstStyle/>
          <a:p>
            <a:r>
              <a:rPr lang="en-US" sz="4400" b="1" dirty="0"/>
              <a:t>Overview of survey data</a:t>
            </a:r>
          </a:p>
        </p:txBody>
      </p:sp>
      <p:sp>
        <p:nvSpPr>
          <p:cNvPr id="3" name="Text Placeholder 2">
            <a:extLst>
              <a:ext uri="{FF2B5EF4-FFF2-40B4-BE49-F238E27FC236}">
                <a16:creationId xmlns:a16="http://schemas.microsoft.com/office/drawing/2014/main" id="{997D2C32-6FDF-49CF-C3B9-8437AB6529BC}"/>
              </a:ext>
            </a:extLst>
          </p:cNvPr>
          <p:cNvSpPr>
            <a:spLocks noGrp="1"/>
          </p:cNvSpPr>
          <p:nvPr>
            <p:ph idx="1"/>
          </p:nvPr>
        </p:nvSpPr>
        <p:spPr/>
        <p:txBody>
          <a:bodyPr>
            <a:normAutofit lnSpcReduction="10000"/>
          </a:bodyPr>
          <a:lstStyle/>
          <a:p>
            <a:pPr>
              <a:lnSpc>
                <a:spcPct val="122000"/>
              </a:lnSpc>
              <a:spcBef>
                <a:spcPts val="600"/>
              </a:spcBef>
              <a:spcAft>
                <a:spcPts val="600"/>
              </a:spcAft>
              <a:buClr>
                <a:schemeClr val="tx1"/>
              </a:buClr>
            </a:pPr>
            <a:r>
              <a:rPr lang="en-US" sz="2400" kern="100">
                <a:solidFill>
                  <a:schemeClr val="tx2"/>
                </a:solidFill>
                <a:ea typeface="Calibri" panose="020F0502020204030204" pitchFamily="34" charset="0"/>
                <a:cs typeface="Arial" panose="020B0604020202020204" pitchFamily="34" charset="0"/>
              </a:rPr>
              <a:t>In the US, we have a few surveys that are meant to capture information about the whole population. For example: </a:t>
            </a:r>
          </a:p>
          <a:p>
            <a:pPr lvl="1">
              <a:lnSpc>
                <a:spcPct val="122000"/>
              </a:lnSpc>
              <a:spcBef>
                <a:spcPts val="600"/>
              </a:spcBef>
              <a:spcAft>
                <a:spcPts val="600"/>
              </a:spcAft>
              <a:buClr>
                <a:schemeClr val="tx1"/>
              </a:buClr>
            </a:pPr>
            <a:r>
              <a:rPr lang="en-US" sz="2400" kern="100">
                <a:solidFill>
                  <a:schemeClr val="tx2"/>
                </a:solidFill>
                <a:ea typeface="Calibri" panose="020F0502020204030204" pitchFamily="34" charset="0"/>
                <a:cs typeface="Arial" panose="020B0604020202020204" pitchFamily="34" charset="0"/>
              </a:rPr>
              <a:t>The Census, including American Community Survey (annual) and Current Population Survey (monthly)</a:t>
            </a:r>
          </a:p>
          <a:p>
            <a:pPr lvl="1">
              <a:lnSpc>
                <a:spcPct val="122000"/>
              </a:lnSpc>
              <a:spcBef>
                <a:spcPts val="600"/>
              </a:spcBef>
              <a:spcAft>
                <a:spcPts val="600"/>
              </a:spcAft>
              <a:buClr>
                <a:schemeClr val="tx1"/>
              </a:buClr>
            </a:pPr>
            <a:r>
              <a:rPr lang="en-US" sz="2400" kern="100">
                <a:solidFill>
                  <a:schemeClr val="tx2"/>
                </a:solidFill>
                <a:ea typeface="Calibri" panose="020F0502020204030204" pitchFamily="34" charset="0"/>
                <a:cs typeface="Arial" panose="020B0604020202020204" pitchFamily="34" charset="0"/>
              </a:rPr>
              <a:t>The National Health Interview Survey</a:t>
            </a:r>
          </a:p>
          <a:p>
            <a:pPr lvl="1">
              <a:lnSpc>
                <a:spcPct val="122000"/>
              </a:lnSpc>
              <a:spcBef>
                <a:spcPts val="600"/>
              </a:spcBef>
              <a:spcAft>
                <a:spcPts val="600"/>
              </a:spcAft>
              <a:buClr>
                <a:schemeClr val="tx1"/>
              </a:buClr>
            </a:pPr>
            <a:r>
              <a:rPr lang="en-US" sz="2400" kern="100">
                <a:solidFill>
                  <a:schemeClr val="tx2"/>
                </a:solidFill>
                <a:ea typeface="Calibri" panose="020F0502020204030204" pitchFamily="34" charset="0"/>
                <a:cs typeface="Arial" panose="020B0604020202020204" pitchFamily="34" charset="0"/>
              </a:rPr>
              <a:t>Health and Retirement Study</a:t>
            </a:r>
          </a:p>
          <a:p>
            <a:pPr lvl="1">
              <a:lnSpc>
                <a:spcPct val="122000"/>
              </a:lnSpc>
              <a:spcBef>
                <a:spcPts val="600"/>
              </a:spcBef>
              <a:spcAft>
                <a:spcPts val="600"/>
              </a:spcAft>
              <a:buClr>
                <a:schemeClr val="tx1"/>
              </a:buClr>
            </a:pPr>
            <a:r>
              <a:rPr lang="en-US" kern="100">
                <a:solidFill>
                  <a:schemeClr val="tx2"/>
                </a:solidFill>
                <a:ea typeface="Calibri" panose="020F0502020204030204" pitchFamily="34" charset="0"/>
                <a:cs typeface="Arial" panose="020B0604020202020204" pitchFamily="34" charset="0"/>
              </a:rPr>
              <a:t>National Survey of Children’s Health</a:t>
            </a:r>
          </a:p>
          <a:p>
            <a:pPr lvl="1">
              <a:lnSpc>
                <a:spcPct val="122000"/>
              </a:lnSpc>
              <a:spcBef>
                <a:spcPts val="600"/>
              </a:spcBef>
              <a:spcAft>
                <a:spcPts val="600"/>
              </a:spcAft>
              <a:buClr>
                <a:schemeClr val="tx1"/>
              </a:buClr>
            </a:pPr>
            <a:r>
              <a:rPr lang="en-US" sz="2400" kern="100">
                <a:solidFill>
                  <a:schemeClr val="tx2"/>
                </a:solidFill>
                <a:ea typeface="Calibri" panose="020F0502020204030204" pitchFamily="34" charset="0"/>
                <a:cs typeface="Arial" panose="020B0604020202020204" pitchFamily="34" charset="0"/>
              </a:rPr>
              <a:t>Behavioral Risk Factor Surveillance System (BRFSS)</a:t>
            </a:r>
          </a:p>
          <a:p>
            <a:pPr>
              <a:lnSpc>
                <a:spcPct val="122000"/>
              </a:lnSpc>
              <a:spcBef>
                <a:spcPts val="600"/>
              </a:spcBef>
              <a:spcAft>
                <a:spcPts val="600"/>
              </a:spcAft>
              <a:buClr>
                <a:schemeClr val="tx1"/>
              </a:buClr>
            </a:pPr>
            <a:endParaRPr lang="en-US" sz="2400" kern="1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880681E-5AAA-2665-F49F-22866AC43715}"/>
              </a:ext>
            </a:extLst>
          </p:cNvPr>
          <p:cNvSpPr>
            <a:spLocks noGrp="1"/>
          </p:cNvSpPr>
          <p:nvPr>
            <p:ph type="sldNum" sz="quarter" idx="4"/>
          </p:nvPr>
        </p:nvSpPr>
        <p:spPr/>
        <p:txBody>
          <a:bodyPr/>
          <a:lstStyle/>
          <a:p>
            <a:fld id="{D7B456AC-FB9E-4DD7-A738-4B9E1C644D36}" type="slidenum">
              <a:rPr lang="en-US" smtClean="0"/>
              <a:pPr/>
              <a:t>10</a:t>
            </a:fld>
            <a:endParaRPr lang="en-US" dirty="0"/>
          </a:p>
        </p:txBody>
      </p:sp>
    </p:spTree>
    <p:extLst>
      <p:ext uri="{BB962C8B-B14F-4D97-AF65-F5344CB8AC3E}">
        <p14:creationId xmlns:p14="http://schemas.microsoft.com/office/powerpoint/2010/main" val="4173834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451AE-8B3B-0A8D-6745-95AFEE9E17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E260BA-0217-156E-046A-0EBE56BF3B1D}"/>
              </a:ext>
            </a:extLst>
          </p:cNvPr>
          <p:cNvSpPr>
            <a:spLocks noGrp="1"/>
          </p:cNvSpPr>
          <p:nvPr>
            <p:ph type="title"/>
          </p:nvPr>
        </p:nvSpPr>
        <p:spPr/>
        <p:txBody>
          <a:bodyPr>
            <a:normAutofit/>
          </a:bodyPr>
          <a:lstStyle/>
          <a:p>
            <a:r>
              <a:rPr lang="en-US" sz="4400" b="1" dirty="0"/>
              <a:t>Overview of administrative data</a:t>
            </a:r>
          </a:p>
        </p:txBody>
      </p:sp>
      <p:sp>
        <p:nvSpPr>
          <p:cNvPr id="3" name="Text Placeholder 2">
            <a:extLst>
              <a:ext uri="{FF2B5EF4-FFF2-40B4-BE49-F238E27FC236}">
                <a16:creationId xmlns:a16="http://schemas.microsoft.com/office/drawing/2014/main" id="{1387119B-FFCA-92F6-874D-9101EB53250A}"/>
              </a:ext>
            </a:extLst>
          </p:cNvPr>
          <p:cNvSpPr>
            <a:spLocks noGrp="1"/>
          </p:cNvSpPr>
          <p:nvPr>
            <p:ph idx="1"/>
          </p:nvPr>
        </p:nvSpPr>
        <p:spPr/>
        <p:txBody>
          <a:bodyPr>
            <a:normAutofit/>
          </a:bodyPr>
          <a:lstStyle/>
          <a:p>
            <a:pPr>
              <a:lnSpc>
                <a:spcPct val="122000"/>
              </a:lnSpc>
              <a:spcBef>
                <a:spcPts val="600"/>
              </a:spcBef>
              <a:spcAft>
                <a:spcPts val="600"/>
              </a:spcAft>
              <a:buClr>
                <a:schemeClr val="tx1"/>
              </a:buClr>
            </a:pPr>
            <a:r>
              <a:rPr lang="en-US" sz="2400" kern="100">
                <a:solidFill>
                  <a:schemeClr val="tx2"/>
                </a:solidFill>
                <a:ea typeface="Calibri" panose="020F0502020204030204" pitchFamily="34" charset="0"/>
                <a:cs typeface="Arial" panose="020B0604020202020204" pitchFamily="34" charset="0"/>
              </a:rPr>
              <a:t>Another term for administrative data is “program data.” This is data that gets collected when someone uses services. For example:</a:t>
            </a:r>
          </a:p>
          <a:p>
            <a:pPr lvl="1">
              <a:lnSpc>
                <a:spcPct val="122000"/>
              </a:lnSpc>
              <a:spcBef>
                <a:spcPts val="600"/>
              </a:spcBef>
              <a:spcAft>
                <a:spcPts val="600"/>
              </a:spcAft>
              <a:buClr>
                <a:schemeClr val="tx1"/>
              </a:buClr>
            </a:pPr>
            <a:r>
              <a:rPr lang="en-US" sz="2400" kern="100">
                <a:solidFill>
                  <a:schemeClr val="tx2"/>
                </a:solidFill>
                <a:ea typeface="Calibri" panose="020F0502020204030204" pitchFamily="34" charset="0"/>
                <a:cs typeface="Arial" panose="020B0604020202020204" pitchFamily="34" charset="0"/>
              </a:rPr>
              <a:t>Healthcare data, like data from Medicaid</a:t>
            </a:r>
            <a:endParaRPr lang="en-US" kern="100">
              <a:solidFill>
                <a:schemeClr val="tx2"/>
              </a:solidFill>
              <a:ea typeface="Calibri" panose="020F0502020204030204" pitchFamily="34" charset="0"/>
              <a:cs typeface="Arial" panose="020B0604020202020204" pitchFamily="34" charset="0"/>
            </a:endParaRPr>
          </a:p>
          <a:p>
            <a:pPr lvl="1">
              <a:lnSpc>
                <a:spcPct val="122000"/>
              </a:lnSpc>
              <a:spcBef>
                <a:spcPts val="600"/>
              </a:spcBef>
              <a:spcAft>
                <a:spcPts val="600"/>
              </a:spcAft>
              <a:buClr>
                <a:schemeClr val="tx1"/>
              </a:buClr>
            </a:pPr>
            <a:r>
              <a:rPr lang="en-US" sz="2400" kern="100">
                <a:solidFill>
                  <a:schemeClr val="tx2"/>
                </a:solidFill>
                <a:ea typeface="Calibri" panose="020F0502020204030204" pitchFamily="34" charset="0"/>
                <a:cs typeface="Arial" panose="020B0604020202020204" pitchFamily="34" charset="0"/>
              </a:rPr>
              <a:t>Education data, like data from Special Education</a:t>
            </a:r>
          </a:p>
          <a:p>
            <a:pPr lvl="1">
              <a:lnSpc>
                <a:spcPct val="122000"/>
              </a:lnSpc>
              <a:spcBef>
                <a:spcPts val="600"/>
              </a:spcBef>
              <a:spcAft>
                <a:spcPts val="600"/>
              </a:spcAft>
              <a:buClr>
                <a:schemeClr val="tx1"/>
              </a:buClr>
            </a:pPr>
            <a:r>
              <a:rPr lang="en-US" sz="2400" kern="100">
                <a:solidFill>
                  <a:schemeClr val="tx2"/>
                </a:solidFill>
                <a:ea typeface="Calibri" panose="020F0502020204030204" pitchFamily="34" charset="0"/>
                <a:cs typeface="Arial" panose="020B0604020202020204" pitchFamily="34" charset="0"/>
              </a:rPr>
              <a:t>Benefits data, like data about Social </a:t>
            </a:r>
            <a:r>
              <a:rPr lang="en-US" kern="100">
                <a:solidFill>
                  <a:schemeClr val="tx2"/>
                </a:solidFill>
                <a:ea typeface="Calibri" panose="020F0502020204030204" pitchFamily="34" charset="0"/>
                <a:cs typeface="Arial" panose="020B0604020202020204" pitchFamily="34" charset="0"/>
              </a:rPr>
              <a:t>S</a:t>
            </a:r>
            <a:r>
              <a:rPr lang="en-US" sz="2400" kern="100">
                <a:solidFill>
                  <a:schemeClr val="tx2"/>
                </a:solidFill>
                <a:ea typeface="Calibri" panose="020F0502020204030204" pitchFamily="34" charset="0"/>
                <a:cs typeface="Arial" panose="020B0604020202020204" pitchFamily="34" charset="0"/>
              </a:rPr>
              <a:t>ecurity</a:t>
            </a:r>
          </a:p>
          <a:p>
            <a:pPr lvl="1">
              <a:lnSpc>
                <a:spcPct val="122000"/>
              </a:lnSpc>
              <a:spcBef>
                <a:spcPts val="600"/>
              </a:spcBef>
              <a:spcAft>
                <a:spcPts val="600"/>
              </a:spcAft>
              <a:buClr>
                <a:schemeClr val="tx1"/>
              </a:buClr>
            </a:pPr>
            <a:r>
              <a:rPr lang="en-US" kern="100">
                <a:solidFill>
                  <a:schemeClr val="tx2"/>
                </a:solidFill>
                <a:ea typeface="Calibri" panose="020F0502020204030204" pitchFamily="34" charset="0"/>
                <a:cs typeface="Arial" panose="020B0604020202020204" pitchFamily="34" charset="0"/>
              </a:rPr>
              <a:t>Data from cancer registries</a:t>
            </a:r>
            <a:endParaRPr lang="en-US" sz="2400" kern="100">
              <a:solidFill>
                <a:schemeClr val="tx2"/>
              </a:solidFill>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D24E41F-7B20-CE74-7FBC-39E28D5529AC}"/>
              </a:ext>
            </a:extLst>
          </p:cNvPr>
          <p:cNvSpPr>
            <a:spLocks noGrp="1"/>
          </p:cNvSpPr>
          <p:nvPr>
            <p:ph type="sldNum" sz="quarter" idx="4"/>
          </p:nvPr>
        </p:nvSpPr>
        <p:spPr/>
        <p:txBody>
          <a:bodyPr/>
          <a:lstStyle/>
          <a:p>
            <a:fld id="{D7B456AC-FB9E-4DD7-A738-4B9E1C644D36}" type="slidenum">
              <a:rPr lang="en-US" smtClean="0"/>
              <a:pPr/>
              <a:t>11</a:t>
            </a:fld>
            <a:endParaRPr lang="en-US" dirty="0"/>
          </a:p>
        </p:txBody>
      </p:sp>
    </p:spTree>
    <p:extLst>
      <p:ext uri="{BB962C8B-B14F-4D97-AF65-F5344CB8AC3E}">
        <p14:creationId xmlns:p14="http://schemas.microsoft.com/office/powerpoint/2010/main" val="624846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2E2DC-7DD1-C0EC-F44C-2000C8145F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67B1CE-DC4A-945E-FCF9-7228890E6791}"/>
              </a:ext>
            </a:extLst>
          </p:cNvPr>
          <p:cNvSpPr>
            <a:spLocks noGrp="1"/>
          </p:cNvSpPr>
          <p:nvPr>
            <p:ph type="title"/>
          </p:nvPr>
        </p:nvSpPr>
        <p:spPr/>
        <p:txBody>
          <a:bodyPr>
            <a:normAutofit/>
          </a:bodyPr>
          <a:lstStyle/>
          <a:p>
            <a:r>
              <a:rPr lang="en-US" sz="4400" b="1" dirty="0"/>
              <a:t>Pros and cons of survey data and administrative data on IDD</a:t>
            </a:r>
          </a:p>
        </p:txBody>
      </p:sp>
      <p:sp>
        <p:nvSpPr>
          <p:cNvPr id="8" name="Text Placeholder 7">
            <a:extLst>
              <a:ext uri="{FF2B5EF4-FFF2-40B4-BE49-F238E27FC236}">
                <a16:creationId xmlns:a16="http://schemas.microsoft.com/office/drawing/2014/main" id="{DE97B86C-94DC-1275-A041-7BCA55BC4B88}"/>
              </a:ext>
            </a:extLst>
          </p:cNvPr>
          <p:cNvSpPr>
            <a:spLocks noGrp="1"/>
          </p:cNvSpPr>
          <p:nvPr>
            <p:ph type="body" idx="1"/>
          </p:nvPr>
        </p:nvSpPr>
        <p:spPr/>
        <p:txBody>
          <a:bodyPr/>
          <a:lstStyle/>
          <a:p>
            <a:r>
              <a:rPr lang="en-US" dirty="0"/>
              <a:t>Survey data</a:t>
            </a:r>
          </a:p>
        </p:txBody>
      </p:sp>
      <p:sp>
        <p:nvSpPr>
          <p:cNvPr id="3" name="Text Placeholder 2">
            <a:extLst>
              <a:ext uri="{FF2B5EF4-FFF2-40B4-BE49-F238E27FC236}">
                <a16:creationId xmlns:a16="http://schemas.microsoft.com/office/drawing/2014/main" id="{6384903E-A4C6-A7ED-8A9F-24B170D92902}"/>
              </a:ext>
            </a:extLst>
          </p:cNvPr>
          <p:cNvSpPr>
            <a:spLocks noGrp="1"/>
          </p:cNvSpPr>
          <p:nvPr>
            <p:ph sz="half" idx="2"/>
          </p:nvPr>
        </p:nvSpPr>
        <p:spPr/>
        <p:txBody>
          <a:bodyPr>
            <a:normAutofit/>
          </a:bodyPr>
          <a:lstStyle/>
          <a:p>
            <a:pPr>
              <a:lnSpc>
                <a:spcPct val="122000"/>
              </a:lnSpc>
              <a:spcBef>
                <a:spcPts val="600"/>
              </a:spcBef>
              <a:spcAft>
                <a:spcPts val="600"/>
              </a:spcAft>
              <a:buClr>
                <a:schemeClr val="tx1"/>
              </a:buClr>
            </a:pPr>
            <a:r>
              <a:rPr lang="en-US" b="1" kern="100">
                <a:solidFill>
                  <a:schemeClr val="tx2"/>
                </a:solidFill>
                <a:ea typeface="Calibri" panose="020F0502020204030204" pitchFamily="34" charset="0"/>
                <a:cs typeface="Arial" panose="020B0604020202020204" pitchFamily="34" charset="0"/>
              </a:rPr>
              <a:t>Pros: </a:t>
            </a:r>
            <a:r>
              <a:rPr lang="en-US" kern="100">
                <a:solidFill>
                  <a:schemeClr val="tx2"/>
                </a:solidFill>
                <a:ea typeface="Calibri" panose="020F0502020204030204" pitchFamily="34" charset="0"/>
                <a:cs typeface="Arial" panose="020B0604020202020204" pitchFamily="34" charset="0"/>
              </a:rPr>
              <a:t>These data are good at telling us about most people in the population</a:t>
            </a:r>
          </a:p>
          <a:p>
            <a:pPr>
              <a:lnSpc>
                <a:spcPct val="122000"/>
              </a:lnSpc>
              <a:spcBef>
                <a:spcPts val="600"/>
              </a:spcBef>
              <a:spcAft>
                <a:spcPts val="600"/>
              </a:spcAft>
              <a:buClr>
                <a:schemeClr val="tx1"/>
              </a:buClr>
            </a:pPr>
            <a:r>
              <a:rPr lang="en-US" b="1" kern="100">
                <a:solidFill>
                  <a:schemeClr val="tx2"/>
                </a:solidFill>
                <a:ea typeface="Calibri" panose="020F0502020204030204" pitchFamily="34" charset="0"/>
                <a:cs typeface="Arial" panose="020B0604020202020204" pitchFamily="34" charset="0"/>
              </a:rPr>
              <a:t>Cons:</a:t>
            </a:r>
            <a:r>
              <a:rPr lang="en-US" kern="100">
                <a:solidFill>
                  <a:schemeClr val="tx2"/>
                </a:solidFill>
                <a:ea typeface="Calibri" panose="020F0502020204030204" pitchFamily="34" charset="0"/>
                <a:cs typeface="Arial" panose="020B0604020202020204" pitchFamily="34" charset="0"/>
              </a:rPr>
              <a:t> It’s hard to use national surveys like these to learn about people with specific disabilities, like IDD.</a:t>
            </a:r>
          </a:p>
        </p:txBody>
      </p:sp>
      <p:sp>
        <p:nvSpPr>
          <p:cNvPr id="9" name="Text Placeholder 8">
            <a:extLst>
              <a:ext uri="{FF2B5EF4-FFF2-40B4-BE49-F238E27FC236}">
                <a16:creationId xmlns:a16="http://schemas.microsoft.com/office/drawing/2014/main" id="{D9A46B61-3942-C35D-A390-20F65987BCB7}"/>
              </a:ext>
            </a:extLst>
          </p:cNvPr>
          <p:cNvSpPr>
            <a:spLocks noGrp="1"/>
          </p:cNvSpPr>
          <p:nvPr>
            <p:ph type="body" sz="quarter" idx="3"/>
          </p:nvPr>
        </p:nvSpPr>
        <p:spPr/>
        <p:txBody>
          <a:bodyPr/>
          <a:lstStyle/>
          <a:p>
            <a:r>
              <a:rPr lang="en-US" dirty="0"/>
              <a:t>Administrative data</a:t>
            </a:r>
          </a:p>
        </p:txBody>
      </p:sp>
      <p:sp>
        <p:nvSpPr>
          <p:cNvPr id="4" name="Text Placeholder 3">
            <a:extLst>
              <a:ext uri="{FF2B5EF4-FFF2-40B4-BE49-F238E27FC236}">
                <a16:creationId xmlns:a16="http://schemas.microsoft.com/office/drawing/2014/main" id="{4F62119C-CB3B-3547-B263-C0D4B74D96CA}"/>
              </a:ext>
            </a:extLst>
          </p:cNvPr>
          <p:cNvSpPr>
            <a:spLocks noGrp="1"/>
          </p:cNvSpPr>
          <p:nvPr>
            <p:ph sz="quarter" idx="4"/>
          </p:nvPr>
        </p:nvSpPr>
        <p:spPr/>
        <p:txBody>
          <a:bodyPr>
            <a:normAutofit/>
          </a:bodyPr>
          <a:lstStyle/>
          <a:p>
            <a:pPr>
              <a:lnSpc>
                <a:spcPct val="122000"/>
              </a:lnSpc>
              <a:spcBef>
                <a:spcPts val="600"/>
              </a:spcBef>
              <a:spcAft>
                <a:spcPts val="600"/>
              </a:spcAft>
              <a:buClr>
                <a:schemeClr val="tx1"/>
              </a:buClr>
            </a:pPr>
            <a:r>
              <a:rPr lang="en-US" b="1" kern="100" dirty="0">
                <a:solidFill>
                  <a:schemeClr val="tx2"/>
                </a:solidFill>
                <a:ea typeface="Calibri" panose="020F0502020204030204" pitchFamily="34" charset="0"/>
                <a:cs typeface="Arial" panose="020B0604020202020204" pitchFamily="34" charset="0"/>
              </a:rPr>
              <a:t>Pros: </a:t>
            </a:r>
            <a:r>
              <a:rPr lang="en-US" kern="100" dirty="0">
                <a:solidFill>
                  <a:schemeClr val="tx2"/>
                </a:solidFill>
                <a:ea typeface="Calibri" panose="020F0502020204030204" pitchFamily="34" charset="0"/>
                <a:cs typeface="Arial" panose="020B0604020202020204" pitchFamily="34" charset="0"/>
              </a:rPr>
              <a:t>We can usually tell who has disabilities, like IDD, from these data</a:t>
            </a:r>
          </a:p>
          <a:p>
            <a:pPr>
              <a:lnSpc>
                <a:spcPct val="122000"/>
              </a:lnSpc>
              <a:spcBef>
                <a:spcPts val="600"/>
              </a:spcBef>
              <a:spcAft>
                <a:spcPts val="600"/>
              </a:spcAft>
              <a:buClr>
                <a:schemeClr val="tx1"/>
              </a:buClr>
            </a:pPr>
            <a:r>
              <a:rPr lang="en-US" b="1" kern="100" dirty="0">
                <a:solidFill>
                  <a:schemeClr val="tx2"/>
                </a:solidFill>
                <a:ea typeface="Calibri" panose="020F0502020204030204" pitchFamily="34" charset="0"/>
                <a:cs typeface="Arial" panose="020B0604020202020204" pitchFamily="34" charset="0"/>
              </a:rPr>
              <a:t>Cons: </a:t>
            </a:r>
            <a:r>
              <a:rPr lang="en-US" kern="100" dirty="0">
                <a:solidFill>
                  <a:schemeClr val="tx2"/>
                </a:solidFill>
                <a:ea typeface="Calibri" panose="020F0502020204030204" pitchFamily="34" charset="0"/>
                <a:cs typeface="Arial" panose="020B0604020202020204" pitchFamily="34" charset="0"/>
              </a:rPr>
              <a:t>We may only have data on some people who use services, so we can’t talk about whether data is different from peers</a:t>
            </a:r>
          </a:p>
          <a:p>
            <a:endParaRPr lang="en-US" dirty="0"/>
          </a:p>
        </p:txBody>
      </p:sp>
      <p:sp>
        <p:nvSpPr>
          <p:cNvPr id="5" name="Slide Number Placeholder 4">
            <a:extLst>
              <a:ext uri="{FF2B5EF4-FFF2-40B4-BE49-F238E27FC236}">
                <a16:creationId xmlns:a16="http://schemas.microsoft.com/office/drawing/2014/main" id="{E6EC3C20-3656-B6A8-06BF-DB7425AE581E}"/>
              </a:ext>
            </a:extLst>
          </p:cNvPr>
          <p:cNvSpPr>
            <a:spLocks noGrp="1"/>
          </p:cNvSpPr>
          <p:nvPr>
            <p:ph type="sldNum" sz="quarter" idx="14"/>
          </p:nvPr>
        </p:nvSpPr>
        <p:spPr/>
        <p:txBody>
          <a:bodyPr/>
          <a:lstStyle/>
          <a:p>
            <a:fld id="{D7B456AC-FB9E-4DD7-A738-4B9E1C644D36}" type="slidenum">
              <a:rPr lang="en-US" smtClean="0"/>
              <a:pPr/>
              <a:t>12</a:t>
            </a:fld>
            <a:endParaRPr lang="en-US" dirty="0"/>
          </a:p>
        </p:txBody>
      </p:sp>
    </p:spTree>
    <p:extLst>
      <p:ext uri="{BB962C8B-B14F-4D97-AF65-F5344CB8AC3E}">
        <p14:creationId xmlns:p14="http://schemas.microsoft.com/office/powerpoint/2010/main" val="2526727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66F95-13C6-CE37-3C36-2C776F621A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13BB19-399D-3779-13FE-DA54BFEC2A73}"/>
              </a:ext>
            </a:extLst>
          </p:cNvPr>
          <p:cNvSpPr>
            <a:spLocks noGrp="1"/>
          </p:cNvSpPr>
          <p:nvPr>
            <p:ph type="title"/>
          </p:nvPr>
        </p:nvSpPr>
        <p:spPr/>
        <p:txBody>
          <a:bodyPr>
            <a:normAutofit/>
          </a:bodyPr>
          <a:lstStyle/>
          <a:p>
            <a:r>
              <a:rPr lang="en-US" sz="4400" b="1" dirty="0"/>
              <a:t>Lots of interest in improving data on disability and health, but it’s a long journey</a:t>
            </a:r>
          </a:p>
        </p:txBody>
      </p:sp>
      <p:pic>
        <p:nvPicPr>
          <p:cNvPr id="7" name="Content Placeholder 6" descr="People communicating using sign language.">
            <a:extLst>
              <a:ext uri="{FF2B5EF4-FFF2-40B4-BE49-F238E27FC236}">
                <a16:creationId xmlns:a16="http://schemas.microsoft.com/office/drawing/2014/main" id="{2110F5E5-6CF2-A6CF-BF51-2121786878E4}"/>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838200" y="2271531"/>
            <a:ext cx="5181600" cy="3459525"/>
          </a:xfrm>
          <a:prstGeom prst="rect">
            <a:avLst/>
          </a:prstGeom>
        </p:spPr>
      </p:pic>
      <p:sp>
        <p:nvSpPr>
          <p:cNvPr id="5" name="Content Placeholder 4">
            <a:extLst>
              <a:ext uri="{FF2B5EF4-FFF2-40B4-BE49-F238E27FC236}">
                <a16:creationId xmlns:a16="http://schemas.microsoft.com/office/drawing/2014/main" id="{EDA01980-1719-1EEF-601B-8220E992FC36}"/>
              </a:ext>
            </a:extLst>
          </p:cNvPr>
          <p:cNvSpPr>
            <a:spLocks noGrp="1"/>
          </p:cNvSpPr>
          <p:nvPr>
            <p:ph sz="half" idx="2"/>
          </p:nvPr>
        </p:nvSpPr>
        <p:spPr/>
        <p:txBody>
          <a:bodyPr>
            <a:normAutofit fontScale="85000" lnSpcReduction="10000"/>
          </a:bodyPr>
          <a:lstStyle/>
          <a:p>
            <a:pPr>
              <a:lnSpc>
                <a:spcPct val="122000"/>
              </a:lnSpc>
              <a:spcBef>
                <a:spcPts val="600"/>
              </a:spcBef>
              <a:spcAft>
                <a:spcPts val="600"/>
              </a:spcAft>
              <a:buClr>
                <a:schemeClr val="tx1"/>
              </a:buClr>
            </a:pPr>
            <a:r>
              <a:rPr lang="en-US" sz="2400" kern="100" dirty="0">
                <a:solidFill>
                  <a:schemeClr val="tx2"/>
                </a:solidFill>
                <a:ea typeface="Calibri" panose="020F0502020204030204" pitchFamily="34" charset="0"/>
                <a:cs typeface="Arial" panose="020B0604020202020204" pitchFamily="34" charset="0"/>
              </a:rPr>
              <a:t>To improve data, we need to:</a:t>
            </a:r>
          </a:p>
          <a:p>
            <a:pPr lvl="1">
              <a:lnSpc>
                <a:spcPct val="122000"/>
              </a:lnSpc>
              <a:spcBef>
                <a:spcPts val="600"/>
              </a:spcBef>
              <a:spcAft>
                <a:spcPts val="600"/>
              </a:spcAft>
              <a:buClr>
                <a:schemeClr val="tx1"/>
              </a:buClr>
            </a:pPr>
            <a:r>
              <a:rPr lang="en-US" kern="100" dirty="0">
                <a:solidFill>
                  <a:schemeClr val="tx2"/>
                </a:solidFill>
                <a:ea typeface="Calibri" panose="020F0502020204030204" pitchFamily="34" charset="0"/>
                <a:cs typeface="Arial" panose="020B0604020202020204" pitchFamily="34" charset="0"/>
              </a:rPr>
              <a:t>Include people with disabilities in surveys</a:t>
            </a:r>
          </a:p>
          <a:p>
            <a:pPr lvl="1">
              <a:lnSpc>
                <a:spcPct val="122000"/>
              </a:lnSpc>
              <a:spcBef>
                <a:spcPts val="600"/>
              </a:spcBef>
              <a:spcAft>
                <a:spcPts val="600"/>
              </a:spcAft>
              <a:buClr>
                <a:schemeClr val="tx1"/>
              </a:buClr>
            </a:pPr>
            <a:r>
              <a:rPr lang="en-US" kern="100" dirty="0">
                <a:solidFill>
                  <a:schemeClr val="tx2"/>
                </a:solidFill>
                <a:ea typeface="Calibri" panose="020F0502020204030204" pitchFamily="34" charset="0"/>
                <a:cs typeface="Arial" panose="020B0604020202020204" pitchFamily="34" charset="0"/>
              </a:rPr>
              <a:t>Use good definitions of disability in surveys and administrative data</a:t>
            </a:r>
          </a:p>
          <a:p>
            <a:pPr lvl="1">
              <a:lnSpc>
                <a:spcPct val="122000"/>
              </a:lnSpc>
              <a:spcBef>
                <a:spcPts val="600"/>
              </a:spcBef>
              <a:spcAft>
                <a:spcPts val="600"/>
              </a:spcAft>
              <a:buClr>
                <a:schemeClr val="tx1"/>
              </a:buClr>
            </a:pPr>
            <a:r>
              <a:rPr lang="en-US" kern="100" dirty="0">
                <a:solidFill>
                  <a:schemeClr val="tx2"/>
                </a:solidFill>
                <a:ea typeface="Calibri" panose="020F0502020204030204" pitchFamily="34" charset="0"/>
                <a:cs typeface="Arial" panose="020B0604020202020204" pitchFamily="34" charset="0"/>
              </a:rPr>
              <a:t>Look for ways to connect data from different programs to learn more about health and other outcomes</a:t>
            </a:r>
          </a:p>
          <a:p>
            <a:pPr marL="0" lvl="1" indent="0">
              <a:lnSpc>
                <a:spcPct val="122000"/>
              </a:lnSpc>
              <a:spcBef>
                <a:spcPts val="600"/>
              </a:spcBef>
              <a:spcAft>
                <a:spcPts val="600"/>
              </a:spcAft>
              <a:buClr>
                <a:schemeClr val="tx1"/>
              </a:buClr>
              <a:buNone/>
            </a:pPr>
            <a:r>
              <a:rPr lang="en-US" kern="100" dirty="0">
                <a:solidFill>
                  <a:schemeClr val="tx2"/>
                </a:solidFill>
                <a:ea typeface="Calibri" panose="020F0502020204030204" pitchFamily="34" charset="0"/>
                <a:cs typeface="Arial" panose="020B0604020202020204" pitchFamily="34" charset="0"/>
              </a:rPr>
              <a:t>To learn more about efforts to improve IDD data, check out the I/DD Counts project! </a:t>
            </a:r>
          </a:p>
          <a:p>
            <a:pPr marL="0" lvl="1" indent="0">
              <a:lnSpc>
                <a:spcPct val="122000"/>
              </a:lnSpc>
              <a:spcBef>
                <a:spcPts val="600"/>
              </a:spcBef>
              <a:spcAft>
                <a:spcPts val="600"/>
              </a:spcAft>
              <a:buClr>
                <a:schemeClr val="tx1"/>
              </a:buClr>
              <a:buNone/>
            </a:pPr>
            <a:r>
              <a:rPr lang="en-US" kern="100" dirty="0">
                <a:solidFill>
                  <a:schemeClr val="accent5">
                    <a:lumMod val="50000"/>
                  </a:schemeClr>
                </a:solidFill>
                <a:ea typeface="Calibri" panose="020F0502020204030204" pitchFamily="34" charset="0"/>
                <a:cs typeface="Arial" panose="020B0604020202020204" pitchFamily="34" charset="0"/>
              </a:rPr>
              <a:t>Acl.gov/</a:t>
            </a:r>
            <a:r>
              <a:rPr lang="en-US" kern="100" dirty="0" err="1">
                <a:solidFill>
                  <a:schemeClr val="accent5">
                    <a:lumMod val="50000"/>
                  </a:schemeClr>
                </a:solidFill>
                <a:ea typeface="Calibri" panose="020F0502020204030204" pitchFamily="34" charset="0"/>
                <a:cs typeface="Arial" panose="020B0604020202020204" pitchFamily="34" charset="0"/>
              </a:rPr>
              <a:t>iddcounts</a:t>
            </a:r>
            <a:endParaRPr lang="en-US" kern="100" dirty="0">
              <a:solidFill>
                <a:schemeClr val="accent5">
                  <a:lumMod val="50000"/>
                </a:schemeClr>
              </a:solidFill>
              <a:ea typeface="Calibri" panose="020F050202020403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8F24FEB4-D3AD-E852-F2BF-B25114656178}"/>
              </a:ext>
            </a:extLst>
          </p:cNvPr>
          <p:cNvSpPr>
            <a:spLocks noGrp="1"/>
          </p:cNvSpPr>
          <p:nvPr>
            <p:ph type="sldNum" sz="quarter" idx="4"/>
          </p:nvPr>
        </p:nvSpPr>
        <p:spPr/>
        <p:txBody>
          <a:bodyPr/>
          <a:lstStyle/>
          <a:p>
            <a:fld id="{D7B456AC-FB9E-4DD7-A738-4B9E1C644D36}" type="slidenum">
              <a:rPr lang="en-US" smtClean="0"/>
              <a:pPr/>
              <a:t>13</a:t>
            </a:fld>
            <a:endParaRPr lang="en-US" dirty="0"/>
          </a:p>
        </p:txBody>
      </p:sp>
    </p:spTree>
    <p:extLst>
      <p:ext uri="{BB962C8B-B14F-4D97-AF65-F5344CB8AC3E}">
        <p14:creationId xmlns:p14="http://schemas.microsoft.com/office/powerpoint/2010/main" val="3367672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D9C58E-C9DF-1FBC-505E-81D8CB3F2695}"/>
              </a:ext>
            </a:extLst>
          </p:cNvPr>
          <p:cNvSpPr>
            <a:spLocks noGrp="1"/>
          </p:cNvSpPr>
          <p:nvPr>
            <p:ph type="title"/>
          </p:nvPr>
        </p:nvSpPr>
        <p:spPr/>
        <p:txBody>
          <a:bodyPr/>
          <a:lstStyle/>
          <a:p>
            <a:r>
              <a:rPr lang="en-US" dirty="0"/>
              <a:t>Current disability policy activities</a:t>
            </a:r>
          </a:p>
        </p:txBody>
      </p:sp>
      <p:sp>
        <p:nvSpPr>
          <p:cNvPr id="7" name="Content Placeholder 6">
            <a:extLst>
              <a:ext uri="{FF2B5EF4-FFF2-40B4-BE49-F238E27FC236}">
                <a16:creationId xmlns:a16="http://schemas.microsoft.com/office/drawing/2014/main" id="{45A92E8E-AE46-5F14-6D72-1BA11ED2AFD8}"/>
              </a:ext>
            </a:extLst>
          </p:cNvPr>
          <p:cNvSpPr>
            <a:spLocks noGrp="1"/>
          </p:cNvSpPr>
          <p:nvPr>
            <p:ph idx="1"/>
          </p:nvPr>
        </p:nvSpPr>
        <p:spPr/>
        <p:txBody>
          <a:bodyPr/>
          <a:lstStyle/>
          <a:p>
            <a:pPr marL="457200" indent="-457200">
              <a:buFont typeface="Arial" panose="020B0604020202020204" pitchFamily="34" charset="0"/>
              <a:buChar char="•"/>
            </a:pPr>
            <a:r>
              <a:rPr lang="en-US" dirty="0"/>
              <a:t>OBBBA funding preserved support for DD Act programs, Independent Living programs, and Older Americans Act programs</a:t>
            </a:r>
          </a:p>
          <a:p>
            <a:pPr marL="457200" indent="-457200">
              <a:buFont typeface="Arial" panose="020B0604020202020204" pitchFamily="34" charset="0"/>
              <a:buChar char="•"/>
            </a:pPr>
            <a:r>
              <a:rPr lang="en-US" dirty="0"/>
              <a:t>OBBBA cuts federal spending on Medicaid and Medicare</a:t>
            </a:r>
          </a:p>
          <a:p>
            <a:pPr marL="457200" indent="-457200">
              <a:buFont typeface="Arial" panose="020B0604020202020204" pitchFamily="34" charset="0"/>
              <a:buChar char="•"/>
            </a:pPr>
            <a:r>
              <a:rPr lang="en-US" dirty="0"/>
              <a:t>States will have fewer resources and will be looking at tradeoffs to address budget shortages, such as:</a:t>
            </a:r>
          </a:p>
          <a:p>
            <a:pPr marL="1143000" lvl="1" indent="-457200"/>
            <a:r>
              <a:rPr lang="en-US" dirty="0"/>
              <a:t>Decrease enrollment in Medicaid?</a:t>
            </a:r>
          </a:p>
          <a:p>
            <a:pPr marL="1143000" lvl="1" indent="-457200"/>
            <a:r>
              <a:rPr lang="en-US" dirty="0"/>
              <a:t>Decrease spending on optional services like HCBS; decrease hours/service coverage?</a:t>
            </a:r>
          </a:p>
          <a:p>
            <a:pPr marL="1143000" lvl="1" indent="-457200"/>
            <a:r>
              <a:rPr lang="en-US" dirty="0"/>
              <a:t>Decrease reimbursements for providers?</a:t>
            </a:r>
          </a:p>
        </p:txBody>
      </p:sp>
      <p:sp>
        <p:nvSpPr>
          <p:cNvPr id="4" name="Footer Placeholder 3">
            <a:extLst>
              <a:ext uri="{FF2B5EF4-FFF2-40B4-BE49-F238E27FC236}">
                <a16:creationId xmlns:a16="http://schemas.microsoft.com/office/drawing/2014/main" id="{13FD594B-0B5D-89CC-458F-240314D29045}"/>
              </a:ext>
            </a:extLst>
          </p:cNvPr>
          <p:cNvSpPr>
            <a:spLocks noGrp="1"/>
          </p:cNvSpPr>
          <p:nvPr>
            <p:ph type="ftr" sz="quarter" idx="3"/>
          </p:nvPr>
        </p:nvSpPr>
        <p:spPr/>
        <p:txBody>
          <a:bodyPr/>
          <a:lstStyle/>
          <a:p>
            <a:r>
              <a:rPr lang="en-US" dirty="0"/>
              <a:t>NATIONAL CORE INDICATORS®</a:t>
            </a:r>
          </a:p>
        </p:txBody>
      </p:sp>
      <p:sp>
        <p:nvSpPr>
          <p:cNvPr id="5" name="Slide Number Placeholder 4">
            <a:extLst>
              <a:ext uri="{FF2B5EF4-FFF2-40B4-BE49-F238E27FC236}">
                <a16:creationId xmlns:a16="http://schemas.microsoft.com/office/drawing/2014/main" id="{421A8BC3-8A4B-7D34-BBC4-4176B5C16268}"/>
              </a:ext>
            </a:extLst>
          </p:cNvPr>
          <p:cNvSpPr>
            <a:spLocks noGrp="1"/>
          </p:cNvSpPr>
          <p:nvPr>
            <p:ph type="sldNum" sz="quarter" idx="4"/>
          </p:nvPr>
        </p:nvSpPr>
        <p:spPr/>
        <p:txBody>
          <a:bodyPr/>
          <a:lstStyle/>
          <a:p>
            <a:fld id="{56457A89-7E12-42A4-9457-BFD85B9E19BE}" type="slidenum">
              <a:rPr lang="en-US" smtClean="0"/>
              <a:pPr/>
              <a:t>14</a:t>
            </a:fld>
            <a:endParaRPr lang="en-US" dirty="0"/>
          </a:p>
        </p:txBody>
      </p:sp>
    </p:spTree>
    <p:extLst>
      <p:ext uri="{BB962C8B-B14F-4D97-AF65-F5344CB8AC3E}">
        <p14:creationId xmlns:p14="http://schemas.microsoft.com/office/powerpoint/2010/main" val="1606867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C1187-B17A-5BC4-1D31-5D0A8587A2B9}"/>
              </a:ext>
            </a:extLst>
          </p:cNvPr>
          <p:cNvSpPr>
            <a:spLocks noGrp="1"/>
          </p:cNvSpPr>
          <p:nvPr>
            <p:ph type="title"/>
          </p:nvPr>
        </p:nvSpPr>
        <p:spPr/>
        <p:txBody>
          <a:bodyPr>
            <a:normAutofit fontScale="90000"/>
          </a:bodyPr>
          <a:lstStyle/>
          <a:p>
            <a:r>
              <a:rPr lang="en-US" dirty="0"/>
              <a:t>Right now, it’s more important than ever to measure and monitor health disparities for people with disabilities</a:t>
            </a:r>
          </a:p>
        </p:txBody>
      </p:sp>
      <p:pic>
        <p:nvPicPr>
          <p:cNvPr id="7" name="Picture Placeholder 4" descr="A young woman with disabilities cooking with her mother.">
            <a:extLst>
              <a:ext uri="{FF2B5EF4-FFF2-40B4-BE49-F238E27FC236}">
                <a16:creationId xmlns:a16="http://schemas.microsoft.com/office/drawing/2014/main" id="{858392EE-FA82-9072-52F3-17723E18EC2A}"/>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838200" y="2274094"/>
            <a:ext cx="5181600" cy="3454400"/>
          </a:xfrm>
        </p:spPr>
      </p:pic>
      <p:sp>
        <p:nvSpPr>
          <p:cNvPr id="3" name="Content Placeholder 2">
            <a:extLst>
              <a:ext uri="{FF2B5EF4-FFF2-40B4-BE49-F238E27FC236}">
                <a16:creationId xmlns:a16="http://schemas.microsoft.com/office/drawing/2014/main" id="{4E6DFBB1-94A5-6991-7D1A-AE719E6E1C2F}"/>
              </a:ext>
            </a:extLst>
          </p:cNvPr>
          <p:cNvSpPr>
            <a:spLocks noGrp="1"/>
          </p:cNvSpPr>
          <p:nvPr>
            <p:ph sz="half" idx="2"/>
          </p:nvPr>
        </p:nvSpPr>
        <p:spPr>
          <a:xfrm>
            <a:off x="6553200" y="2562225"/>
            <a:ext cx="4800600" cy="3614738"/>
          </a:xfrm>
        </p:spPr>
        <p:txBody>
          <a:bodyPr/>
          <a:lstStyle/>
          <a:p>
            <a:r>
              <a:rPr lang="en-US" b="0" dirty="0"/>
              <a:t>This workshop will look at the ways in which we can use existing data to explore possible comparisons, as well as where we need further research to understand the extent of disparities. </a:t>
            </a:r>
          </a:p>
        </p:txBody>
      </p:sp>
      <p:sp>
        <p:nvSpPr>
          <p:cNvPr id="4" name="Footer Placeholder 3">
            <a:extLst>
              <a:ext uri="{FF2B5EF4-FFF2-40B4-BE49-F238E27FC236}">
                <a16:creationId xmlns:a16="http://schemas.microsoft.com/office/drawing/2014/main" id="{A2865CCE-FBB9-36A0-780E-4BB3878213F3}"/>
              </a:ext>
            </a:extLst>
          </p:cNvPr>
          <p:cNvSpPr>
            <a:spLocks noGrp="1"/>
          </p:cNvSpPr>
          <p:nvPr>
            <p:ph type="ftr" sz="quarter" idx="3"/>
          </p:nvPr>
        </p:nvSpPr>
        <p:spPr/>
        <p:txBody>
          <a:bodyPr/>
          <a:lstStyle/>
          <a:p>
            <a:r>
              <a:rPr lang="en-US" dirty="0"/>
              <a:t>NATIONAL CORE INDICATORS®</a:t>
            </a:r>
          </a:p>
        </p:txBody>
      </p:sp>
      <p:sp>
        <p:nvSpPr>
          <p:cNvPr id="5" name="Slide Number Placeholder 4">
            <a:extLst>
              <a:ext uri="{FF2B5EF4-FFF2-40B4-BE49-F238E27FC236}">
                <a16:creationId xmlns:a16="http://schemas.microsoft.com/office/drawing/2014/main" id="{57D51DDC-8D11-9C00-6A3C-2E96D8D040E3}"/>
              </a:ext>
            </a:extLst>
          </p:cNvPr>
          <p:cNvSpPr>
            <a:spLocks noGrp="1"/>
          </p:cNvSpPr>
          <p:nvPr>
            <p:ph type="sldNum" sz="quarter" idx="4"/>
          </p:nvPr>
        </p:nvSpPr>
        <p:spPr/>
        <p:txBody>
          <a:bodyPr/>
          <a:lstStyle/>
          <a:p>
            <a:fld id="{56457A89-7E12-42A4-9457-BFD85B9E19BE}" type="slidenum">
              <a:rPr lang="en-US" smtClean="0"/>
              <a:pPr/>
              <a:t>15</a:t>
            </a:fld>
            <a:endParaRPr lang="en-US" dirty="0"/>
          </a:p>
        </p:txBody>
      </p:sp>
    </p:spTree>
    <p:extLst>
      <p:ext uri="{BB962C8B-B14F-4D97-AF65-F5344CB8AC3E}">
        <p14:creationId xmlns:p14="http://schemas.microsoft.com/office/powerpoint/2010/main" val="3959870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9F46C-C939-4623-6295-612EC64473A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7B078FC-9612-CC26-A5A7-6FFFE7E9DE2C}"/>
              </a:ext>
            </a:extLst>
          </p:cNvPr>
          <p:cNvSpPr>
            <a:spLocks noGrp="1"/>
          </p:cNvSpPr>
          <p:nvPr>
            <p:ph type="title"/>
          </p:nvPr>
        </p:nvSpPr>
        <p:spPr>
          <a:xfrm>
            <a:off x="831850" y="1709738"/>
            <a:ext cx="4832680" cy="2852737"/>
          </a:xfrm>
        </p:spPr>
        <p:txBody>
          <a:bodyPr>
            <a:noAutofit/>
          </a:bodyPr>
          <a:lstStyle/>
          <a:p>
            <a:r>
              <a:rPr lang="en-US" sz="5400" b="1" dirty="0">
                <a:ea typeface="Source Sans Pro"/>
              </a:rPr>
              <a:t>About National Core Indicators®</a:t>
            </a:r>
            <a:endParaRPr lang="en-US" sz="5400" b="1" strike="sngStrike" dirty="0">
              <a:highlight>
                <a:srgbClr val="FFFF00"/>
              </a:highlight>
            </a:endParaRPr>
          </a:p>
        </p:txBody>
      </p:sp>
      <p:pic>
        <p:nvPicPr>
          <p:cNvPr id="11" name="Picture 10">
            <a:extLst>
              <a:ext uri="{FF2B5EF4-FFF2-40B4-BE49-F238E27FC236}">
                <a16:creationId xmlns:a16="http://schemas.microsoft.com/office/drawing/2014/main" id="{24940EFB-94AA-A8BA-89EF-17F0E56D9C43}"/>
              </a:ext>
              <a:ext uri="{C183D7F6-B498-43B3-948B-1728B52AA6E4}">
                <adec:decorative xmlns:adec="http://schemas.microsoft.com/office/drawing/2017/decorative" val="1"/>
              </a:ext>
            </a:extLst>
          </p:cNvPr>
          <p:cNvPicPr>
            <a:picLocks noChangeAspect="1"/>
          </p:cNvPicPr>
          <p:nvPr/>
        </p:nvPicPr>
        <p:blipFill>
          <a:blip r:embed="rId3" cstate="email">
            <a:alphaModFix amt="70000"/>
            <a:extLst>
              <a:ext uri="{28A0092B-C50C-407E-A947-70E740481C1C}">
                <a14:useLocalDpi xmlns:a14="http://schemas.microsoft.com/office/drawing/2010/main"/>
              </a:ext>
            </a:extLst>
          </a:blip>
          <a:srcRect l="-576" t="-33"/>
          <a:stretch/>
        </p:blipFill>
        <p:spPr>
          <a:xfrm flipH="1">
            <a:off x="6527472" y="616291"/>
            <a:ext cx="4966323" cy="5251109"/>
          </a:xfrm>
          <a:prstGeom prst="rect">
            <a:avLst/>
          </a:prstGeom>
          <a:effectLst/>
        </p:spPr>
      </p:pic>
      <p:sp>
        <p:nvSpPr>
          <p:cNvPr id="15" name="Slide Number Placeholder 14">
            <a:extLst>
              <a:ext uri="{FF2B5EF4-FFF2-40B4-BE49-F238E27FC236}">
                <a16:creationId xmlns:a16="http://schemas.microsoft.com/office/drawing/2014/main" id="{83C56E14-3171-A3DE-50DE-8CB5A9879DD4}"/>
              </a:ext>
            </a:extLst>
          </p:cNvPr>
          <p:cNvSpPr>
            <a:spLocks noGrp="1"/>
          </p:cNvSpPr>
          <p:nvPr>
            <p:ph type="sldNum" sz="quarter" idx="4"/>
          </p:nvPr>
        </p:nvSpPr>
        <p:spPr>
          <a:xfrm>
            <a:off x="9304562" y="6414781"/>
            <a:ext cx="2743200" cy="365125"/>
          </a:xfrm>
        </p:spPr>
        <p:txBody>
          <a:bodyPr/>
          <a:lstStyle/>
          <a:p>
            <a:fld id="{56457A89-7E12-42A4-9457-BFD85B9E19BE}" type="slidenum">
              <a:rPr lang="en-US" smtClean="0"/>
              <a:pPr/>
              <a:t>16</a:t>
            </a:fld>
            <a:endParaRPr lang="en-US" dirty="0"/>
          </a:p>
        </p:txBody>
      </p:sp>
      <p:sp>
        <p:nvSpPr>
          <p:cNvPr id="2" name="Footer Placeholder 4">
            <a:extLst>
              <a:ext uri="{FF2B5EF4-FFF2-40B4-BE49-F238E27FC236}">
                <a16:creationId xmlns:a16="http://schemas.microsoft.com/office/drawing/2014/main" id="{C5FE7EB8-3FF2-539A-B5DB-2114CD34F5D9}"/>
              </a:ext>
            </a:extLst>
          </p:cNvPr>
          <p:cNvSpPr>
            <a:spLocks noGrp="1"/>
          </p:cNvSpPr>
          <p:nvPr>
            <p:ph type="ftr" sz="quarter" idx="3"/>
          </p:nvPr>
        </p:nvSpPr>
        <p:spPr>
          <a:xfrm>
            <a:off x="4038600" y="6495143"/>
            <a:ext cx="4114800" cy="296862"/>
          </a:xfrm>
        </p:spPr>
        <p:txBody>
          <a:bodyPr/>
          <a:lstStyle/>
          <a:p>
            <a:r>
              <a:rPr lang="en-US" dirty="0"/>
              <a:t>NATIONAL CORE INDICATORS®</a:t>
            </a:r>
          </a:p>
        </p:txBody>
      </p:sp>
    </p:spTree>
    <p:extLst>
      <p:ext uri="{BB962C8B-B14F-4D97-AF65-F5344CB8AC3E}">
        <p14:creationId xmlns:p14="http://schemas.microsoft.com/office/powerpoint/2010/main" val="425048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9DE28-D9FB-4056-FE18-6B3DCC49A3F0}"/>
              </a:ext>
            </a:extLst>
          </p:cNvPr>
          <p:cNvSpPr>
            <a:spLocks noGrp="1"/>
          </p:cNvSpPr>
          <p:nvPr>
            <p:ph type="title"/>
          </p:nvPr>
        </p:nvSpPr>
        <p:spPr>
          <a:xfrm>
            <a:off x="838200" y="500062"/>
            <a:ext cx="4967194" cy="1325563"/>
          </a:xfrm>
        </p:spPr>
        <p:txBody>
          <a:bodyPr anchor="ctr">
            <a:noAutofit/>
          </a:bodyPr>
          <a:lstStyle/>
          <a:p>
            <a:r>
              <a:rPr kumimoji="0" lang="en-US" sz="3600" b="1" i="0" u="none" strike="noStrike" kern="1200" cap="none" spc="0" normalizeH="0" baseline="0" noProof="0" dirty="0">
                <a:ln>
                  <a:noFill/>
                </a:ln>
                <a:effectLst/>
                <a:uLnTx/>
                <a:uFillTx/>
                <a:ea typeface="Source Sans Pro"/>
                <a:cs typeface="+mj-cs"/>
              </a:rPr>
              <a:t>National Core Indicators: People Driven Data</a:t>
            </a:r>
            <a:endParaRPr lang="en-US" sz="2400" dirty="0"/>
          </a:p>
        </p:txBody>
      </p:sp>
      <p:sp>
        <p:nvSpPr>
          <p:cNvPr id="3" name="Content Placeholder 2">
            <a:extLst>
              <a:ext uri="{FF2B5EF4-FFF2-40B4-BE49-F238E27FC236}">
                <a16:creationId xmlns:a16="http://schemas.microsoft.com/office/drawing/2014/main" id="{F0655722-7180-2104-3864-AA519320B5CB}"/>
              </a:ext>
            </a:extLst>
          </p:cNvPr>
          <p:cNvSpPr>
            <a:spLocks noGrp="1"/>
          </p:cNvSpPr>
          <p:nvPr>
            <p:ph sz="half" idx="1"/>
          </p:nvPr>
        </p:nvSpPr>
        <p:spPr>
          <a:xfrm>
            <a:off x="838200" y="1943099"/>
            <a:ext cx="4683034" cy="4233863"/>
          </a:xfrm>
        </p:spPr>
        <p:txBody>
          <a:bodyPr>
            <a:normAutofit fontScale="92500" lnSpcReduction="20000"/>
          </a:bodyPr>
          <a:lstStyle/>
          <a:p>
            <a:pPr>
              <a:lnSpc>
                <a:spcPct val="110000"/>
              </a:lnSpc>
            </a:pPr>
            <a:r>
              <a:rPr lang="en-US" sz="2400" b="0" dirty="0"/>
              <a:t>National Core Indicators </a:t>
            </a:r>
            <a:r>
              <a:rPr lang="en-US" sz="2400" dirty="0"/>
              <a:t>interviews people with disabilities and older adults who get services </a:t>
            </a:r>
            <a:r>
              <a:rPr lang="en-US" sz="2400" b="0" dirty="0"/>
              <a:t>from their state Intellectual and Developmental Disabilities or Aging and Disabled systems.</a:t>
            </a:r>
          </a:p>
          <a:p>
            <a:pPr>
              <a:lnSpc>
                <a:spcPct val="110000"/>
              </a:lnSpc>
            </a:pPr>
            <a:r>
              <a:rPr lang="en-US" sz="2400" b="0" dirty="0"/>
              <a:t>NCI surveys help us learn how people are doing. We share the information (de-identified) to people who oversee state systems. </a:t>
            </a:r>
            <a:r>
              <a:rPr lang="en-US" sz="2400" dirty="0"/>
              <a:t>This helps them to understand where things are going well and where things can go better.</a:t>
            </a:r>
          </a:p>
        </p:txBody>
      </p:sp>
      <p:sp>
        <p:nvSpPr>
          <p:cNvPr id="4" name="Slide Number Placeholder 3">
            <a:extLst>
              <a:ext uri="{FF2B5EF4-FFF2-40B4-BE49-F238E27FC236}">
                <a16:creationId xmlns:a16="http://schemas.microsoft.com/office/drawing/2014/main" id="{A9BD1814-58F7-990B-3927-411388B22507}"/>
              </a:ext>
            </a:extLst>
          </p:cNvPr>
          <p:cNvSpPr>
            <a:spLocks noGrp="1"/>
          </p:cNvSpPr>
          <p:nvPr>
            <p:ph type="sldNum" sz="quarter" idx="4"/>
          </p:nvPr>
        </p:nvSpPr>
        <p:spPr>
          <a:xfrm>
            <a:off x="9304562" y="6414781"/>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6457A89-7E12-42A4-9457-BFD85B9E19BE}" type="slidenum">
              <a:rPr kumimoji="0" lang="en-US" sz="1100" b="0" i="0" u="none" strike="noStrike" kern="1200" cap="none" spc="0" normalizeH="0" baseline="0" noProof="0" smtClean="0">
                <a:ln>
                  <a:noFill/>
                </a:ln>
                <a:solidFill>
                  <a:srgbClr val="FFFFFF"/>
                </a:solidFill>
                <a:effectLst/>
                <a:uLnTx/>
                <a:uFillTx/>
                <a:cs typeface="+mn-cs"/>
              </a:rPr>
              <a:pPr marL="0" marR="0" lvl="0" indent="0" algn="r" defTabSz="914400" rtl="0" eaLnBrk="1" fontAlgn="auto" latinLnBrk="0" hangingPunct="1">
                <a:lnSpc>
                  <a:spcPct val="100000"/>
                </a:lnSpc>
                <a:spcBef>
                  <a:spcPts val="0"/>
                </a:spcBef>
                <a:spcAft>
                  <a:spcPts val="600"/>
                </a:spcAft>
                <a:buClrTx/>
                <a:buSzTx/>
                <a:buFontTx/>
                <a:buNone/>
                <a:tabLst/>
                <a:defRPr/>
              </a:pPr>
              <a:t>17</a:t>
            </a:fld>
            <a:endParaRPr kumimoji="0" lang="en-US" sz="1100" b="0" i="0" u="none" strike="noStrike" kern="1200" cap="none" spc="0" normalizeH="0" baseline="0" noProof="0" dirty="0">
              <a:ln>
                <a:noFill/>
              </a:ln>
              <a:solidFill>
                <a:srgbClr val="FFFFFF"/>
              </a:solidFill>
              <a:effectLst/>
              <a:uLnTx/>
              <a:uFillTx/>
              <a:cs typeface="+mn-cs"/>
            </a:endParaRPr>
          </a:p>
        </p:txBody>
      </p:sp>
      <p:grpSp>
        <p:nvGrpSpPr>
          <p:cNvPr id="9" name="Group 8" descr="Three images of people with various disabilities.">
            <a:extLst>
              <a:ext uri="{FF2B5EF4-FFF2-40B4-BE49-F238E27FC236}">
                <a16:creationId xmlns:a16="http://schemas.microsoft.com/office/drawing/2014/main" id="{88A5BF30-41F6-E06F-EB8A-8039E2E23186}"/>
              </a:ext>
            </a:extLst>
          </p:cNvPr>
          <p:cNvGrpSpPr/>
          <p:nvPr/>
        </p:nvGrpSpPr>
        <p:grpSpPr>
          <a:xfrm>
            <a:off x="5805394" y="384251"/>
            <a:ext cx="6294913" cy="5285029"/>
            <a:chOff x="5805394" y="384251"/>
            <a:chExt cx="6294913" cy="5285029"/>
          </a:xfrm>
        </p:grpSpPr>
        <p:pic>
          <p:nvPicPr>
            <p:cNvPr id="8" name="Content Placeholder 5">
              <a:extLst>
                <a:ext uri="{FF2B5EF4-FFF2-40B4-BE49-F238E27FC236}">
                  <a16:creationId xmlns:a16="http://schemas.microsoft.com/office/drawing/2014/main" id="{A33F3007-8D1D-6C3F-E0D9-673E35A03FAA}"/>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87247" y="3281755"/>
              <a:ext cx="4010527" cy="2387525"/>
            </a:xfrm>
            <a:prstGeom prst="rect">
              <a:avLst/>
            </a:prstGeom>
          </p:spPr>
        </p:pic>
        <p:sp>
          <p:nvSpPr>
            <p:cNvPr id="6" name="Freeform 2">
              <a:extLst>
                <a:ext uri="{FF2B5EF4-FFF2-40B4-BE49-F238E27FC236}">
                  <a16:creationId xmlns:a16="http://schemas.microsoft.com/office/drawing/2014/main" id="{6860C8CF-68D4-64CF-2AC4-5E75037F047D}"/>
                </a:ext>
                <a:ext uri="{C183D7F6-B498-43B3-948B-1728B52AA6E4}">
                  <adec:decorative xmlns:adec="http://schemas.microsoft.com/office/drawing/2017/decorative" val="1"/>
                </a:ext>
              </a:extLst>
            </p:cNvPr>
            <p:cNvSpPr/>
            <p:nvPr/>
          </p:nvSpPr>
          <p:spPr>
            <a:xfrm>
              <a:off x="8695241" y="1453418"/>
              <a:ext cx="3405066" cy="2165672"/>
            </a:xfrm>
            <a:custGeom>
              <a:avLst/>
              <a:gdLst/>
              <a:ahLst/>
              <a:cxnLst/>
              <a:rect l="l" t="t" r="r" b="b"/>
              <a:pathLst>
                <a:path w="12344400" h="8229600">
                  <a:moveTo>
                    <a:pt x="0" y="0"/>
                  </a:moveTo>
                  <a:lnTo>
                    <a:pt x="12344400" y="0"/>
                  </a:lnTo>
                  <a:lnTo>
                    <a:pt x="12344400" y="8229600"/>
                  </a:lnTo>
                  <a:lnTo>
                    <a:pt x="0" y="8229600"/>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18F1DF2F-B4F8-B040-A690-8DC28F7A7A0F}"/>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05394" y="384251"/>
              <a:ext cx="3306127" cy="2204085"/>
            </a:xfrm>
            <a:prstGeom prst="rect">
              <a:avLst/>
            </a:prstGeom>
          </p:spPr>
        </p:pic>
      </p:grpSp>
      <p:sp>
        <p:nvSpPr>
          <p:cNvPr id="7" name="Footer Placeholder 1">
            <a:extLst>
              <a:ext uri="{FF2B5EF4-FFF2-40B4-BE49-F238E27FC236}">
                <a16:creationId xmlns:a16="http://schemas.microsoft.com/office/drawing/2014/main" id="{2FB269F6-D08E-5D6E-A72D-DDD87B8192CF}"/>
              </a:ext>
            </a:extLst>
          </p:cNvPr>
          <p:cNvSpPr>
            <a:spLocks noGrp="1"/>
          </p:cNvSpPr>
          <p:nvPr>
            <p:ph type="ftr" sz="quarter" idx="3"/>
          </p:nvPr>
        </p:nvSpPr>
        <p:spPr>
          <a:xfrm>
            <a:off x="4038600" y="6495143"/>
            <a:ext cx="4114800" cy="29686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cs typeface="+mn-cs"/>
              </a:rPr>
              <a:t>NATIONAL CORE INDICATORS®</a:t>
            </a:r>
          </a:p>
        </p:txBody>
      </p:sp>
    </p:spTree>
    <p:extLst>
      <p:ext uri="{BB962C8B-B14F-4D97-AF65-F5344CB8AC3E}">
        <p14:creationId xmlns:p14="http://schemas.microsoft.com/office/powerpoint/2010/main" val="4180650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1A08AD-57F4-E2D5-FB6C-500A428B7DCC}"/>
              </a:ext>
            </a:extLst>
          </p:cNvPr>
          <p:cNvSpPr>
            <a:spLocks noGrp="1"/>
          </p:cNvSpPr>
          <p:nvPr>
            <p:ph type="title"/>
          </p:nvPr>
        </p:nvSpPr>
        <p:spPr>
          <a:xfrm>
            <a:off x="252362" y="546750"/>
            <a:ext cx="4435141" cy="976964"/>
          </a:xfrm>
        </p:spPr>
        <p:txBody>
          <a:bodyPr/>
          <a:lstStyle/>
          <a:p>
            <a:r>
              <a:rPr lang="en-US" b="1" dirty="0"/>
              <a:t>National Core Indicators</a:t>
            </a:r>
            <a:br>
              <a:rPr lang="en-US" b="1" dirty="0"/>
            </a:br>
            <a:r>
              <a:rPr lang="en-US" b="1" dirty="0"/>
              <a:t>(NCI)</a:t>
            </a:r>
          </a:p>
        </p:txBody>
      </p:sp>
      <p:sp>
        <p:nvSpPr>
          <p:cNvPr id="6" name="Content Placeholder 5">
            <a:extLst>
              <a:ext uri="{FF2B5EF4-FFF2-40B4-BE49-F238E27FC236}">
                <a16:creationId xmlns:a16="http://schemas.microsoft.com/office/drawing/2014/main" id="{21288CAC-5DCE-4B16-2DB8-0B996BCA2125}"/>
              </a:ext>
            </a:extLst>
          </p:cNvPr>
          <p:cNvSpPr>
            <a:spLocks noGrp="1"/>
          </p:cNvSpPr>
          <p:nvPr>
            <p:ph type="body" sz="half" idx="2"/>
          </p:nvPr>
        </p:nvSpPr>
        <p:spPr>
          <a:xfrm>
            <a:off x="336884" y="1643513"/>
            <a:ext cx="4350619" cy="4381901"/>
          </a:xfrm>
          <a:solidFill>
            <a:schemeClr val="bg1"/>
          </a:solidFill>
        </p:spPr>
        <p:txBody>
          <a:bodyPr>
            <a:normAutofit/>
          </a:bodyPr>
          <a:lstStyle/>
          <a:p>
            <a:pPr marL="0" indent="0">
              <a:buNone/>
            </a:pPr>
            <a:r>
              <a:rPr lang="en-US" sz="1800">
                <a:ea typeface="Cambria" panose="02040503050406030204" pitchFamily="18" charset="0"/>
              </a:rPr>
              <a:t>NCI tools collect data on performance and quality of life indicators directly from: </a:t>
            </a:r>
          </a:p>
          <a:p>
            <a:pPr marL="514350" indent="-514350">
              <a:buAutoNum type="arabicParenBoth"/>
            </a:pPr>
            <a:r>
              <a:rPr lang="en-US" sz="1800" b="0">
                <a:ea typeface="Cambria" panose="02040503050406030204" pitchFamily="18" charset="0"/>
              </a:rPr>
              <a:t>people who use disability and/or aging services systems; </a:t>
            </a:r>
          </a:p>
          <a:p>
            <a:pPr marL="514350" indent="-514350">
              <a:buAutoNum type="arabicParenBoth"/>
            </a:pPr>
            <a:r>
              <a:rPr lang="en-US" sz="1800" b="0">
                <a:ea typeface="Cambria" panose="02040503050406030204" pitchFamily="18" charset="0"/>
              </a:rPr>
              <a:t>families; and </a:t>
            </a:r>
          </a:p>
          <a:p>
            <a:pPr marL="514350" indent="-514350">
              <a:buAutoNum type="arabicParenBoth"/>
            </a:pPr>
            <a:r>
              <a:rPr lang="en-US" sz="1800" b="0">
                <a:ea typeface="Cambria" panose="02040503050406030204" pitchFamily="18" charset="0"/>
              </a:rPr>
              <a:t>those who deliver services</a:t>
            </a:r>
          </a:p>
          <a:p>
            <a:pPr marL="514350" indent="-514350">
              <a:buAutoNum type="arabicParenBoth"/>
            </a:pPr>
            <a:endParaRPr lang="en-US" sz="1800">
              <a:ea typeface="Cambria" panose="02040503050406030204" pitchFamily="18" charset="0"/>
            </a:endParaRPr>
          </a:p>
          <a:p>
            <a:r>
              <a:rPr lang="en-US" sz="1800">
                <a:ea typeface="Cambria" panose="02040503050406030204" pitchFamily="18" charset="0"/>
              </a:rPr>
              <a:t>Participating states:</a:t>
            </a:r>
          </a:p>
          <a:p>
            <a:pPr marL="285750" indent="-285750">
              <a:buFont typeface="Arial" panose="020B0604020202020204" pitchFamily="34" charset="0"/>
              <a:buChar char="•"/>
            </a:pPr>
            <a:r>
              <a:rPr lang="en-US" sz="1800">
                <a:ea typeface="Cambria" panose="02040503050406030204" pitchFamily="18" charset="0"/>
              </a:rPr>
              <a:t>NCI-IDD IPS and Family Surveys: 48</a:t>
            </a:r>
          </a:p>
          <a:p>
            <a:pPr marL="285750" indent="-285750">
              <a:buFont typeface="Arial" panose="020B0604020202020204" pitchFamily="34" charset="0"/>
              <a:buChar char="•"/>
            </a:pPr>
            <a:r>
              <a:rPr lang="en-US" sz="1800">
                <a:ea typeface="Cambria" panose="02040503050406030204" pitchFamily="18" charset="0"/>
              </a:rPr>
              <a:t>NCI-AD: 26 </a:t>
            </a:r>
          </a:p>
          <a:p>
            <a:pPr marL="285750" indent="-285750">
              <a:buFont typeface="Arial" panose="020B0604020202020204" pitchFamily="34" charset="0"/>
              <a:buChar char="•"/>
            </a:pPr>
            <a:r>
              <a:rPr lang="en-US" sz="1800">
                <a:ea typeface="Cambria" panose="02040503050406030204" pitchFamily="18" charset="0"/>
              </a:rPr>
              <a:t>State of the Workforce: 30 states for the NCI-IDD </a:t>
            </a:r>
            <a:r>
              <a:rPr lang="en-US" sz="1800" err="1">
                <a:ea typeface="Cambria" panose="02040503050406030204" pitchFamily="18" charset="0"/>
              </a:rPr>
              <a:t>SoTW</a:t>
            </a:r>
            <a:r>
              <a:rPr lang="en-US" sz="1800">
                <a:ea typeface="Cambria" panose="02040503050406030204" pitchFamily="18" charset="0"/>
              </a:rPr>
              <a:t>, and 6 states for NCI-AD </a:t>
            </a:r>
            <a:r>
              <a:rPr lang="en-US" sz="1800" err="1">
                <a:ea typeface="Cambria" panose="02040503050406030204" pitchFamily="18" charset="0"/>
              </a:rPr>
              <a:t>SoTW</a:t>
            </a:r>
            <a:endParaRPr lang="en-US" sz="1800">
              <a:ea typeface="Cambria" panose="02040503050406030204" pitchFamily="18" charset="0"/>
            </a:endParaRPr>
          </a:p>
        </p:txBody>
      </p:sp>
      <p:sp>
        <p:nvSpPr>
          <p:cNvPr id="9" name="Slide Number Placeholder 6">
            <a:extLst>
              <a:ext uri="{FF2B5EF4-FFF2-40B4-BE49-F238E27FC236}">
                <a16:creationId xmlns:a16="http://schemas.microsoft.com/office/drawing/2014/main" id="{4A268F9A-A45A-3505-3426-14895C28F014}"/>
              </a:ext>
            </a:extLst>
          </p:cNvPr>
          <p:cNvSpPr>
            <a:spLocks noGrp="1"/>
          </p:cNvSpPr>
          <p:nvPr>
            <p:ph type="sldNum" sz="quarter" idx="4"/>
          </p:nvPr>
        </p:nvSpPr>
        <p:spPr>
          <a:xfrm>
            <a:off x="9309415" y="6461011"/>
            <a:ext cx="2743200" cy="365125"/>
          </a:xfrm>
        </p:spPr>
        <p:txBody>
          <a:bodyPr/>
          <a:lstStyle/>
          <a:p>
            <a:pPr marL="0" marR="0" lvl="0" indent="0" algn="r" defTabSz="704088" rtl="0" eaLnBrk="1" fontAlgn="auto" latinLnBrk="0" hangingPunct="1">
              <a:lnSpc>
                <a:spcPct val="100000"/>
              </a:lnSpc>
              <a:spcBef>
                <a:spcPts val="0"/>
              </a:spcBef>
              <a:spcAft>
                <a:spcPts val="600"/>
              </a:spcAft>
              <a:buClrTx/>
              <a:buSzTx/>
              <a:buFontTx/>
              <a:buNone/>
              <a:tabLst/>
              <a:defRPr/>
            </a:pPr>
            <a:fld id="{56457A89-7E12-42A4-9457-BFD85B9E19BE}" type="slidenum">
              <a:rPr kumimoji="0" lang="en-US" sz="1100" b="1" i="0" u="none" strike="noStrike" kern="1200" cap="none" spc="0" normalizeH="0" baseline="0" noProof="0">
                <a:ln>
                  <a:noFill/>
                </a:ln>
                <a:solidFill>
                  <a:srgbClr val="FFFFFF"/>
                </a:solidFill>
                <a:effectLst/>
                <a:uLnTx/>
                <a:uFillTx/>
                <a:latin typeface="Calibri" panose="020F0502020204030204"/>
                <a:cs typeface="+mn-cs"/>
              </a:rPr>
              <a:pPr marL="0" marR="0" lvl="0" indent="0" algn="r" defTabSz="704088" rtl="0" eaLnBrk="1" fontAlgn="auto" latinLnBrk="0" hangingPunct="1">
                <a:lnSpc>
                  <a:spcPct val="100000"/>
                </a:lnSpc>
                <a:spcBef>
                  <a:spcPts val="0"/>
                </a:spcBef>
                <a:spcAft>
                  <a:spcPts val="600"/>
                </a:spcAft>
                <a:buClrTx/>
                <a:buSzTx/>
                <a:buFontTx/>
                <a:buNone/>
                <a:tabLst/>
                <a:defRPr/>
              </a:pPr>
              <a:t>18</a:t>
            </a:fld>
            <a:endParaRPr kumimoji="0" lang="en-US" sz="2000" b="1" i="0" u="none" strike="noStrike" kern="1200" cap="none" spc="0" normalizeH="0" baseline="0" noProof="0" dirty="0">
              <a:ln>
                <a:noFill/>
              </a:ln>
              <a:solidFill>
                <a:srgbClr val="FFFFFF"/>
              </a:solidFill>
              <a:effectLst/>
              <a:uLnTx/>
              <a:uFillTx/>
              <a:latin typeface="Calibri" panose="020F0502020204030204"/>
              <a:cs typeface="+mn-cs"/>
            </a:endParaRPr>
          </a:p>
        </p:txBody>
      </p:sp>
      <p:sp>
        <p:nvSpPr>
          <p:cNvPr id="11" name="Footer Placeholder 1">
            <a:extLst>
              <a:ext uri="{FF2B5EF4-FFF2-40B4-BE49-F238E27FC236}">
                <a16:creationId xmlns:a16="http://schemas.microsoft.com/office/drawing/2014/main" id="{4237690B-B11F-132F-00E7-BCBEAA5144B8}"/>
              </a:ext>
            </a:extLst>
          </p:cNvPr>
          <p:cNvSpPr>
            <a:spLocks noGrp="1"/>
          </p:cNvSpPr>
          <p:nvPr>
            <p:ph type="ftr" sz="quarter" idx="3"/>
          </p:nvPr>
        </p:nvSpPr>
        <p:spPr>
          <a:xfrm>
            <a:off x="4038600" y="6495143"/>
            <a:ext cx="4114800" cy="29686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cs typeface="+mn-cs"/>
              </a:rPr>
              <a:t>NATIONAL CORE INDICATORS®</a:t>
            </a:r>
          </a:p>
        </p:txBody>
      </p:sp>
      <p:pic>
        <p:nvPicPr>
          <p:cNvPr id="12" name="Picture Placeholder 11" descr="A timeline of the history of National Core Indicators.&#10;1997: the NCI-IDD In-person and Adult Family survey begin&#10;1999: The NCI-IDD Family guardian survey begins&#10;2000: The NCI-IDD Child family survey beings&#10;2013: NCI-AD Adult Consumer survey begins&#10;2014: NCI-IDD State of the Workforce begins&#10;2023: NCI-AD State of the Workforce begins">
            <a:extLst>
              <a:ext uri="{FF2B5EF4-FFF2-40B4-BE49-F238E27FC236}">
                <a16:creationId xmlns:a16="http://schemas.microsoft.com/office/drawing/2014/main" id="{AD5D4375-8D08-4D46-4196-A61DE0876237}"/>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p:pic>
      <p:sp>
        <p:nvSpPr>
          <p:cNvPr id="2" name="TextBox 1">
            <a:extLst>
              <a:ext uri="{FF2B5EF4-FFF2-40B4-BE49-F238E27FC236}">
                <a16:creationId xmlns:a16="http://schemas.microsoft.com/office/drawing/2014/main" id="{F94C4426-A802-99E4-9310-65B664084270}"/>
              </a:ext>
            </a:extLst>
          </p:cNvPr>
          <p:cNvSpPr txBox="1"/>
          <p:nvPr/>
        </p:nvSpPr>
        <p:spPr>
          <a:xfrm>
            <a:off x="5723660" y="5890947"/>
            <a:ext cx="5187591" cy="369332"/>
          </a:xfrm>
          <a:prstGeom prst="rect">
            <a:avLst/>
          </a:prstGeom>
          <a:noFill/>
        </p:spPr>
        <p:txBody>
          <a:bodyPr wrap="square" rtlCol="0">
            <a:spAutoFit/>
          </a:bodyPr>
          <a:lstStyle/>
          <a:p>
            <a:r>
              <a:rPr lang="en-US"/>
              <a:t>NOTE: All NCI data is available for secondary analysis!</a:t>
            </a:r>
          </a:p>
        </p:txBody>
      </p:sp>
    </p:spTree>
    <p:extLst>
      <p:ext uri="{BB962C8B-B14F-4D97-AF65-F5344CB8AC3E}">
        <p14:creationId xmlns:p14="http://schemas.microsoft.com/office/powerpoint/2010/main" val="134138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EB63B-D857-A6A3-9F2B-38397961CCDA}"/>
              </a:ext>
            </a:extLst>
          </p:cNvPr>
          <p:cNvSpPr>
            <a:spLocks noGrp="1"/>
          </p:cNvSpPr>
          <p:nvPr>
            <p:ph type="title"/>
          </p:nvPr>
        </p:nvSpPr>
        <p:spPr/>
        <p:txBody>
          <a:bodyPr/>
          <a:lstStyle/>
          <a:p>
            <a:r>
              <a:rPr lang="en-US" dirty="0"/>
              <a:t>Using NCI data for research: The exit ramp</a:t>
            </a:r>
          </a:p>
        </p:txBody>
      </p:sp>
      <p:sp>
        <p:nvSpPr>
          <p:cNvPr id="3" name="Content Placeholder 2">
            <a:extLst>
              <a:ext uri="{FF2B5EF4-FFF2-40B4-BE49-F238E27FC236}">
                <a16:creationId xmlns:a16="http://schemas.microsoft.com/office/drawing/2014/main" id="{A56EAB19-2955-5EAB-297B-64D0B91FA14A}"/>
              </a:ext>
            </a:extLst>
          </p:cNvPr>
          <p:cNvSpPr>
            <a:spLocks noGrp="1"/>
          </p:cNvSpPr>
          <p:nvPr>
            <p:ph sz="half" idx="1"/>
          </p:nvPr>
        </p:nvSpPr>
        <p:spPr>
          <a:xfrm>
            <a:off x="838199" y="1825625"/>
            <a:ext cx="5396345" cy="4351338"/>
          </a:xfrm>
        </p:spPr>
        <p:txBody>
          <a:bodyPr>
            <a:normAutofit/>
          </a:bodyPr>
          <a:lstStyle/>
          <a:p>
            <a:r>
              <a:rPr lang="en-US" sz="2600" b="0" dirty="0"/>
              <a:t>NCI data can reveal patterns and trends, but it doesn’t necessarily tell you:</a:t>
            </a:r>
          </a:p>
          <a:p>
            <a:pPr marL="457200" indent="-457200">
              <a:buFont typeface="Arial" panose="020B0604020202020204" pitchFamily="34" charset="0"/>
              <a:buChar char="•"/>
            </a:pPr>
            <a:r>
              <a:rPr lang="en-US" sz="2600" b="0" dirty="0"/>
              <a:t>The root cause(s)</a:t>
            </a:r>
          </a:p>
          <a:p>
            <a:pPr marL="457200" indent="-457200">
              <a:buFont typeface="Arial" panose="020B0604020202020204" pitchFamily="34" charset="0"/>
              <a:buChar char="•"/>
            </a:pPr>
            <a:r>
              <a:rPr lang="en-US" sz="2600" b="0" dirty="0"/>
              <a:t>The right solution(s)</a:t>
            </a:r>
          </a:p>
          <a:p>
            <a:r>
              <a:rPr lang="en-US" sz="2600" b="0" dirty="0"/>
              <a:t>NCI data should be used to start a conversation about the </a:t>
            </a:r>
            <a:r>
              <a:rPr lang="en-US" sz="2600" dirty="0"/>
              <a:t>things that may contribute to outcomes. </a:t>
            </a:r>
          </a:p>
          <a:p>
            <a:r>
              <a:rPr lang="en-US" sz="2600" dirty="0"/>
              <a:t>This helps to think about various solutions </a:t>
            </a:r>
            <a:r>
              <a:rPr lang="en-US" sz="2600" b="0" dirty="0"/>
              <a:t>to improve systems.</a:t>
            </a:r>
          </a:p>
        </p:txBody>
      </p:sp>
      <p:pic>
        <p:nvPicPr>
          <p:cNvPr id="8" name="Content Placeholder 7" descr="An image of an exit ramp">
            <a:extLst>
              <a:ext uri="{FF2B5EF4-FFF2-40B4-BE49-F238E27FC236}">
                <a16:creationId xmlns:a16="http://schemas.microsoft.com/office/drawing/2014/main" id="{581047CC-F21C-2D3D-EED9-824BA8098266}"/>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497782" y="2299159"/>
            <a:ext cx="4856018" cy="3190365"/>
          </a:xfrm>
        </p:spPr>
      </p:pic>
      <p:sp>
        <p:nvSpPr>
          <p:cNvPr id="5" name="Slide Number Placeholder 4">
            <a:extLst>
              <a:ext uri="{FF2B5EF4-FFF2-40B4-BE49-F238E27FC236}">
                <a16:creationId xmlns:a16="http://schemas.microsoft.com/office/drawing/2014/main" id="{2CB8514A-46C4-4A16-B2D7-6ECE4C2946D9}"/>
              </a:ext>
            </a:extLst>
          </p:cNvPr>
          <p:cNvSpPr>
            <a:spLocks noGrp="1"/>
          </p:cNvSpPr>
          <p:nvPr>
            <p:ph type="sldNum" sz="quarter" idx="4"/>
          </p:nvPr>
        </p:nvSpPr>
        <p:spPr>
          <a:xfrm>
            <a:off x="9304562" y="6492875"/>
            <a:ext cx="2743200" cy="287031"/>
          </a:xfrm>
        </p:spPr>
        <p:txBody>
          <a:bodyPr/>
          <a:lstStyle/>
          <a:p>
            <a:fld id="{56457A89-7E12-42A4-9457-BFD85B9E19BE}" type="slidenum">
              <a:rPr lang="en-US" smtClean="0"/>
              <a:pPr/>
              <a:t>19</a:t>
            </a:fld>
            <a:endParaRPr lang="en-US" dirty="0"/>
          </a:p>
        </p:txBody>
      </p:sp>
      <p:sp>
        <p:nvSpPr>
          <p:cNvPr id="6" name="Footer Placeholder 5">
            <a:extLst>
              <a:ext uri="{FF2B5EF4-FFF2-40B4-BE49-F238E27FC236}">
                <a16:creationId xmlns:a16="http://schemas.microsoft.com/office/drawing/2014/main" id="{C9079B03-9ABE-9B62-D8D6-34E76D08D83F}"/>
              </a:ext>
            </a:extLst>
          </p:cNvPr>
          <p:cNvSpPr>
            <a:spLocks noGrp="1"/>
          </p:cNvSpPr>
          <p:nvPr>
            <p:ph type="ftr" sz="quarter" idx="3"/>
          </p:nvPr>
        </p:nvSpPr>
        <p:spPr/>
        <p:txBody>
          <a:bodyPr/>
          <a:lstStyle/>
          <a:p>
            <a:r>
              <a:rPr lang="en-US" dirty="0"/>
              <a:t>NATIONAL CORE INDICATORS®</a:t>
            </a:r>
          </a:p>
        </p:txBody>
      </p:sp>
    </p:spTree>
    <p:extLst>
      <p:ext uri="{BB962C8B-B14F-4D97-AF65-F5344CB8AC3E}">
        <p14:creationId xmlns:p14="http://schemas.microsoft.com/office/powerpoint/2010/main" val="1728370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96BA6B-3581-3071-3E2F-5CEF61233CF3}"/>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93465DEC-9D8F-6317-F618-0FA33BF986FE}"/>
              </a:ext>
            </a:extLst>
          </p:cNvPr>
          <p:cNvSpPr txBox="1">
            <a:spLocks/>
          </p:cNvSpPr>
          <p:nvPr/>
        </p:nvSpPr>
        <p:spPr>
          <a:xfrm>
            <a:off x="6253177" y="356464"/>
            <a:ext cx="3432730" cy="121390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algn="r" defTabSz="914400">
              <a:lnSpc>
                <a:spcPct val="90000"/>
              </a:lnSpc>
              <a:spcAft>
                <a:spcPts val="486"/>
              </a:spcAft>
            </a:pPr>
            <a:r>
              <a:rPr lang="en-US" sz="6500" b="1" kern="1200" cap="none" spc="0" baseline="0">
                <a:solidFill>
                  <a:srgbClr val="3D6868"/>
                </a:solidFill>
                <a:latin typeface="+mn-lt"/>
                <a:cs typeface="+mj-cs"/>
              </a:rPr>
              <a:t>Agenda</a:t>
            </a:r>
            <a:endParaRPr lang="en-US" sz="6500" b="1" kern="1200" cap="none">
              <a:solidFill>
                <a:srgbClr val="3D6868"/>
              </a:solidFill>
              <a:latin typeface="+mn-lt"/>
              <a:cs typeface="+mj-cs"/>
            </a:endParaRPr>
          </a:p>
        </p:txBody>
      </p:sp>
      <p:sp>
        <p:nvSpPr>
          <p:cNvPr id="10" name="Slide Number Placeholder 3">
            <a:extLst>
              <a:ext uri="{FF2B5EF4-FFF2-40B4-BE49-F238E27FC236}">
                <a16:creationId xmlns:a16="http://schemas.microsoft.com/office/drawing/2014/main" id="{8E1C3CCA-6790-32F4-EE56-DF5CFF7D00CA}"/>
              </a:ext>
            </a:extLst>
          </p:cNvPr>
          <p:cNvSpPr txBox="1">
            <a:spLocks/>
          </p:cNvSpPr>
          <p:nvPr/>
        </p:nvSpPr>
        <p:spPr>
          <a:xfrm>
            <a:off x="9304562" y="6492875"/>
            <a:ext cx="2743200" cy="287031"/>
          </a:xfrm>
          <a:prstGeom prst="rect">
            <a:avLst/>
          </a:prstGeom>
        </p:spPr>
        <p:txBody>
          <a:bodyPr/>
          <a:lstStyle>
            <a:defPPr>
              <a:defRPr lang="en-US"/>
            </a:defPPr>
            <a:lvl1pPr marL="0" algn="r" defTabSz="914400" rtl="0" eaLnBrk="1" latinLnBrk="0" hangingPunct="1">
              <a:defRPr sz="1400" b="1" kern="1200">
                <a:solidFill>
                  <a:schemeClr val="bg1"/>
                </a:solidFill>
                <a:latin typeface="+mn-lt"/>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457A89-7E12-42A4-9457-BFD85B9E19BE}" type="slidenum">
              <a:rPr lang="en-US" smtClean="0"/>
              <a:pPr/>
              <a:t>2</a:t>
            </a:fld>
            <a:endParaRPr lang="en-US" dirty="0"/>
          </a:p>
        </p:txBody>
      </p:sp>
      <p:sp>
        <p:nvSpPr>
          <p:cNvPr id="11" name="Footer Placeholder 4">
            <a:extLst>
              <a:ext uri="{FF2B5EF4-FFF2-40B4-BE49-F238E27FC236}">
                <a16:creationId xmlns:a16="http://schemas.microsoft.com/office/drawing/2014/main" id="{5C10F5DF-034D-96AD-B079-A081CD66B06E}"/>
              </a:ext>
            </a:extLst>
          </p:cNvPr>
          <p:cNvSpPr>
            <a:spLocks noGrp="1"/>
          </p:cNvSpPr>
          <p:nvPr>
            <p:ph type="ftr" sz="quarter" idx="3"/>
          </p:nvPr>
        </p:nvSpPr>
        <p:spPr>
          <a:xfrm>
            <a:off x="4038600" y="6495143"/>
            <a:ext cx="4114800" cy="296862"/>
          </a:xfrm>
        </p:spPr>
        <p:txBody>
          <a:bodyPr/>
          <a:lstStyle/>
          <a:p>
            <a:r>
              <a:rPr lang="en-US" dirty="0"/>
              <a:t>NATIONAL CORE INDICATORS®</a:t>
            </a:r>
          </a:p>
        </p:txBody>
      </p:sp>
      <p:sp>
        <p:nvSpPr>
          <p:cNvPr id="13" name="Rectangle 12">
            <a:extLst>
              <a:ext uri="{FF2B5EF4-FFF2-40B4-BE49-F238E27FC236}">
                <a16:creationId xmlns:a16="http://schemas.microsoft.com/office/drawing/2014/main" id="{B55095C2-EED1-5556-22C9-33D4CC8BB269}"/>
              </a:ext>
            </a:extLst>
          </p:cNvPr>
          <p:cNvSpPr/>
          <p:nvPr/>
        </p:nvSpPr>
        <p:spPr>
          <a:xfrm>
            <a:off x="6434754" y="1594624"/>
            <a:ext cx="4978721" cy="5041765"/>
          </a:xfrm>
          <a:prstGeom prst="rect">
            <a:avLst/>
          </a:prstGeom>
        </p:spPr>
        <p:txBody>
          <a:bodyPr/>
          <a:lstStyle/>
          <a:p>
            <a:pPr>
              <a:spcBef>
                <a:spcPts val="1800"/>
              </a:spcBef>
              <a:spcAft>
                <a:spcPts val="3000"/>
              </a:spcAft>
            </a:pPr>
            <a:r>
              <a:rPr lang="en-US" sz="2400">
                <a:solidFill>
                  <a:srgbClr val="3D6868"/>
                </a:solidFill>
              </a:rPr>
              <a:t>Introduction to health disparities</a:t>
            </a:r>
          </a:p>
          <a:p>
            <a:pPr>
              <a:spcBef>
                <a:spcPts val="1800"/>
              </a:spcBef>
              <a:spcAft>
                <a:spcPts val="1800"/>
              </a:spcAft>
            </a:pPr>
            <a:r>
              <a:rPr lang="en-US" sz="2400">
                <a:solidFill>
                  <a:srgbClr val="3D6868"/>
                </a:solidFill>
              </a:rPr>
              <a:t>Overview of National Core Indicators</a:t>
            </a:r>
          </a:p>
          <a:p>
            <a:pPr>
              <a:spcBef>
                <a:spcPts val="1800"/>
              </a:spcBef>
              <a:spcAft>
                <a:spcPts val="1800"/>
              </a:spcAft>
            </a:pPr>
            <a:r>
              <a:rPr lang="en-US" sz="2400">
                <a:solidFill>
                  <a:srgbClr val="3D6868"/>
                </a:solidFill>
              </a:rPr>
              <a:t>What does the data tell us about health disparities for people with disabilities?</a:t>
            </a:r>
          </a:p>
          <a:p>
            <a:pPr>
              <a:spcBef>
                <a:spcPts val="1800"/>
              </a:spcBef>
              <a:spcAft>
                <a:spcPts val="1800"/>
              </a:spcAft>
            </a:pPr>
            <a:r>
              <a:rPr lang="en-US" sz="2400">
                <a:solidFill>
                  <a:srgbClr val="3D6868"/>
                </a:solidFill>
              </a:rPr>
              <a:t>Implications and future directions</a:t>
            </a:r>
          </a:p>
        </p:txBody>
      </p:sp>
      <p:pic>
        <p:nvPicPr>
          <p:cNvPr id="15" name="Graphic 14" descr="Badge 1 with solid fill">
            <a:extLst>
              <a:ext uri="{FF2B5EF4-FFF2-40B4-BE49-F238E27FC236}">
                <a16:creationId xmlns:a16="http://schemas.microsoft.com/office/drawing/2014/main" id="{AA47DF2D-C951-E99C-63DB-E5EE4B4B9A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6777" y="1473922"/>
            <a:ext cx="744428" cy="738591"/>
          </a:xfrm>
          <a:prstGeom prst="rect">
            <a:avLst/>
          </a:prstGeom>
        </p:spPr>
      </p:pic>
      <p:pic>
        <p:nvPicPr>
          <p:cNvPr id="16" name="Graphic 15" descr="Badge with solid fill">
            <a:extLst>
              <a:ext uri="{FF2B5EF4-FFF2-40B4-BE49-F238E27FC236}">
                <a16:creationId xmlns:a16="http://schemas.microsoft.com/office/drawing/2014/main" id="{F0A8A501-C716-B799-BAA7-BE1644D084B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626777" y="2470253"/>
            <a:ext cx="744428" cy="738591"/>
          </a:xfrm>
          <a:prstGeom prst="rect">
            <a:avLst/>
          </a:prstGeom>
        </p:spPr>
      </p:pic>
      <p:pic>
        <p:nvPicPr>
          <p:cNvPr id="17" name="Graphic 16" descr="Badge 3 with solid fill">
            <a:extLst>
              <a:ext uri="{FF2B5EF4-FFF2-40B4-BE49-F238E27FC236}">
                <a16:creationId xmlns:a16="http://schemas.microsoft.com/office/drawing/2014/main" id="{D61F046A-2194-896A-CDC8-43529431BFE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626777" y="3562840"/>
            <a:ext cx="744428" cy="738591"/>
          </a:xfrm>
          <a:prstGeom prst="rect">
            <a:avLst/>
          </a:prstGeom>
        </p:spPr>
      </p:pic>
      <p:pic>
        <p:nvPicPr>
          <p:cNvPr id="5" name="Picture 4">
            <a:extLst>
              <a:ext uri="{FF2B5EF4-FFF2-40B4-BE49-F238E27FC236}">
                <a16:creationId xmlns:a16="http://schemas.microsoft.com/office/drawing/2014/main" id="{52F3A4EA-F274-E01C-441F-81A64E474B92}"/>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5643" y="825933"/>
            <a:ext cx="4535052" cy="4285021"/>
          </a:xfrm>
          <a:prstGeom prst="rect">
            <a:avLst/>
          </a:prstGeom>
        </p:spPr>
      </p:pic>
      <p:pic>
        <p:nvPicPr>
          <p:cNvPr id="2" name="Graphic 1" descr="Badge 4 with solid fill">
            <a:extLst>
              <a:ext uri="{FF2B5EF4-FFF2-40B4-BE49-F238E27FC236}">
                <a16:creationId xmlns:a16="http://schemas.microsoft.com/office/drawing/2014/main" id="{A7E32BC8-3869-7400-BBAC-BED6C419EF03}"/>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629695" y="4828718"/>
            <a:ext cx="738591" cy="738591"/>
          </a:xfrm>
          <a:prstGeom prst="rect">
            <a:avLst/>
          </a:prstGeom>
        </p:spPr>
      </p:pic>
    </p:spTree>
    <p:extLst>
      <p:ext uri="{BB962C8B-B14F-4D97-AF65-F5344CB8AC3E}">
        <p14:creationId xmlns:p14="http://schemas.microsoft.com/office/powerpoint/2010/main" val="3340316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4D3BDA-1CE3-4D9A-9189-9CA9277DC809}"/>
              </a:ext>
            </a:extLst>
          </p:cNvPr>
          <p:cNvSpPr>
            <a:spLocks noGrp="1"/>
          </p:cNvSpPr>
          <p:nvPr>
            <p:ph type="title"/>
          </p:nvPr>
        </p:nvSpPr>
        <p:spPr>
          <a:xfrm>
            <a:off x="623830" y="813642"/>
            <a:ext cx="4983756" cy="1325563"/>
          </a:xfrm>
        </p:spPr>
        <p:txBody>
          <a:bodyPr anchor="ctr">
            <a:normAutofit fontScale="90000"/>
          </a:bodyPr>
          <a:lstStyle/>
          <a:p>
            <a:r>
              <a:rPr lang="en-US" b="1" dirty="0">
                <a:latin typeface="+mn-lt"/>
              </a:rPr>
              <a:t>NCI-IDD In-Person Survey (IPS) and NCI-AD Adult Consumer Survey (ACS)</a:t>
            </a:r>
          </a:p>
        </p:txBody>
      </p:sp>
      <p:pic>
        <p:nvPicPr>
          <p:cNvPr id="13" name="Picture 12" descr="Two smiling people looking at tablet">
            <a:extLst>
              <a:ext uri="{FF2B5EF4-FFF2-40B4-BE49-F238E27FC236}">
                <a16:creationId xmlns:a16="http://schemas.microsoft.com/office/drawing/2014/main" id="{7CCF3E0A-DB93-5B75-A4C6-29927E2884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051" y="2911339"/>
            <a:ext cx="4703516" cy="3138810"/>
          </a:xfrm>
          <a:prstGeom prst="rect">
            <a:avLst/>
          </a:prstGeom>
        </p:spPr>
      </p:pic>
      <p:sp>
        <p:nvSpPr>
          <p:cNvPr id="2" name="Rectangle 1">
            <a:extLst>
              <a:ext uri="{FF2B5EF4-FFF2-40B4-BE49-F238E27FC236}">
                <a16:creationId xmlns:a16="http://schemas.microsoft.com/office/drawing/2014/main" id="{F6740DAE-579B-D65A-5A3A-4F8D3530D740}"/>
              </a:ext>
              <a:ext uri="{C183D7F6-B498-43B3-948B-1728B52AA6E4}">
                <adec:decorative xmlns:adec="http://schemas.microsoft.com/office/drawing/2017/decorative" val="1"/>
              </a:ext>
            </a:extLst>
          </p:cNvPr>
          <p:cNvSpPr/>
          <p:nvPr/>
        </p:nvSpPr>
        <p:spPr>
          <a:xfrm>
            <a:off x="6096000" y="0"/>
            <a:ext cx="6096000" cy="6858000"/>
          </a:xfrm>
          <a:prstGeom prst="rect">
            <a:avLst/>
          </a:prstGeom>
          <a:solidFill>
            <a:srgbClr val="8EBEBE"/>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3724"/>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C08160D1-FA2A-4B63-8BC5-78D5F6911BB2}"/>
              </a:ext>
            </a:extLst>
          </p:cNvPr>
          <p:cNvSpPr>
            <a:spLocks noGrp="1"/>
          </p:cNvSpPr>
          <p:nvPr>
            <p:ph sz="half" idx="2"/>
          </p:nvPr>
        </p:nvSpPr>
        <p:spPr>
          <a:xfrm>
            <a:off x="6386570" y="363990"/>
            <a:ext cx="5546780" cy="5882573"/>
          </a:xfrm>
        </p:spPr>
        <p:txBody>
          <a:bodyPr vert="horz" lIns="91440" tIns="45720" rIns="91440" bIns="45720" rtlCol="0">
            <a:normAutofit/>
          </a:bodyPr>
          <a:lstStyle/>
          <a:p>
            <a:r>
              <a:rPr lang="en-US" sz="2200" b="1" i="1" dirty="0">
                <a:latin typeface="+mn-lt"/>
              </a:rPr>
              <a:t>Sampling: </a:t>
            </a:r>
            <a:r>
              <a:rPr lang="en-US" sz="2200" b="0" dirty="0">
                <a:latin typeface="+mn-lt"/>
              </a:rPr>
              <a:t>States design their samples to be representative of their service population</a:t>
            </a:r>
          </a:p>
          <a:p>
            <a:r>
              <a:rPr lang="en-US" sz="2200" b="1" i="1" dirty="0">
                <a:latin typeface="+mn-lt"/>
              </a:rPr>
              <a:t>Inclusion criteria:</a:t>
            </a:r>
            <a:r>
              <a:rPr lang="en-US" sz="2200" i="1" dirty="0">
                <a:latin typeface="+mn-lt"/>
              </a:rPr>
              <a:t> </a:t>
            </a:r>
          </a:p>
          <a:p>
            <a:pPr lvl="1"/>
            <a:r>
              <a:rPr lang="en-US" sz="2200" dirty="0"/>
              <a:t>AD: Person receiving one “active service” at least twice a week</a:t>
            </a:r>
          </a:p>
          <a:p>
            <a:pPr lvl="1"/>
            <a:r>
              <a:rPr lang="en-US" sz="2200" dirty="0">
                <a:latin typeface="+mn-lt"/>
              </a:rPr>
              <a:t>IDD: Person receiving at least one service in addition to case management</a:t>
            </a:r>
          </a:p>
          <a:p>
            <a:r>
              <a:rPr lang="en-US" sz="2200" b="1" i="1" dirty="0">
                <a:latin typeface="+mn-lt"/>
              </a:rPr>
              <a:t>Consent: </a:t>
            </a:r>
            <a:r>
              <a:rPr lang="en-US" sz="2200" b="0" dirty="0">
                <a:latin typeface="+mn-lt"/>
              </a:rPr>
              <a:t>Those who are surveyed are informed that their services will not be impacted directly by their responses </a:t>
            </a:r>
          </a:p>
          <a:p>
            <a:r>
              <a:rPr lang="en-US" sz="2200" b="1" i="1" dirty="0">
                <a:latin typeface="+mn-lt"/>
              </a:rPr>
              <a:t>Surveyor training: </a:t>
            </a:r>
            <a:r>
              <a:rPr lang="en-US" sz="2200" b="0" dirty="0">
                <a:latin typeface="+mn-lt"/>
              </a:rPr>
              <a:t>All surveyors complete standardized training. IPS uses peer-surveyors as well.</a:t>
            </a:r>
          </a:p>
          <a:p>
            <a:r>
              <a:rPr lang="en-US" sz="2200" b="1" i="1" dirty="0">
                <a:latin typeface="+mn-lt"/>
              </a:rPr>
              <a:t>Survey features</a:t>
            </a:r>
            <a:r>
              <a:rPr lang="en-US" sz="2200" i="1" dirty="0"/>
              <a:t>:</a:t>
            </a:r>
            <a:r>
              <a:rPr lang="en-US" sz="2200" b="0" i="1" dirty="0">
                <a:latin typeface="+mn-lt"/>
              </a:rPr>
              <a:t> </a:t>
            </a:r>
            <a:r>
              <a:rPr lang="en-US" sz="2200" b="0" dirty="0">
                <a:latin typeface="+mn-lt"/>
              </a:rPr>
              <a:t>Flexible administration modes/methods</a:t>
            </a:r>
          </a:p>
        </p:txBody>
      </p:sp>
      <p:sp>
        <p:nvSpPr>
          <p:cNvPr id="7" name="Slide Number Placeholder 6">
            <a:extLst>
              <a:ext uri="{FF2B5EF4-FFF2-40B4-BE49-F238E27FC236}">
                <a16:creationId xmlns:a16="http://schemas.microsoft.com/office/drawing/2014/main" id="{1F2BFF86-727D-4425-9705-D1B5D9F565E3}"/>
              </a:ext>
            </a:extLst>
          </p:cNvPr>
          <p:cNvSpPr>
            <a:spLocks noGrp="1"/>
          </p:cNvSpPr>
          <p:nvPr>
            <p:ph type="sldNum" sz="quarter" idx="12"/>
          </p:nvPr>
        </p:nvSpPr>
        <p:spPr>
          <a:xfrm>
            <a:off x="9304562" y="6414781"/>
            <a:ext cx="2743200" cy="365125"/>
          </a:xfrm>
          <a:prstGeom prst="rect">
            <a:avLst/>
          </a:prstGeom>
        </p:spPr>
        <p:txBody>
          <a:bodyPr>
            <a:normAutofit/>
          </a:bodyPr>
          <a:lstStyle>
            <a:defPPr>
              <a:defRPr lang="en-US"/>
            </a:defPPr>
            <a:lvl1pPr marL="0" algn="r" defTabSz="914400" rtl="0" eaLnBrk="1" latinLnBrk="0" hangingPunct="1">
              <a:defRPr sz="1400" b="1" kern="1200">
                <a:solidFill>
                  <a:schemeClr val="bg1"/>
                </a:solidFill>
                <a:latin typeface="+mn-lt"/>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56457A89-7E12-42A4-9457-BFD85B9E19BE}" type="slidenum">
              <a:rPr lang="en-US" smtClean="0"/>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en-US" sz="1400" b="1" i="0" u="none" strike="noStrike" kern="1200" cap="none" spc="0" normalizeH="0" baseline="0" noProof="0" dirty="0">
              <a:ln>
                <a:noFill/>
              </a:ln>
              <a:solidFill>
                <a:srgbClr val="FFFFFF"/>
              </a:solidFill>
              <a:effectLst/>
              <a:uLnTx/>
              <a:uFillTx/>
              <a:latin typeface="Calibri" panose="020F0502020204030204"/>
              <a:cs typeface="+mn-cs"/>
            </a:endParaRPr>
          </a:p>
        </p:txBody>
      </p:sp>
      <p:cxnSp>
        <p:nvCxnSpPr>
          <p:cNvPr id="3" name="Straight Connector 2">
            <a:extLst>
              <a:ext uri="{FF2B5EF4-FFF2-40B4-BE49-F238E27FC236}">
                <a16:creationId xmlns:a16="http://schemas.microsoft.com/office/drawing/2014/main" id="{E3550F85-A683-A191-C812-973B17449860}"/>
              </a:ext>
              <a:ext uri="{C183D7F6-B498-43B3-948B-1728B52AA6E4}">
                <adec:decorative xmlns:adec="http://schemas.microsoft.com/office/drawing/2017/decorative" val="1"/>
              </a:ext>
            </a:extLst>
          </p:cNvPr>
          <p:cNvCxnSpPr>
            <a:cxnSpLocks/>
          </p:cNvCxnSpPr>
          <p:nvPr/>
        </p:nvCxnSpPr>
        <p:spPr>
          <a:xfrm flipV="1">
            <a:off x="6106886" y="-108857"/>
            <a:ext cx="0" cy="6444343"/>
          </a:xfrm>
          <a:prstGeom prst="line">
            <a:avLst/>
          </a:prstGeom>
          <a:ln w="127000" cap="rnd">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9ACD3A66-989D-F202-2A99-77F651EEA0C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cs typeface="+mn-cs"/>
              </a:rPr>
              <a:t>NATIONAL CORE INDICATORS®</a:t>
            </a:r>
          </a:p>
        </p:txBody>
      </p:sp>
    </p:spTree>
    <p:extLst>
      <p:ext uri="{BB962C8B-B14F-4D97-AF65-F5344CB8AC3E}">
        <p14:creationId xmlns:p14="http://schemas.microsoft.com/office/powerpoint/2010/main" val="2471553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4D3BDA-1CE3-4D9A-9189-9CA9277DC809}"/>
              </a:ext>
            </a:extLst>
          </p:cNvPr>
          <p:cNvSpPr>
            <a:spLocks noGrp="1"/>
          </p:cNvSpPr>
          <p:nvPr>
            <p:ph type="title"/>
          </p:nvPr>
        </p:nvSpPr>
        <p:spPr>
          <a:xfrm>
            <a:off x="623830" y="813642"/>
            <a:ext cx="4983756" cy="1325563"/>
          </a:xfrm>
        </p:spPr>
        <p:txBody>
          <a:bodyPr anchor="ctr">
            <a:normAutofit/>
          </a:bodyPr>
          <a:lstStyle/>
          <a:p>
            <a:r>
              <a:rPr lang="en-US" b="1" dirty="0">
                <a:latin typeface="+mn-lt"/>
              </a:rPr>
              <a:t>NCI-IDD </a:t>
            </a:r>
            <a:r>
              <a:rPr lang="en-US" dirty="0">
                <a:solidFill>
                  <a:srgbClr val="3D6969"/>
                </a:solidFill>
                <a:latin typeface="+mn-lt"/>
              </a:rPr>
              <a:t>Family Surveys</a:t>
            </a:r>
            <a:endParaRPr lang="en-US" b="1" dirty="0">
              <a:latin typeface="+mn-lt"/>
            </a:endParaRPr>
          </a:p>
        </p:txBody>
      </p:sp>
      <p:pic>
        <p:nvPicPr>
          <p:cNvPr id="10" name="Picture 9" descr="Woman writing in journal at café">
            <a:extLst>
              <a:ext uri="{FF2B5EF4-FFF2-40B4-BE49-F238E27FC236}">
                <a16:creationId xmlns:a16="http://schemas.microsoft.com/office/drawing/2014/main" id="{85AC2E27-456A-A6E0-AFF8-ADD3D75835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830" y="2387785"/>
            <a:ext cx="4903349" cy="3272786"/>
          </a:xfrm>
          <a:prstGeom prst="rect">
            <a:avLst/>
          </a:prstGeom>
        </p:spPr>
      </p:pic>
      <p:sp>
        <p:nvSpPr>
          <p:cNvPr id="2" name="Rectangle 1">
            <a:extLst>
              <a:ext uri="{FF2B5EF4-FFF2-40B4-BE49-F238E27FC236}">
                <a16:creationId xmlns:a16="http://schemas.microsoft.com/office/drawing/2014/main" id="{F6740DAE-579B-D65A-5A3A-4F8D3530D740}"/>
              </a:ext>
              <a:ext uri="{C183D7F6-B498-43B3-948B-1728B52AA6E4}">
                <adec:decorative xmlns:adec="http://schemas.microsoft.com/office/drawing/2017/decorative" val="1"/>
              </a:ext>
            </a:extLst>
          </p:cNvPr>
          <p:cNvSpPr/>
          <p:nvPr/>
        </p:nvSpPr>
        <p:spPr>
          <a:xfrm>
            <a:off x="6096000" y="0"/>
            <a:ext cx="6096000"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C08160D1-FA2A-4B63-8BC5-78D5F6911BB2}"/>
              </a:ext>
            </a:extLst>
          </p:cNvPr>
          <p:cNvSpPr>
            <a:spLocks noGrp="1"/>
          </p:cNvSpPr>
          <p:nvPr>
            <p:ph sz="half" idx="2"/>
          </p:nvPr>
        </p:nvSpPr>
        <p:spPr>
          <a:xfrm>
            <a:off x="6386570" y="508000"/>
            <a:ext cx="5546780" cy="5738563"/>
          </a:xfrm>
        </p:spPr>
        <p:txBody>
          <a:bodyPr vert="horz" lIns="91440" tIns="45720" rIns="91440" bIns="45720" rtlCol="0">
            <a:normAutofit/>
          </a:bodyPr>
          <a:lstStyle/>
          <a:p>
            <a:r>
              <a:rPr lang="en-US" sz="2400" dirty="0">
                <a:latin typeface="+mn-lt"/>
              </a:rPr>
              <a:t>Mail out surveys designed to understand the </a:t>
            </a:r>
            <a:r>
              <a:rPr lang="en-US" sz="2400" b="1" dirty="0">
                <a:latin typeface="+mn-lt"/>
              </a:rPr>
              <a:t>experience of families of people receiving DD system services</a:t>
            </a:r>
          </a:p>
          <a:p>
            <a:r>
              <a:rPr lang="en-US" sz="2400" b="0" i="0" u="none" strike="noStrike" baseline="0" dirty="0">
                <a:latin typeface="+mn-lt"/>
              </a:rPr>
              <a:t>Information is answered by the </a:t>
            </a:r>
            <a:r>
              <a:rPr lang="en-US" sz="2400" b="1" i="0" u="none" strike="noStrike" baseline="0" dirty="0">
                <a:latin typeface="+mn-lt"/>
              </a:rPr>
              <a:t>family or guardian</a:t>
            </a:r>
            <a:r>
              <a:rPr lang="en-US" sz="2400" b="0" i="0" u="none" strike="noStrike" baseline="0" dirty="0">
                <a:latin typeface="+mn-lt"/>
              </a:rPr>
              <a:t> of the person </a:t>
            </a:r>
            <a:r>
              <a:rPr lang="en-US" sz="2400" dirty="0">
                <a:latin typeface="+mn-lt"/>
              </a:rPr>
              <a:t>receiving at least one service in addition to case management</a:t>
            </a:r>
            <a:endParaRPr lang="en-US" sz="2400" b="0" i="0" u="none" strike="noStrike" baseline="0" dirty="0">
              <a:latin typeface="+mn-lt"/>
            </a:endParaRPr>
          </a:p>
          <a:p>
            <a:r>
              <a:rPr lang="en-US" sz="2400" dirty="0">
                <a:latin typeface="+mn-lt"/>
              </a:rPr>
              <a:t>Three surveys:</a:t>
            </a:r>
          </a:p>
          <a:p>
            <a:pPr lvl="1"/>
            <a:r>
              <a:rPr lang="en-US" sz="2000" dirty="0">
                <a:latin typeface="+mn-lt"/>
              </a:rPr>
              <a:t>Adult Family Survey (AFS) – </a:t>
            </a:r>
            <a:r>
              <a:rPr lang="en-US" sz="2000" b="0" i="0" u="none" strike="noStrike" baseline="0" dirty="0">
                <a:latin typeface="+mn-lt"/>
              </a:rPr>
              <a:t>sent to families who </a:t>
            </a:r>
            <a:r>
              <a:rPr lang="en-US" sz="2000" b="0" i="1" u="none" strike="noStrike" baseline="0" dirty="0">
                <a:latin typeface="+mn-lt"/>
              </a:rPr>
              <a:t>live with </a:t>
            </a:r>
            <a:r>
              <a:rPr lang="en-US" sz="2000" b="0" i="0" u="none" strike="noStrike" baseline="0" dirty="0">
                <a:latin typeface="+mn-lt"/>
              </a:rPr>
              <a:t>the person with IDD</a:t>
            </a:r>
          </a:p>
          <a:p>
            <a:pPr lvl="1"/>
            <a:r>
              <a:rPr lang="en-US" sz="2000" dirty="0">
                <a:latin typeface="+mn-lt"/>
              </a:rPr>
              <a:t>Family Guardian Survey (FGS) – </a:t>
            </a:r>
            <a:r>
              <a:rPr lang="en-US" sz="2000" b="0" i="0" u="none" strike="noStrike" baseline="0" dirty="0">
                <a:latin typeface="+mn-lt"/>
              </a:rPr>
              <a:t>sent to families who </a:t>
            </a:r>
            <a:r>
              <a:rPr lang="en-US" sz="2000" b="0" i="1" u="none" strike="noStrike" baseline="0" dirty="0">
                <a:latin typeface="+mn-lt"/>
              </a:rPr>
              <a:t>do not live with </a:t>
            </a:r>
            <a:r>
              <a:rPr lang="en-US" sz="2000" b="0" i="0" u="none" strike="noStrike" baseline="0" dirty="0">
                <a:latin typeface="+mn-lt"/>
              </a:rPr>
              <a:t>the person with IDD </a:t>
            </a:r>
          </a:p>
          <a:p>
            <a:pPr lvl="1"/>
            <a:r>
              <a:rPr lang="en-US" sz="2000" dirty="0">
                <a:latin typeface="+mn-lt"/>
              </a:rPr>
              <a:t>Child Family Survey (CFS) – sent to families </a:t>
            </a:r>
            <a:r>
              <a:rPr lang="en-US" sz="2000" b="0" i="0" u="none" strike="noStrike" baseline="0" dirty="0">
                <a:latin typeface="+mn-lt"/>
              </a:rPr>
              <a:t>who </a:t>
            </a:r>
            <a:r>
              <a:rPr lang="en-US" sz="2000" b="0" i="1" u="none" strike="noStrike" baseline="0" dirty="0">
                <a:latin typeface="+mn-lt"/>
              </a:rPr>
              <a:t>live with</a:t>
            </a:r>
            <a:r>
              <a:rPr lang="en-US" sz="2000" dirty="0">
                <a:latin typeface="+mn-lt"/>
              </a:rPr>
              <a:t> a child with IDD </a:t>
            </a:r>
          </a:p>
        </p:txBody>
      </p:sp>
      <p:sp>
        <p:nvSpPr>
          <p:cNvPr id="7" name="Slide Number Placeholder 6">
            <a:extLst>
              <a:ext uri="{FF2B5EF4-FFF2-40B4-BE49-F238E27FC236}">
                <a16:creationId xmlns:a16="http://schemas.microsoft.com/office/drawing/2014/main" id="{1F2BFF86-727D-4425-9705-D1B5D9F565E3}"/>
              </a:ext>
            </a:extLst>
          </p:cNvPr>
          <p:cNvSpPr>
            <a:spLocks noGrp="1"/>
          </p:cNvSpPr>
          <p:nvPr>
            <p:ph type="sldNum" sz="quarter" idx="12"/>
          </p:nvPr>
        </p:nvSpPr>
        <p:spPr>
          <a:xfrm>
            <a:off x="9304562" y="6414781"/>
            <a:ext cx="2743200" cy="365125"/>
          </a:xfrm>
          <a:prstGeom prst="rect">
            <a:avLst/>
          </a:prstGeom>
        </p:spPr>
        <p:txBody>
          <a:bodyPr>
            <a:normAutofit/>
          </a:bodyPr>
          <a:lstStyle>
            <a:defPPr>
              <a:defRPr lang="en-US"/>
            </a:defPPr>
            <a:lvl1pPr marL="0" algn="r" defTabSz="914400" rtl="0" eaLnBrk="1" latinLnBrk="0" hangingPunct="1">
              <a:defRPr sz="1400" b="1" kern="1200">
                <a:solidFill>
                  <a:schemeClr val="bg1"/>
                </a:solidFill>
                <a:latin typeface="+mn-lt"/>
                <a:ea typeface="Source Sans Pro" panose="020B05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6457A89-7E12-42A4-9457-BFD85B9E19BE}" type="slidenum">
              <a:rPr lang="en-US" smtClean="0"/>
              <a:pPr>
                <a:spcAft>
                  <a:spcPts val="600"/>
                </a:spcAft>
              </a:pPr>
              <a:t>21</a:t>
            </a:fld>
            <a:endParaRPr lang="en-US" dirty="0"/>
          </a:p>
        </p:txBody>
      </p:sp>
      <p:cxnSp>
        <p:nvCxnSpPr>
          <p:cNvPr id="3" name="Straight Connector 2">
            <a:extLst>
              <a:ext uri="{FF2B5EF4-FFF2-40B4-BE49-F238E27FC236}">
                <a16:creationId xmlns:a16="http://schemas.microsoft.com/office/drawing/2014/main" id="{E3550F85-A683-A191-C812-973B17449860}"/>
              </a:ext>
              <a:ext uri="{C183D7F6-B498-43B3-948B-1728B52AA6E4}">
                <adec:decorative xmlns:adec="http://schemas.microsoft.com/office/drawing/2017/decorative" val="1"/>
              </a:ext>
            </a:extLst>
          </p:cNvPr>
          <p:cNvCxnSpPr>
            <a:cxnSpLocks/>
          </p:cNvCxnSpPr>
          <p:nvPr/>
        </p:nvCxnSpPr>
        <p:spPr>
          <a:xfrm flipV="1">
            <a:off x="6106886" y="-108857"/>
            <a:ext cx="0" cy="6444343"/>
          </a:xfrm>
          <a:prstGeom prst="line">
            <a:avLst/>
          </a:prstGeom>
          <a:ln w="127000" cap="rnd">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6C117D2A-A221-EB6F-8FBB-8CE8CBE1EE50}"/>
              </a:ext>
            </a:extLst>
          </p:cNvPr>
          <p:cNvSpPr>
            <a:spLocks noGrp="1"/>
          </p:cNvSpPr>
          <p:nvPr>
            <p:ph type="ftr" sz="quarter" idx="3"/>
          </p:nvPr>
        </p:nvSpPr>
        <p:spPr/>
        <p:txBody>
          <a:bodyPr/>
          <a:lstStyle/>
          <a:p>
            <a:r>
              <a:rPr lang="en-US" dirty="0"/>
              <a:t>NATIONAL CORE INDICATORS®</a:t>
            </a:r>
          </a:p>
        </p:txBody>
      </p:sp>
    </p:spTree>
    <p:extLst>
      <p:ext uri="{BB962C8B-B14F-4D97-AF65-F5344CB8AC3E}">
        <p14:creationId xmlns:p14="http://schemas.microsoft.com/office/powerpoint/2010/main" val="1833193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DA6A7-F4DE-48A1-1B2D-09A481F494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168D4D-AE05-4350-A9B0-03DD7401D079}"/>
              </a:ext>
            </a:extLst>
          </p:cNvPr>
          <p:cNvSpPr>
            <a:spLocks noGrp="1"/>
          </p:cNvSpPr>
          <p:nvPr>
            <p:ph type="title"/>
          </p:nvPr>
        </p:nvSpPr>
        <p:spPr/>
        <p:txBody>
          <a:bodyPr/>
          <a:lstStyle/>
          <a:p>
            <a:r>
              <a:rPr lang="en-US" dirty="0"/>
              <a:t>Sample from NCI-AD ACS, NCI-IDD IPS, and NCI-IDD CFS from 2022-2024</a:t>
            </a:r>
          </a:p>
        </p:txBody>
      </p:sp>
      <p:sp>
        <p:nvSpPr>
          <p:cNvPr id="4" name="Slide Number Placeholder 3">
            <a:extLst>
              <a:ext uri="{FF2B5EF4-FFF2-40B4-BE49-F238E27FC236}">
                <a16:creationId xmlns:a16="http://schemas.microsoft.com/office/drawing/2014/main" id="{E39794E0-4895-8246-F783-317C03D75431}"/>
              </a:ext>
            </a:extLst>
          </p:cNvPr>
          <p:cNvSpPr>
            <a:spLocks noGrp="1"/>
          </p:cNvSpPr>
          <p:nvPr>
            <p:ph type="sldNum" sz="quarter" idx="4"/>
          </p:nvPr>
        </p:nvSpPr>
        <p:spPr>
          <a:xfrm>
            <a:off x="9304562" y="6492875"/>
            <a:ext cx="2743200" cy="287031"/>
          </a:xfrm>
        </p:spPr>
        <p:txBody>
          <a:bodyPr/>
          <a:lstStyle/>
          <a:p>
            <a:fld id="{56457A89-7E12-42A4-9457-BFD85B9E19BE}" type="slidenum">
              <a:rPr lang="en-US" smtClean="0"/>
              <a:pPr/>
              <a:t>22</a:t>
            </a:fld>
            <a:endParaRPr lang="en-US" dirty="0"/>
          </a:p>
        </p:txBody>
      </p:sp>
      <p:sp>
        <p:nvSpPr>
          <p:cNvPr id="5" name="Footer Placeholder 4">
            <a:extLst>
              <a:ext uri="{FF2B5EF4-FFF2-40B4-BE49-F238E27FC236}">
                <a16:creationId xmlns:a16="http://schemas.microsoft.com/office/drawing/2014/main" id="{44FC850D-3B53-8A92-C19C-12AFC8EA0C17}"/>
              </a:ext>
            </a:extLst>
          </p:cNvPr>
          <p:cNvSpPr>
            <a:spLocks noGrp="1"/>
          </p:cNvSpPr>
          <p:nvPr>
            <p:ph type="ftr" sz="quarter" idx="3"/>
          </p:nvPr>
        </p:nvSpPr>
        <p:spPr/>
        <p:txBody>
          <a:bodyPr/>
          <a:lstStyle/>
          <a:p>
            <a:r>
              <a:rPr lang="en-US" dirty="0"/>
              <a:t>NATIONAL CORE INDICATORS®</a:t>
            </a:r>
          </a:p>
        </p:txBody>
      </p:sp>
      <p:sp>
        <p:nvSpPr>
          <p:cNvPr id="8" name="Content Placeholder 7">
            <a:extLst>
              <a:ext uri="{FF2B5EF4-FFF2-40B4-BE49-F238E27FC236}">
                <a16:creationId xmlns:a16="http://schemas.microsoft.com/office/drawing/2014/main" id="{49A3E325-2D0A-B744-9480-3CD6D89BB006}"/>
              </a:ext>
            </a:extLst>
          </p:cNvPr>
          <p:cNvSpPr>
            <a:spLocks noGrp="1"/>
          </p:cNvSpPr>
          <p:nvPr>
            <p:ph sz="half" idx="1"/>
          </p:nvPr>
        </p:nvSpPr>
        <p:spPr>
          <a:xfrm>
            <a:off x="838200" y="1825625"/>
            <a:ext cx="4670258" cy="4351338"/>
          </a:xfrm>
        </p:spPr>
        <p:txBody>
          <a:bodyPr/>
          <a:lstStyle/>
          <a:p>
            <a:r>
              <a:rPr lang="en-US" b="0" dirty="0"/>
              <a:t>Across the three surveys, we heard from </a:t>
            </a:r>
            <a:r>
              <a:rPr lang="en-US" dirty="0"/>
              <a:t>92,424 people with disabilities</a:t>
            </a:r>
            <a:r>
              <a:rPr lang="en-US" b="0" dirty="0"/>
              <a:t> and family members in </a:t>
            </a:r>
            <a:r>
              <a:rPr lang="en-US" dirty="0"/>
              <a:t>42 states</a:t>
            </a:r>
          </a:p>
          <a:p>
            <a:pPr marL="457200" indent="-457200">
              <a:buFont typeface="Arial" panose="020B0604020202020204" pitchFamily="34" charset="0"/>
              <a:buChar char="•"/>
            </a:pPr>
            <a:r>
              <a:rPr lang="en-US" dirty="0"/>
              <a:t>AD ACS: 36,496</a:t>
            </a:r>
          </a:p>
          <a:p>
            <a:pPr marL="457200" indent="-457200">
              <a:buFont typeface="Arial" panose="020B0604020202020204" pitchFamily="34" charset="0"/>
              <a:buChar char="•"/>
            </a:pPr>
            <a:r>
              <a:rPr lang="en-US" dirty="0"/>
              <a:t>IDD IPS: 43,009</a:t>
            </a:r>
          </a:p>
          <a:p>
            <a:pPr marL="457200" indent="-457200">
              <a:buFont typeface="Arial" panose="020B0604020202020204" pitchFamily="34" charset="0"/>
              <a:buChar char="•"/>
            </a:pPr>
            <a:r>
              <a:rPr lang="en-US" dirty="0"/>
              <a:t>IDD CFS: 12,919</a:t>
            </a:r>
          </a:p>
        </p:txBody>
      </p:sp>
      <mc:AlternateContent xmlns:mc="http://schemas.openxmlformats.org/markup-compatibility/2006" xmlns:cx4="http://schemas.microsoft.com/office/drawing/2016/5/10/chartex">
        <mc:Choice Requires="cx4">
          <p:graphicFrame>
            <p:nvGraphicFramePr>
              <p:cNvPr id="18" name="Content Placeholder 17" descr="Map showing the 42 states that participated in either the NCI-IDD IPS, NCI-IDD CFS, or NCI-AD AFS in 2022-2024.&#10;&#10;States that didn’t participate:&#10;Alaska&#10;Idaho&#10;Iowa&#10;Maine&#10;Mississippi&#10;New Mexico&#10;Vermont&#10;West Virginia&#10;">
                <a:extLst>
                  <a:ext uri="{FF2B5EF4-FFF2-40B4-BE49-F238E27FC236}">
                    <a16:creationId xmlns:a16="http://schemas.microsoft.com/office/drawing/2014/main" id="{75B26C66-31D5-0029-7A57-F4848716B663}"/>
                  </a:ext>
                </a:extLst>
              </p:cNvPr>
              <p:cNvGraphicFramePr>
                <a:graphicFrameLocks noGrp="1"/>
              </p:cNvGraphicFramePr>
              <p:nvPr>
                <p:ph sz="half" idx="2"/>
                <p:extLst>
                  <p:ext uri="{D42A27DB-BD31-4B8C-83A1-F6EECF244321}">
                    <p14:modId xmlns:p14="http://schemas.microsoft.com/office/powerpoint/2010/main" val="3304440300"/>
                  </p:ext>
                </p:extLst>
              </p:nvPr>
            </p:nvGraphicFramePr>
            <p:xfrm>
              <a:off x="4836695" y="902368"/>
              <a:ext cx="6876047" cy="5590507"/>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8" name="Content Placeholder 17" descr="Map showing the 42 states that participated in either the NCI-IDD IPS, NCI-IDD CFS, or NCI-AD AFS in 2022-2024.&#10;&#10;States that didn’t participate:&#10;Alaska&#10;Idaho&#10;Iowa&#10;Maine&#10;Mississippi&#10;New Mexico&#10;Vermont&#10;West Virginia&#10;">
                <a:extLst>
                  <a:ext uri="{FF2B5EF4-FFF2-40B4-BE49-F238E27FC236}">
                    <a16:creationId xmlns:a16="http://schemas.microsoft.com/office/drawing/2014/main" id="{75B26C66-31D5-0029-7A57-F4848716B663}"/>
                  </a:ext>
                </a:extLst>
              </p:cNvPr>
              <p:cNvPicPr>
                <a:picLocks noGrp="1" noRot="1" noChangeAspect="1" noMove="1" noResize="1" noEditPoints="1" noAdjustHandles="1" noChangeArrowheads="1" noChangeShapeType="1"/>
              </p:cNvPicPr>
              <p:nvPr/>
            </p:nvPicPr>
            <p:blipFill>
              <a:blip r:embed="rId4"/>
              <a:stretch>
                <a:fillRect/>
              </a:stretch>
            </p:blipFill>
            <p:spPr>
              <a:xfrm>
                <a:off x="4836695" y="902368"/>
                <a:ext cx="6876047" cy="5590507"/>
              </a:xfrm>
              <a:prstGeom prst="rect">
                <a:avLst/>
              </a:prstGeom>
            </p:spPr>
          </p:pic>
        </mc:Fallback>
      </mc:AlternateContent>
    </p:spTree>
    <p:extLst>
      <p:ext uri="{BB962C8B-B14F-4D97-AF65-F5344CB8AC3E}">
        <p14:creationId xmlns:p14="http://schemas.microsoft.com/office/powerpoint/2010/main" val="1486273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F28189-CEF6-6E87-CE43-B7472E9AACCA}"/>
              </a:ext>
            </a:extLst>
          </p:cNvPr>
          <p:cNvSpPr>
            <a:spLocks noGrp="1"/>
          </p:cNvSpPr>
          <p:nvPr>
            <p:ph type="title"/>
          </p:nvPr>
        </p:nvSpPr>
        <p:spPr/>
        <p:txBody>
          <a:bodyPr/>
          <a:lstStyle/>
          <a:p>
            <a:r>
              <a:rPr lang="en-US" dirty="0"/>
              <a:t>NCI-AD ACS sample characteristics</a:t>
            </a:r>
          </a:p>
        </p:txBody>
      </p:sp>
      <p:pic>
        <p:nvPicPr>
          <p:cNvPr id="12" name="Content Placeholder 11" descr="A young woman and an older woman sitting together.">
            <a:extLst>
              <a:ext uri="{FF2B5EF4-FFF2-40B4-BE49-F238E27FC236}">
                <a16:creationId xmlns:a16="http://schemas.microsoft.com/office/drawing/2014/main" id="{4A938FC2-896B-A0A3-1037-2AF1D77CA05F}"/>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612058" y="2008868"/>
            <a:ext cx="5181600" cy="3454400"/>
          </a:xfrm>
          <a:prstGeom prst="rect">
            <a:avLst/>
          </a:prstGeom>
        </p:spPr>
      </p:pic>
      <p:sp>
        <p:nvSpPr>
          <p:cNvPr id="8" name="Content Placeholder 7">
            <a:extLst>
              <a:ext uri="{FF2B5EF4-FFF2-40B4-BE49-F238E27FC236}">
                <a16:creationId xmlns:a16="http://schemas.microsoft.com/office/drawing/2014/main" id="{C9FF0239-91CB-8924-A9A4-356D2E7816A8}"/>
              </a:ext>
            </a:extLst>
          </p:cNvPr>
          <p:cNvSpPr>
            <a:spLocks noGrp="1"/>
          </p:cNvSpPr>
          <p:nvPr>
            <p:ph sz="half" idx="2"/>
          </p:nvPr>
        </p:nvSpPr>
        <p:spPr>
          <a:xfrm>
            <a:off x="6516329" y="1836885"/>
            <a:ext cx="5181600" cy="4351338"/>
          </a:xfrm>
        </p:spPr>
        <p:txBody>
          <a:bodyPr>
            <a:normAutofit/>
          </a:bodyPr>
          <a:lstStyle/>
          <a:p>
            <a:pPr marL="228600" indent="-228600">
              <a:buFont typeface="Arial" panose="020B0604020202020204" pitchFamily="34" charset="0"/>
              <a:buChar char="•"/>
            </a:pPr>
            <a:r>
              <a:rPr lang="en-US" dirty="0"/>
              <a:t>43% are &lt;65 years old</a:t>
            </a:r>
          </a:p>
          <a:p>
            <a:pPr marL="228600" indent="-228600">
              <a:buFont typeface="Arial" panose="020B0604020202020204" pitchFamily="34" charset="0"/>
              <a:buChar char="•"/>
            </a:pPr>
            <a:r>
              <a:rPr lang="en-US" dirty="0"/>
              <a:t>Race/Ethnicity</a:t>
            </a:r>
          </a:p>
          <a:p>
            <a:pPr marL="746125" lvl="1" indent="-288925"/>
            <a:r>
              <a:rPr lang="en-US" dirty="0"/>
              <a:t>61% White</a:t>
            </a:r>
          </a:p>
          <a:p>
            <a:pPr marL="746125" lvl="1" indent="-288925"/>
            <a:r>
              <a:rPr lang="en-US" dirty="0"/>
              <a:t>25% Black</a:t>
            </a:r>
          </a:p>
          <a:p>
            <a:pPr marL="746125" lvl="1" indent="-288925"/>
            <a:r>
              <a:rPr lang="en-US" dirty="0"/>
              <a:t>7% Hispanic</a:t>
            </a:r>
          </a:p>
          <a:p>
            <a:pPr marL="746125" lvl="1" indent="-288925"/>
            <a:r>
              <a:rPr lang="en-US" dirty="0"/>
              <a:t>4% Asian</a:t>
            </a:r>
          </a:p>
          <a:p>
            <a:pPr marL="746125" lvl="1" indent="-288925"/>
            <a:r>
              <a:rPr lang="en-US" dirty="0"/>
              <a:t>3% American Indian/Alaska Native</a:t>
            </a:r>
          </a:p>
          <a:p>
            <a:pPr marL="746125" lvl="1" indent="-288925"/>
            <a:r>
              <a:rPr lang="en-US" dirty="0"/>
              <a:t>2% Other</a:t>
            </a:r>
          </a:p>
          <a:p>
            <a:pPr marL="228600" indent="-228600">
              <a:buFont typeface="Arial" panose="020B0604020202020204" pitchFamily="34" charset="0"/>
              <a:buChar char="•"/>
            </a:pPr>
            <a:r>
              <a:rPr lang="en-US" dirty="0"/>
              <a:t>74% live in their own or family home</a:t>
            </a:r>
          </a:p>
        </p:txBody>
      </p:sp>
      <p:sp>
        <p:nvSpPr>
          <p:cNvPr id="4" name="Slide Number Placeholder 3">
            <a:extLst>
              <a:ext uri="{FF2B5EF4-FFF2-40B4-BE49-F238E27FC236}">
                <a16:creationId xmlns:a16="http://schemas.microsoft.com/office/drawing/2014/main" id="{40E66225-34C4-0EEF-1DD5-7F3B0E3F425A}"/>
              </a:ext>
            </a:extLst>
          </p:cNvPr>
          <p:cNvSpPr>
            <a:spLocks noGrp="1"/>
          </p:cNvSpPr>
          <p:nvPr>
            <p:ph type="sldNum" sz="quarter" idx="4"/>
          </p:nvPr>
        </p:nvSpPr>
        <p:spPr>
          <a:xfrm>
            <a:off x="9304562" y="6492875"/>
            <a:ext cx="2743200" cy="287031"/>
          </a:xfrm>
        </p:spPr>
        <p:txBody>
          <a:bodyPr/>
          <a:lstStyle/>
          <a:p>
            <a:fld id="{56457A89-7E12-42A4-9457-BFD85B9E19BE}" type="slidenum">
              <a:rPr lang="en-US" smtClean="0"/>
              <a:pPr/>
              <a:t>23</a:t>
            </a:fld>
            <a:endParaRPr lang="en-US" dirty="0"/>
          </a:p>
        </p:txBody>
      </p:sp>
      <p:sp>
        <p:nvSpPr>
          <p:cNvPr id="5" name="Footer Placeholder 4">
            <a:extLst>
              <a:ext uri="{FF2B5EF4-FFF2-40B4-BE49-F238E27FC236}">
                <a16:creationId xmlns:a16="http://schemas.microsoft.com/office/drawing/2014/main" id="{9F26ECE2-EA8E-9BAF-1ED4-84207C20A342}"/>
              </a:ext>
            </a:extLst>
          </p:cNvPr>
          <p:cNvSpPr>
            <a:spLocks noGrp="1"/>
          </p:cNvSpPr>
          <p:nvPr>
            <p:ph type="ftr" sz="quarter" idx="3"/>
          </p:nvPr>
        </p:nvSpPr>
        <p:spPr/>
        <p:txBody>
          <a:bodyPr/>
          <a:lstStyle/>
          <a:p>
            <a:r>
              <a:rPr lang="en-US" dirty="0"/>
              <a:t>NATIONAL CORE INDICATORS®</a:t>
            </a:r>
          </a:p>
        </p:txBody>
      </p:sp>
      <p:sp>
        <p:nvSpPr>
          <p:cNvPr id="2" name="TextBox 1">
            <a:extLst>
              <a:ext uri="{FF2B5EF4-FFF2-40B4-BE49-F238E27FC236}">
                <a16:creationId xmlns:a16="http://schemas.microsoft.com/office/drawing/2014/main" id="{6D74D200-AD39-2454-EEAC-827D79EAC953}"/>
              </a:ext>
            </a:extLst>
          </p:cNvPr>
          <p:cNvSpPr txBox="1"/>
          <p:nvPr/>
        </p:nvSpPr>
        <p:spPr>
          <a:xfrm>
            <a:off x="494071" y="5656040"/>
            <a:ext cx="5419585" cy="646331"/>
          </a:xfrm>
          <a:prstGeom prst="rect">
            <a:avLst/>
          </a:prstGeom>
          <a:noFill/>
        </p:spPr>
        <p:txBody>
          <a:bodyPr wrap="square" rtlCol="0">
            <a:spAutoFit/>
          </a:bodyPr>
          <a:lstStyle/>
          <a:p>
            <a:r>
              <a:rPr lang="en-US"/>
              <a:t>NCI-AD data include people receiving services from their state aging &amp; disability system </a:t>
            </a:r>
          </a:p>
        </p:txBody>
      </p:sp>
    </p:spTree>
    <p:extLst>
      <p:ext uri="{BB962C8B-B14F-4D97-AF65-F5344CB8AC3E}">
        <p14:creationId xmlns:p14="http://schemas.microsoft.com/office/powerpoint/2010/main" val="1840219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CAE73-29B9-3587-FE9C-F65828BE581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F6B529C-72C2-869A-44E6-5FA04185C5BB}"/>
              </a:ext>
            </a:extLst>
          </p:cNvPr>
          <p:cNvSpPr>
            <a:spLocks noGrp="1"/>
          </p:cNvSpPr>
          <p:nvPr>
            <p:ph type="title"/>
          </p:nvPr>
        </p:nvSpPr>
        <p:spPr/>
        <p:txBody>
          <a:bodyPr/>
          <a:lstStyle/>
          <a:p>
            <a:r>
              <a:rPr lang="en-US" dirty="0"/>
              <a:t>NCI-IDD IPS sample characteristics</a:t>
            </a:r>
          </a:p>
        </p:txBody>
      </p:sp>
      <p:sp>
        <p:nvSpPr>
          <p:cNvPr id="8" name="Content Placeholder 7">
            <a:extLst>
              <a:ext uri="{FF2B5EF4-FFF2-40B4-BE49-F238E27FC236}">
                <a16:creationId xmlns:a16="http://schemas.microsoft.com/office/drawing/2014/main" id="{15937A48-9186-F0C0-F524-BC25592C1883}"/>
              </a:ext>
            </a:extLst>
          </p:cNvPr>
          <p:cNvSpPr>
            <a:spLocks noGrp="1"/>
          </p:cNvSpPr>
          <p:nvPr>
            <p:ph sz="half" idx="2"/>
          </p:nvPr>
        </p:nvSpPr>
        <p:spPr>
          <a:xfrm>
            <a:off x="6516329" y="1836885"/>
            <a:ext cx="5181600" cy="4351338"/>
          </a:xfrm>
        </p:spPr>
        <p:txBody>
          <a:bodyPr>
            <a:normAutofit/>
          </a:bodyPr>
          <a:lstStyle/>
          <a:p>
            <a:pPr marL="228600" indent="-228600">
              <a:buFont typeface="Arial" panose="020B0604020202020204" pitchFamily="34" charset="0"/>
              <a:buChar char="•"/>
            </a:pPr>
            <a:r>
              <a:rPr lang="en-US" dirty="0"/>
              <a:t>43% between 18-34 years old</a:t>
            </a:r>
          </a:p>
          <a:p>
            <a:pPr marL="228600" indent="-228600">
              <a:buFont typeface="Arial" panose="020B0604020202020204" pitchFamily="34" charset="0"/>
              <a:buChar char="•"/>
            </a:pPr>
            <a:r>
              <a:rPr lang="en-US" dirty="0"/>
              <a:t>Race/Ethnicity</a:t>
            </a:r>
          </a:p>
          <a:p>
            <a:pPr marL="746125" lvl="1" indent="-288925"/>
            <a:r>
              <a:rPr lang="en-US" dirty="0"/>
              <a:t>65% White</a:t>
            </a:r>
          </a:p>
          <a:p>
            <a:pPr marL="746125" lvl="1" indent="-288925"/>
            <a:r>
              <a:rPr lang="en-US" dirty="0"/>
              <a:t>18% Black</a:t>
            </a:r>
          </a:p>
          <a:p>
            <a:pPr marL="746125" lvl="1" indent="-288925"/>
            <a:r>
              <a:rPr lang="en-US" dirty="0"/>
              <a:t>13% Hispanic</a:t>
            </a:r>
          </a:p>
          <a:p>
            <a:pPr marL="746125" lvl="1" indent="-288925"/>
            <a:r>
              <a:rPr lang="en-US" dirty="0"/>
              <a:t>4% Asian</a:t>
            </a:r>
          </a:p>
          <a:p>
            <a:pPr marL="746125" lvl="1" indent="-288925"/>
            <a:r>
              <a:rPr lang="en-US" dirty="0"/>
              <a:t>2% American Indian/Alaska Native</a:t>
            </a:r>
          </a:p>
          <a:p>
            <a:pPr marL="746125" lvl="1" indent="-288925"/>
            <a:r>
              <a:rPr lang="en-US" dirty="0"/>
              <a:t>2% Other</a:t>
            </a:r>
          </a:p>
          <a:p>
            <a:pPr marL="228600" indent="-228600">
              <a:buFont typeface="Arial" panose="020B0604020202020204" pitchFamily="34" charset="0"/>
              <a:buChar char="•"/>
            </a:pPr>
            <a:r>
              <a:rPr lang="en-US" dirty="0"/>
              <a:t>43% live in parent or a relative's home</a:t>
            </a:r>
          </a:p>
        </p:txBody>
      </p:sp>
      <p:sp>
        <p:nvSpPr>
          <p:cNvPr id="4" name="Slide Number Placeholder 3">
            <a:extLst>
              <a:ext uri="{FF2B5EF4-FFF2-40B4-BE49-F238E27FC236}">
                <a16:creationId xmlns:a16="http://schemas.microsoft.com/office/drawing/2014/main" id="{8ADA2302-29F9-C4B8-7ACA-F1B0E71E679E}"/>
              </a:ext>
            </a:extLst>
          </p:cNvPr>
          <p:cNvSpPr>
            <a:spLocks noGrp="1"/>
          </p:cNvSpPr>
          <p:nvPr>
            <p:ph type="sldNum" sz="quarter" idx="4"/>
          </p:nvPr>
        </p:nvSpPr>
        <p:spPr>
          <a:xfrm>
            <a:off x="9304562" y="6492875"/>
            <a:ext cx="2743200" cy="287031"/>
          </a:xfrm>
        </p:spPr>
        <p:txBody>
          <a:bodyPr/>
          <a:lstStyle/>
          <a:p>
            <a:fld id="{56457A89-7E12-42A4-9457-BFD85B9E19BE}" type="slidenum">
              <a:rPr lang="en-US" smtClean="0"/>
              <a:pPr/>
              <a:t>24</a:t>
            </a:fld>
            <a:endParaRPr lang="en-US" dirty="0"/>
          </a:p>
        </p:txBody>
      </p:sp>
      <p:sp>
        <p:nvSpPr>
          <p:cNvPr id="5" name="Footer Placeholder 4">
            <a:extLst>
              <a:ext uri="{FF2B5EF4-FFF2-40B4-BE49-F238E27FC236}">
                <a16:creationId xmlns:a16="http://schemas.microsoft.com/office/drawing/2014/main" id="{834CC492-4CCB-91B6-7D7E-424F39F691F0}"/>
              </a:ext>
            </a:extLst>
          </p:cNvPr>
          <p:cNvSpPr>
            <a:spLocks noGrp="1"/>
          </p:cNvSpPr>
          <p:nvPr>
            <p:ph type="ftr" sz="quarter" idx="3"/>
          </p:nvPr>
        </p:nvSpPr>
        <p:spPr/>
        <p:txBody>
          <a:bodyPr/>
          <a:lstStyle/>
          <a:p>
            <a:r>
              <a:rPr lang="en-US" dirty="0"/>
              <a:t>NATIONAL CORE INDICATORS®</a:t>
            </a:r>
          </a:p>
        </p:txBody>
      </p:sp>
      <p:pic>
        <p:nvPicPr>
          <p:cNvPr id="7" name="Content Placeholder 5" descr="Two women sitting at dinner table">
            <a:extLst>
              <a:ext uri="{FF2B5EF4-FFF2-40B4-BE49-F238E27FC236}">
                <a16:creationId xmlns:a16="http://schemas.microsoft.com/office/drawing/2014/main" id="{BF5D2E2D-5D0E-9F97-8560-803EEAABB555}"/>
              </a:ext>
            </a:extLst>
          </p:cNvPr>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a:stretch/>
        </p:blipFill>
        <p:spPr>
          <a:xfrm>
            <a:off x="838200" y="2233024"/>
            <a:ext cx="5181600" cy="2880679"/>
          </a:xfrm>
          <a:prstGeom prst="rect">
            <a:avLst/>
          </a:prstGeom>
        </p:spPr>
      </p:pic>
      <p:sp>
        <p:nvSpPr>
          <p:cNvPr id="2" name="TextBox 1">
            <a:extLst>
              <a:ext uri="{FF2B5EF4-FFF2-40B4-BE49-F238E27FC236}">
                <a16:creationId xmlns:a16="http://schemas.microsoft.com/office/drawing/2014/main" id="{7809531C-FF4D-4AFC-2AE0-43E1FD77AAE0}"/>
              </a:ext>
            </a:extLst>
          </p:cNvPr>
          <p:cNvSpPr txBox="1"/>
          <p:nvPr/>
        </p:nvSpPr>
        <p:spPr>
          <a:xfrm>
            <a:off x="719207" y="5481257"/>
            <a:ext cx="5419585" cy="646331"/>
          </a:xfrm>
          <a:prstGeom prst="rect">
            <a:avLst/>
          </a:prstGeom>
          <a:noFill/>
        </p:spPr>
        <p:txBody>
          <a:bodyPr wrap="square" rtlCol="0">
            <a:spAutoFit/>
          </a:bodyPr>
          <a:lstStyle/>
          <a:p>
            <a:r>
              <a:rPr lang="en-US"/>
              <a:t>NCI-IDD data include people receiving services from their state development disability system </a:t>
            </a:r>
          </a:p>
        </p:txBody>
      </p:sp>
    </p:spTree>
    <p:extLst>
      <p:ext uri="{BB962C8B-B14F-4D97-AF65-F5344CB8AC3E}">
        <p14:creationId xmlns:p14="http://schemas.microsoft.com/office/powerpoint/2010/main" val="3621941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33E6D-A534-4D57-27AA-7806C519FBD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7ED731E-7351-D718-5A0A-B51BA7ECF204}"/>
              </a:ext>
            </a:extLst>
          </p:cNvPr>
          <p:cNvSpPr>
            <a:spLocks noGrp="1"/>
          </p:cNvSpPr>
          <p:nvPr>
            <p:ph type="title"/>
          </p:nvPr>
        </p:nvSpPr>
        <p:spPr/>
        <p:txBody>
          <a:bodyPr/>
          <a:lstStyle/>
          <a:p>
            <a:r>
              <a:rPr lang="en-US" dirty="0"/>
              <a:t>NCI-IDD CFS sample characteristics</a:t>
            </a:r>
          </a:p>
        </p:txBody>
      </p:sp>
      <p:sp>
        <p:nvSpPr>
          <p:cNvPr id="8" name="Content Placeholder 7">
            <a:extLst>
              <a:ext uri="{FF2B5EF4-FFF2-40B4-BE49-F238E27FC236}">
                <a16:creationId xmlns:a16="http://schemas.microsoft.com/office/drawing/2014/main" id="{7E55FADF-C37F-6801-59A7-F0E8D5258767}"/>
              </a:ext>
            </a:extLst>
          </p:cNvPr>
          <p:cNvSpPr>
            <a:spLocks noGrp="1"/>
          </p:cNvSpPr>
          <p:nvPr>
            <p:ph sz="half" idx="2"/>
          </p:nvPr>
        </p:nvSpPr>
        <p:spPr>
          <a:xfrm>
            <a:off x="6516329" y="1836885"/>
            <a:ext cx="5181600" cy="4351338"/>
          </a:xfrm>
        </p:spPr>
        <p:txBody>
          <a:bodyPr>
            <a:normAutofit/>
          </a:bodyPr>
          <a:lstStyle/>
          <a:p>
            <a:pPr marL="228600" indent="-228600">
              <a:buFont typeface="Arial" panose="020B0604020202020204" pitchFamily="34" charset="0"/>
              <a:buChar char="•"/>
            </a:pPr>
            <a:r>
              <a:rPr lang="en-US" dirty="0"/>
              <a:t>Race/Ethnicity</a:t>
            </a:r>
          </a:p>
          <a:p>
            <a:pPr marL="746125" lvl="1" indent="-288925"/>
            <a:r>
              <a:rPr lang="en-US" dirty="0"/>
              <a:t>49% White</a:t>
            </a:r>
          </a:p>
          <a:p>
            <a:pPr marL="746125" lvl="1" indent="-288925"/>
            <a:r>
              <a:rPr lang="en-US" dirty="0"/>
              <a:t>39% Hispanic</a:t>
            </a:r>
          </a:p>
          <a:p>
            <a:pPr marL="746125" lvl="1" indent="-288925"/>
            <a:r>
              <a:rPr lang="en-US" dirty="0"/>
              <a:t>13% Asian</a:t>
            </a:r>
          </a:p>
          <a:p>
            <a:pPr marL="746125" lvl="1" indent="-288925"/>
            <a:r>
              <a:rPr lang="en-US" dirty="0"/>
              <a:t>9% Black</a:t>
            </a:r>
          </a:p>
          <a:p>
            <a:pPr marL="746125" lvl="1" indent="-288925"/>
            <a:r>
              <a:rPr lang="en-US" dirty="0"/>
              <a:t>3% American Indian/Alaska Native</a:t>
            </a:r>
          </a:p>
          <a:p>
            <a:pPr marL="746125" lvl="1" indent="-288925"/>
            <a:r>
              <a:rPr lang="en-US" dirty="0"/>
              <a:t>3% Other</a:t>
            </a:r>
          </a:p>
          <a:p>
            <a:pPr marL="228600" indent="-228600">
              <a:buFont typeface="Arial" panose="020B0604020202020204" pitchFamily="34" charset="0"/>
              <a:buChar char="•"/>
            </a:pPr>
            <a:r>
              <a:rPr lang="en-US" dirty="0"/>
              <a:t>39% respond they or another family member are paid to provide supports</a:t>
            </a:r>
          </a:p>
        </p:txBody>
      </p:sp>
      <p:sp>
        <p:nvSpPr>
          <p:cNvPr id="4" name="Slide Number Placeholder 3">
            <a:extLst>
              <a:ext uri="{FF2B5EF4-FFF2-40B4-BE49-F238E27FC236}">
                <a16:creationId xmlns:a16="http://schemas.microsoft.com/office/drawing/2014/main" id="{65B3D9D7-DEEC-4213-AEA3-EF0A5CCDCCF2}"/>
              </a:ext>
            </a:extLst>
          </p:cNvPr>
          <p:cNvSpPr>
            <a:spLocks noGrp="1"/>
          </p:cNvSpPr>
          <p:nvPr>
            <p:ph type="sldNum" sz="quarter" idx="4"/>
          </p:nvPr>
        </p:nvSpPr>
        <p:spPr>
          <a:xfrm>
            <a:off x="9304562" y="6492875"/>
            <a:ext cx="2743200" cy="287031"/>
          </a:xfrm>
        </p:spPr>
        <p:txBody>
          <a:bodyPr/>
          <a:lstStyle/>
          <a:p>
            <a:fld id="{56457A89-7E12-42A4-9457-BFD85B9E19BE}" type="slidenum">
              <a:rPr lang="en-US" smtClean="0"/>
              <a:pPr/>
              <a:t>25</a:t>
            </a:fld>
            <a:endParaRPr lang="en-US" dirty="0"/>
          </a:p>
        </p:txBody>
      </p:sp>
      <p:sp>
        <p:nvSpPr>
          <p:cNvPr id="5" name="Footer Placeholder 4">
            <a:extLst>
              <a:ext uri="{FF2B5EF4-FFF2-40B4-BE49-F238E27FC236}">
                <a16:creationId xmlns:a16="http://schemas.microsoft.com/office/drawing/2014/main" id="{97E6EDAF-C41F-E073-13BC-75BBA6222C72}"/>
              </a:ext>
            </a:extLst>
          </p:cNvPr>
          <p:cNvSpPr>
            <a:spLocks noGrp="1"/>
          </p:cNvSpPr>
          <p:nvPr>
            <p:ph type="ftr" sz="quarter" idx="3"/>
          </p:nvPr>
        </p:nvSpPr>
        <p:spPr/>
        <p:txBody>
          <a:bodyPr/>
          <a:lstStyle/>
          <a:p>
            <a:r>
              <a:rPr lang="en-US" dirty="0"/>
              <a:t>NATIONAL CORE INDICATORS®</a:t>
            </a:r>
          </a:p>
        </p:txBody>
      </p:sp>
      <p:sp>
        <p:nvSpPr>
          <p:cNvPr id="2" name="TextBox 1">
            <a:extLst>
              <a:ext uri="{FF2B5EF4-FFF2-40B4-BE49-F238E27FC236}">
                <a16:creationId xmlns:a16="http://schemas.microsoft.com/office/drawing/2014/main" id="{F5933200-D5D2-3ED2-1E75-8556CE7915A6}"/>
              </a:ext>
            </a:extLst>
          </p:cNvPr>
          <p:cNvSpPr txBox="1"/>
          <p:nvPr/>
        </p:nvSpPr>
        <p:spPr>
          <a:xfrm>
            <a:off x="719207" y="5481257"/>
            <a:ext cx="5419585" cy="646331"/>
          </a:xfrm>
          <a:prstGeom prst="rect">
            <a:avLst/>
          </a:prstGeom>
          <a:noFill/>
        </p:spPr>
        <p:txBody>
          <a:bodyPr wrap="square" rtlCol="0">
            <a:spAutoFit/>
          </a:bodyPr>
          <a:lstStyle/>
          <a:p>
            <a:r>
              <a:rPr lang="en-US"/>
              <a:t>NCI-IDD data include people receiving services from their state development disability system </a:t>
            </a:r>
          </a:p>
        </p:txBody>
      </p:sp>
      <p:pic>
        <p:nvPicPr>
          <p:cNvPr id="11" name="Content Placeholder 10" descr="A family sitting and smiling.">
            <a:extLst>
              <a:ext uri="{FF2B5EF4-FFF2-40B4-BE49-F238E27FC236}">
                <a16:creationId xmlns:a16="http://schemas.microsoft.com/office/drawing/2014/main" id="{1C69618E-272C-1DB7-EA29-B635633FD46A}"/>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1246909" y="2193590"/>
            <a:ext cx="4166755" cy="2784765"/>
          </a:xfrm>
        </p:spPr>
      </p:pic>
    </p:spTree>
    <p:extLst>
      <p:ext uri="{BB962C8B-B14F-4D97-AF65-F5344CB8AC3E}">
        <p14:creationId xmlns:p14="http://schemas.microsoft.com/office/powerpoint/2010/main" val="2935225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2A1927-DF99-979E-ED1D-FEE585A63D14}"/>
              </a:ext>
            </a:extLst>
          </p:cNvPr>
          <p:cNvSpPr>
            <a:spLocks noGrp="1"/>
          </p:cNvSpPr>
          <p:nvPr>
            <p:ph type="title"/>
          </p:nvPr>
        </p:nvSpPr>
        <p:spPr/>
        <p:txBody>
          <a:bodyPr/>
          <a:lstStyle/>
          <a:p>
            <a:r>
              <a:rPr lang="en-US" dirty="0"/>
              <a:t>Conditions among NCI-AD respondents &lt;65</a:t>
            </a:r>
          </a:p>
        </p:txBody>
      </p:sp>
      <p:sp>
        <p:nvSpPr>
          <p:cNvPr id="14" name="Content Placeholder 13">
            <a:extLst>
              <a:ext uri="{FF2B5EF4-FFF2-40B4-BE49-F238E27FC236}">
                <a16:creationId xmlns:a16="http://schemas.microsoft.com/office/drawing/2014/main" id="{69530CCA-A9C1-665D-50DF-A44C4EEA8BB6}"/>
              </a:ext>
            </a:extLst>
          </p:cNvPr>
          <p:cNvSpPr>
            <a:spLocks noGrp="1"/>
          </p:cNvSpPr>
          <p:nvPr>
            <p:ph sz="half" idx="1"/>
          </p:nvPr>
        </p:nvSpPr>
        <p:spPr>
          <a:xfrm>
            <a:off x="838200" y="1825625"/>
            <a:ext cx="4924647" cy="4351338"/>
          </a:xfrm>
        </p:spPr>
        <p:txBody>
          <a:bodyPr>
            <a:normAutofit lnSpcReduction="10000"/>
          </a:bodyPr>
          <a:lstStyle/>
          <a:p>
            <a:r>
              <a:rPr lang="en-US" dirty="0"/>
              <a:t>Disability make-up:</a:t>
            </a:r>
          </a:p>
          <a:p>
            <a:pPr marL="457200" indent="-457200">
              <a:buFont typeface="Arial" panose="020B0604020202020204" pitchFamily="34" charset="0"/>
              <a:buChar char="•"/>
            </a:pPr>
            <a:r>
              <a:rPr lang="en-US" dirty="0"/>
              <a:t>75% have a physical disability</a:t>
            </a:r>
          </a:p>
          <a:p>
            <a:pPr marL="457200" indent="-457200">
              <a:buFont typeface="Arial" panose="020B0604020202020204" pitchFamily="34" charset="0"/>
              <a:buChar char="•"/>
            </a:pPr>
            <a:r>
              <a:rPr lang="en-US" dirty="0"/>
              <a:t>9% have a chronic psychiatric condition and no other physical/cognitive disabilities</a:t>
            </a:r>
          </a:p>
          <a:p>
            <a:pPr marL="457200" indent="-457200">
              <a:buFont typeface="Arial" panose="020B0604020202020204" pitchFamily="34" charset="0"/>
              <a:buChar char="•"/>
            </a:pPr>
            <a:endParaRPr lang="en-US" dirty="0"/>
          </a:p>
          <a:p>
            <a:r>
              <a:rPr lang="en-US" b="0" dirty="0"/>
              <a:t>*data come from administrative sources and self-report</a:t>
            </a:r>
          </a:p>
          <a:p>
            <a:endParaRPr lang="en-US" dirty="0"/>
          </a:p>
        </p:txBody>
      </p:sp>
      <p:graphicFrame>
        <p:nvGraphicFramePr>
          <p:cNvPr id="8" name="Content Placeholder 7" descr="A column graph showing the percentage of NCI-AD respondents with various chronic conditions.&#10;Diabetes: 35%&#10;Hypertension: 53%&#10;Heart disease: 2%&#10;Alzheimer's or other dementia: 5%&#10;Mental health diagnosis: 47%">
            <a:extLst>
              <a:ext uri="{FF2B5EF4-FFF2-40B4-BE49-F238E27FC236}">
                <a16:creationId xmlns:a16="http://schemas.microsoft.com/office/drawing/2014/main" id="{893A710A-3E61-4F71-EE05-564E7CDFE0A4}"/>
              </a:ext>
            </a:extLst>
          </p:cNvPr>
          <p:cNvGraphicFramePr>
            <a:graphicFrameLocks noGrp="1"/>
          </p:cNvGraphicFramePr>
          <p:nvPr>
            <p:ph sz="half" idx="2"/>
            <p:extLst>
              <p:ext uri="{D42A27DB-BD31-4B8C-83A1-F6EECF244321}">
                <p14:modId xmlns:p14="http://schemas.microsoft.com/office/powerpoint/2010/main" val="3543525612"/>
              </p:ext>
            </p:extLst>
          </p:nvPr>
        </p:nvGraphicFramePr>
        <p:xfrm>
          <a:off x="5932967" y="1825625"/>
          <a:ext cx="5645889"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5" name="Footer Placeholder 4">
            <a:extLst>
              <a:ext uri="{FF2B5EF4-FFF2-40B4-BE49-F238E27FC236}">
                <a16:creationId xmlns:a16="http://schemas.microsoft.com/office/drawing/2014/main" id="{D5168376-8307-0767-2508-3390A38D36D6}"/>
              </a:ext>
            </a:extLst>
          </p:cNvPr>
          <p:cNvSpPr>
            <a:spLocks noGrp="1"/>
          </p:cNvSpPr>
          <p:nvPr>
            <p:ph type="ftr" sz="quarter" idx="3"/>
          </p:nvPr>
        </p:nvSpPr>
        <p:spPr/>
        <p:txBody>
          <a:bodyPr/>
          <a:lstStyle/>
          <a:p>
            <a:r>
              <a:rPr lang="en-US" dirty="0"/>
              <a:t>NATIONAL CORE INDICATORS®</a:t>
            </a:r>
          </a:p>
        </p:txBody>
      </p:sp>
      <p:sp>
        <p:nvSpPr>
          <p:cNvPr id="4" name="Slide Number Placeholder 3">
            <a:extLst>
              <a:ext uri="{FF2B5EF4-FFF2-40B4-BE49-F238E27FC236}">
                <a16:creationId xmlns:a16="http://schemas.microsoft.com/office/drawing/2014/main" id="{05D2379C-D0D7-688C-8C03-C2C0CABCCF54}"/>
              </a:ext>
            </a:extLst>
          </p:cNvPr>
          <p:cNvSpPr>
            <a:spLocks noGrp="1"/>
          </p:cNvSpPr>
          <p:nvPr>
            <p:ph type="sldNum" sz="quarter" idx="4"/>
          </p:nvPr>
        </p:nvSpPr>
        <p:spPr/>
        <p:txBody>
          <a:bodyPr/>
          <a:lstStyle/>
          <a:p>
            <a:fld id="{56457A89-7E12-42A4-9457-BFD85B9E19BE}" type="slidenum">
              <a:rPr lang="en-US" smtClean="0"/>
              <a:pPr/>
              <a:t>26</a:t>
            </a:fld>
            <a:endParaRPr lang="en-US" dirty="0"/>
          </a:p>
        </p:txBody>
      </p:sp>
    </p:spTree>
    <p:extLst>
      <p:ext uri="{BB962C8B-B14F-4D97-AF65-F5344CB8AC3E}">
        <p14:creationId xmlns:p14="http://schemas.microsoft.com/office/powerpoint/2010/main" val="3763411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20519-73E6-5404-0BE8-97B1BC64B5E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6DEB63F-3F35-B5CF-D7A9-25CDFC938516}"/>
              </a:ext>
            </a:extLst>
          </p:cNvPr>
          <p:cNvSpPr>
            <a:spLocks noGrp="1"/>
          </p:cNvSpPr>
          <p:nvPr>
            <p:ph type="title"/>
          </p:nvPr>
        </p:nvSpPr>
        <p:spPr/>
        <p:txBody>
          <a:bodyPr/>
          <a:lstStyle/>
          <a:p>
            <a:r>
              <a:rPr lang="en-US" dirty="0"/>
              <a:t>Conditions among NCI-IDD IPS respondents</a:t>
            </a:r>
          </a:p>
        </p:txBody>
      </p:sp>
      <p:sp>
        <p:nvSpPr>
          <p:cNvPr id="14" name="Content Placeholder 13">
            <a:extLst>
              <a:ext uri="{FF2B5EF4-FFF2-40B4-BE49-F238E27FC236}">
                <a16:creationId xmlns:a16="http://schemas.microsoft.com/office/drawing/2014/main" id="{20D6DFFB-1004-4B9A-9832-169E03F7F53E}"/>
              </a:ext>
            </a:extLst>
          </p:cNvPr>
          <p:cNvSpPr>
            <a:spLocks noGrp="1"/>
          </p:cNvSpPr>
          <p:nvPr>
            <p:ph sz="half" idx="1"/>
          </p:nvPr>
        </p:nvSpPr>
        <p:spPr/>
        <p:txBody>
          <a:bodyPr/>
          <a:lstStyle/>
          <a:p>
            <a:r>
              <a:rPr lang="en-US" dirty="0"/>
              <a:t>Disability make-up:</a:t>
            </a:r>
          </a:p>
          <a:p>
            <a:pPr marL="457200" indent="-457200">
              <a:buFont typeface="Arial" panose="020B0604020202020204" pitchFamily="34" charset="0"/>
              <a:buChar char="•"/>
            </a:pPr>
            <a:r>
              <a:rPr lang="en-US" dirty="0"/>
              <a:t>17% have no ID (they are getting services for DD)</a:t>
            </a:r>
          </a:p>
          <a:p>
            <a:pPr marL="457200" indent="-457200">
              <a:buFont typeface="Arial" panose="020B0604020202020204" pitchFamily="34" charset="0"/>
              <a:buChar char="•"/>
            </a:pPr>
            <a:r>
              <a:rPr lang="en-US" dirty="0"/>
              <a:t>42% have at least one mental illness (anxiety, mood, or psychotic disorder)</a:t>
            </a:r>
          </a:p>
          <a:p>
            <a:pPr marL="457200" indent="-457200">
              <a:buFont typeface="Arial" panose="020B0604020202020204" pitchFamily="34" charset="0"/>
              <a:buChar char="•"/>
            </a:pPr>
            <a:endParaRPr lang="en-US" dirty="0"/>
          </a:p>
          <a:p>
            <a:r>
              <a:rPr lang="en-US" b="0" dirty="0"/>
              <a:t>*all data described here come from administrative data sources</a:t>
            </a:r>
          </a:p>
          <a:p>
            <a:endParaRPr lang="en-US" b="0" dirty="0"/>
          </a:p>
        </p:txBody>
      </p:sp>
      <p:sp>
        <p:nvSpPr>
          <p:cNvPr id="5" name="Footer Placeholder 4">
            <a:extLst>
              <a:ext uri="{FF2B5EF4-FFF2-40B4-BE49-F238E27FC236}">
                <a16:creationId xmlns:a16="http://schemas.microsoft.com/office/drawing/2014/main" id="{78644092-9FA7-EFD5-69F0-51EE059EA972}"/>
              </a:ext>
            </a:extLst>
          </p:cNvPr>
          <p:cNvSpPr>
            <a:spLocks noGrp="1"/>
          </p:cNvSpPr>
          <p:nvPr>
            <p:ph type="ftr" sz="quarter" idx="3"/>
          </p:nvPr>
        </p:nvSpPr>
        <p:spPr/>
        <p:txBody>
          <a:bodyPr/>
          <a:lstStyle/>
          <a:p>
            <a:r>
              <a:rPr lang="en-US" dirty="0"/>
              <a:t>NATIONAL CORE INDICATORS®</a:t>
            </a:r>
          </a:p>
        </p:txBody>
      </p:sp>
      <p:sp>
        <p:nvSpPr>
          <p:cNvPr id="4" name="Slide Number Placeholder 3">
            <a:extLst>
              <a:ext uri="{FF2B5EF4-FFF2-40B4-BE49-F238E27FC236}">
                <a16:creationId xmlns:a16="http://schemas.microsoft.com/office/drawing/2014/main" id="{33ABD402-120E-F782-8320-8F6AA2A415B9}"/>
              </a:ext>
            </a:extLst>
          </p:cNvPr>
          <p:cNvSpPr>
            <a:spLocks noGrp="1"/>
          </p:cNvSpPr>
          <p:nvPr>
            <p:ph type="sldNum" sz="quarter" idx="4"/>
          </p:nvPr>
        </p:nvSpPr>
        <p:spPr/>
        <p:txBody>
          <a:bodyPr/>
          <a:lstStyle/>
          <a:p>
            <a:fld id="{56457A89-7E12-42A4-9457-BFD85B9E19BE}" type="slidenum">
              <a:rPr lang="en-US" smtClean="0"/>
              <a:pPr/>
              <a:t>27</a:t>
            </a:fld>
            <a:endParaRPr lang="en-US" dirty="0"/>
          </a:p>
        </p:txBody>
      </p:sp>
      <p:graphicFrame>
        <p:nvGraphicFramePr>
          <p:cNvPr id="3" name="Content Placeholder 7" descr="A column graph showing the percent of NCI-IDD IPS respondents with chronic conditions.&#10;Diabetes: 19%&#10;Hypertension: 28%&#10;Heart disease: 8%&#10;Alzheimer's or other dementia: 3%">
            <a:extLst>
              <a:ext uri="{FF2B5EF4-FFF2-40B4-BE49-F238E27FC236}">
                <a16:creationId xmlns:a16="http://schemas.microsoft.com/office/drawing/2014/main" id="{B843EF43-6EE9-C677-C810-E13ED0638F41}"/>
              </a:ext>
            </a:extLst>
          </p:cNvPr>
          <p:cNvGraphicFramePr>
            <a:graphicFrameLocks noGrp="1"/>
          </p:cNvGraphicFramePr>
          <p:nvPr>
            <p:ph sz="half" idx="2"/>
            <p:extLst>
              <p:ext uri="{D42A27DB-BD31-4B8C-83A1-F6EECF244321}">
                <p14:modId xmlns:p14="http://schemas.microsoft.com/office/powerpoint/2010/main" val="1117872967"/>
              </p:ext>
            </p:extLst>
          </p:nvPr>
        </p:nvGraphicFramePr>
        <p:xfrm>
          <a:off x="6096000" y="1825625"/>
          <a:ext cx="5601586"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48374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5F140-1CA4-4539-E2F3-B0921E68250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F11ED86-D404-6E32-ACD9-A5933EDD95F8}"/>
              </a:ext>
            </a:extLst>
          </p:cNvPr>
          <p:cNvSpPr>
            <a:spLocks noGrp="1"/>
          </p:cNvSpPr>
          <p:nvPr>
            <p:ph type="title"/>
          </p:nvPr>
        </p:nvSpPr>
        <p:spPr/>
        <p:txBody>
          <a:bodyPr/>
          <a:lstStyle/>
          <a:p>
            <a:r>
              <a:rPr lang="en-US" dirty="0"/>
              <a:t>Conditions among NCI-IDD CFS respondents</a:t>
            </a:r>
          </a:p>
        </p:txBody>
      </p:sp>
      <p:sp>
        <p:nvSpPr>
          <p:cNvPr id="14" name="Content Placeholder 13">
            <a:extLst>
              <a:ext uri="{FF2B5EF4-FFF2-40B4-BE49-F238E27FC236}">
                <a16:creationId xmlns:a16="http://schemas.microsoft.com/office/drawing/2014/main" id="{13CE697B-9C5E-2028-B2F6-AC8415015B74}"/>
              </a:ext>
            </a:extLst>
          </p:cNvPr>
          <p:cNvSpPr>
            <a:spLocks noGrp="1"/>
          </p:cNvSpPr>
          <p:nvPr>
            <p:ph sz="half" idx="1"/>
          </p:nvPr>
        </p:nvSpPr>
        <p:spPr/>
        <p:txBody>
          <a:bodyPr/>
          <a:lstStyle/>
          <a:p>
            <a:r>
              <a:rPr lang="en-US" dirty="0"/>
              <a:t>Disability make-up:</a:t>
            </a:r>
          </a:p>
          <a:p>
            <a:pPr marL="457200" indent="-457200">
              <a:buFont typeface="Arial" panose="020B0604020202020204" pitchFamily="34" charset="0"/>
              <a:buChar char="•"/>
            </a:pPr>
            <a:r>
              <a:rPr lang="en-US" dirty="0"/>
              <a:t>39% have ID</a:t>
            </a:r>
          </a:p>
          <a:p>
            <a:pPr marL="457200" indent="-457200">
              <a:buFont typeface="Arial" panose="020B0604020202020204" pitchFamily="34" charset="0"/>
              <a:buChar char="•"/>
            </a:pPr>
            <a:r>
              <a:rPr lang="en-US" dirty="0"/>
              <a:t>71% have ASD</a:t>
            </a:r>
          </a:p>
          <a:p>
            <a:pPr marL="457200" indent="-457200">
              <a:buFont typeface="Arial" panose="020B0604020202020204" pitchFamily="34" charset="0"/>
              <a:buChar char="•"/>
            </a:pPr>
            <a:r>
              <a:rPr lang="en-US" dirty="0"/>
              <a:t>16% have at least one mental illness (anxiety, mood, or psychotic disorder)</a:t>
            </a:r>
          </a:p>
          <a:p>
            <a:pPr marL="457200" indent="-457200">
              <a:buFont typeface="Arial" panose="020B0604020202020204" pitchFamily="34" charset="0"/>
              <a:buChar char="•"/>
            </a:pPr>
            <a:endParaRPr lang="en-US" dirty="0"/>
          </a:p>
          <a:p>
            <a:r>
              <a:rPr lang="en-US" b="0" dirty="0"/>
              <a:t>*all data described here are reported by family members</a:t>
            </a:r>
          </a:p>
          <a:p>
            <a:endParaRPr lang="en-US" b="0" dirty="0"/>
          </a:p>
        </p:txBody>
      </p:sp>
      <p:sp>
        <p:nvSpPr>
          <p:cNvPr id="5" name="Footer Placeholder 4">
            <a:extLst>
              <a:ext uri="{FF2B5EF4-FFF2-40B4-BE49-F238E27FC236}">
                <a16:creationId xmlns:a16="http://schemas.microsoft.com/office/drawing/2014/main" id="{CE801C8F-DC9A-5153-24F9-89E5921B6DE2}"/>
              </a:ext>
            </a:extLst>
          </p:cNvPr>
          <p:cNvSpPr>
            <a:spLocks noGrp="1"/>
          </p:cNvSpPr>
          <p:nvPr>
            <p:ph type="ftr" sz="quarter" idx="3"/>
          </p:nvPr>
        </p:nvSpPr>
        <p:spPr/>
        <p:txBody>
          <a:bodyPr/>
          <a:lstStyle/>
          <a:p>
            <a:r>
              <a:rPr lang="en-US" dirty="0"/>
              <a:t>NATIONAL CORE INDICATORS®</a:t>
            </a:r>
          </a:p>
        </p:txBody>
      </p:sp>
      <p:sp>
        <p:nvSpPr>
          <p:cNvPr id="4" name="Slide Number Placeholder 3">
            <a:extLst>
              <a:ext uri="{FF2B5EF4-FFF2-40B4-BE49-F238E27FC236}">
                <a16:creationId xmlns:a16="http://schemas.microsoft.com/office/drawing/2014/main" id="{FCCAADCC-8C17-C783-9BAB-39903945553D}"/>
              </a:ext>
            </a:extLst>
          </p:cNvPr>
          <p:cNvSpPr>
            <a:spLocks noGrp="1"/>
          </p:cNvSpPr>
          <p:nvPr>
            <p:ph type="sldNum" sz="quarter" idx="4"/>
          </p:nvPr>
        </p:nvSpPr>
        <p:spPr/>
        <p:txBody>
          <a:bodyPr/>
          <a:lstStyle/>
          <a:p>
            <a:fld id="{56457A89-7E12-42A4-9457-BFD85B9E19BE}" type="slidenum">
              <a:rPr lang="en-US" smtClean="0"/>
              <a:pPr/>
              <a:t>28</a:t>
            </a:fld>
            <a:endParaRPr lang="en-US" dirty="0"/>
          </a:p>
        </p:txBody>
      </p:sp>
      <p:graphicFrame>
        <p:nvGraphicFramePr>
          <p:cNvPr id="3" name="Content Placeholder 7" descr="A column graph showing the percent of NCI-IDD CFS respondents with chronic conditions.&#10;Diabetes: 3%&#10;Heart disease: 10%&#10;Dental/oral health problems: 10%&#10;Seizure disorder: 15%">
            <a:extLst>
              <a:ext uri="{FF2B5EF4-FFF2-40B4-BE49-F238E27FC236}">
                <a16:creationId xmlns:a16="http://schemas.microsoft.com/office/drawing/2014/main" id="{642690F9-6A10-A476-8303-D526E3F4333E}"/>
              </a:ext>
            </a:extLst>
          </p:cNvPr>
          <p:cNvGraphicFramePr>
            <a:graphicFrameLocks noGrp="1"/>
          </p:cNvGraphicFramePr>
          <p:nvPr>
            <p:ph sz="half" idx="2"/>
            <p:extLst>
              <p:ext uri="{D42A27DB-BD31-4B8C-83A1-F6EECF244321}">
                <p14:modId xmlns:p14="http://schemas.microsoft.com/office/powerpoint/2010/main" val="3638623942"/>
              </p:ext>
            </p:extLst>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76820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52899-7199-AE7E-D62C-0D17DD66E1A3}"/>
              </a:ext>
            </a:extLst>
          </p:cNvPr>
          <p:cNvSpPr>
            <a:spLocks noGrp="1"/>
          </p:cNvSpPr>
          <p:nvPr>
            <p:ph type="title"/>
          </p:nvPr>
        </p:nvSpPr>
        <p:spPr/>
        <p:txBody>
          <a:bodyPr/>
          <a:lstStyle/>
          <a:p>
            <a:r>
              <a:rPr lang="en-US" dirty="0"/>
              <a:t>Population health datasets</a:t>
            </a:r>
          </a:p>
        </p:txBody>
      </p:sp>
      <p:sp>
        <p:nvSpPr>
          <p:cNvPr id="6" name="Text Placeholder 5">
            <a:extLst>
              <a:ext uri="{FF2B5EF4-FFF2-40B4-BE49-F238E27FC236}">
                <a16:creationId xmlns:a16="http://schemas.microsoft.com/office/drawing/2014/main" id="{FB790C5A-CC67-5B04-6442-57B9F2BC44BA}"/>
              </a:ext>
            </a:extLst>
          </p:cNvPr>
          <p:cNvSpPr>
            <a:spLocks noGrp="1"/>
          </p:cNvSpPr>
          <p:nvPr>
            <p:ph type="body" idx="1"/>
          </p:nvPr>
        </p:nvSpPr>
        <p:spPr/>
        <p:txBody>
          <a:bodyPr/>
          <a:lstStyle/>
          <a:p>
            <a:r>
              <a:rPr lang="en-US" dirty="0"/>
              <a:t>Behavioral Risk Factor Surveillance System (BRFSS)</a:t>
            </a:r>
          </a:p>
        </p:txBody>
      </p:sp>
      <p:sp>
        <p:nvSpPr>
          <p:cNvPr id="3" name="Content Placeholder 2">
            <a:extLst>
              <a:ext uri="{FF2B5EF4-FFF2-40B4-BE49-F238E27FC236}">
                <a16:creationId xmlns:a16="http://schemas.microsoft.com/office/drawing/2014/main" id="{BE77A284-E280-0704-5479-416CD6859B0A}"/>
              </a:ext>
            </a:extLst>
          </p:cNvPr>
          <p:cNvSpPr>
            <a:spLocks noGrp="1"/>
          </p:cNvSpPr>
          <p:nvPr>
            <p:ph sz="half" idx="2"/>
          </p:nvPr>
        </p:nvSpPr>
        <p:spPr/>
        <p:txBody>
          <a:bodyPr>
            <a:normAutofit/>
          </a:bodyPr>
          <a:lstStyle/>
          <a:p>
            <a:pPr marL="457200" indent="-457200">
              <a:buFont typeface="Arial" panose="020B0604020202020204" pitchFamily="34" charset="0"/>
              <a:buChar char="•"/>
            </a:pPr>
            <a:r>
              <a:rPr lang="en-US" dirty="0"/>
              <a:t>Annual telephone survey of people in all 50 states and DC</a:t>
            </a:r>
          </a:p>
          <a:p>
            <a:pPr marL="457200" indent="-457200">
              <a:buFont typeface="Arial" panose="020B0604020202020204" pitchFamily="34" charset="0"/>
              <a:buChar char="•"/>
            </a:pPr>
            <a:r>
              <a:rPr lang="en-US" dirty="0"/>
              <a:t>Available in Spanish</a:t>
            </a:r>
          </a:p>
          <a:p>
            <a:pPr marL="457200" indent="-457200">
              <a:buFont typeface="Arial" panose="020B0604020202020204" pitchFamily="34" charset="0"/>
              <a:buChar char="•"/>
            </a:pPr>
            <a:r>
              <a:rPr lang="en-US" dirty="0"/>
              <a:t>Excludes those who live in nursing homes and long-term care facilities</a:t>
            </a:r>
          </a:p>
          <a:p>
            <a:pPr marL="457200" indent="-457200">
              <a:buFont typeface="Arial" panose="020B0604020202020204" pitchFamily="34" charset="0"/>
              <a:buChar char="•"/>
            </a:pPr>
            <a:r>
              <a:rPr lang="en-US" dirty="0"/>
              <a:t>Self-reported data, no proxies allowed</a:t>
            </a:r>
          </a:p>
          <a:p>
            <a:pPr marL="457200" indent="-457200">
              <a:buFont typeface="Arial" panose="020B0604020202020204" pitchFamily="34" charset="0"/>
              <a:buChar char="•"/>
            </a:pPr>
            <a:r>
              <a:rPr lang="en-US" dirty="0"/>
              <a:t>Disability measure is the ACS 6 functional limitation questions</a:t>
            </a:r>
          </a:p>
        </p:txBody>
      </p:sp>
      <p:sp>
        <p:nvSpPr>
          <p:cNvPr id="7" name="Text Placeholder 6">
            <a:extLst>
              <a:ext uri="{FF2B5EF4-FFF2-40B4-BE49-F238E27FC236}">
                <a16:creationId xmlns:a16="http://schemas.microsoft.com/office/drawing/2014/main" id="{D7A22B1A-F48E-5E4C-4466-957F92D7740D}"/>
              </a:ext>
            </a:extLst>
          </p:cNvPr>
          <p:cNvSpPr>
            <a:spLocks noGrp="1"/>
          </p:cNvSpPr>
          <p:nvPr>
            <p:ph type="body" sz="quarter" idx="3"/>
          </p:nvPr>
        </p:nvSpPr>
        <p:spPr/>
        <p:txBody>
          <a:bodyPr/>
          <a:lstStyle/>
          <a:p>
            <a:r>
              <a:rPr lang="en-US" dirty="0"/>
              <a:t>National Survey of Children’s Health (NSCH)</a:t>
            </a:r>
          </a:p>
        </p:txBody>
      </p:sp>
      <p:sp>
        <p:nvSpPr>
          <p:cNvPr id="8" name="Content Placeholder 7">
            <a:extLst>
              <a:ext uri="{FF2B5EF4-FFF2-40B4-BE49-F238E27FC236}">
                <a16:creationId xmlns:a16="http://schemas.microsoft.com/office/drawing/2014/main" id="{83D1F0BB-0192-5EE5-C5D8-7C092F4E100B}"/>
              </a:ext>
            </a:extLst>
          </p:cNvPr>
          <p:cNvSpPr>
            <a:spLocks noGrp="1"/>
          </p:cNvSpPr>
          <p:nvPr>
            <p:ph sz="quarter" idx="4"/>
          </p:nvPr>
        </p:nvSpPr>
        <p:spPr/>
        <p:txBody>
          <a:bodyPr>
            <a:normAutofit/>
          </a:bodyPr>
          <a:lstStyle/>
          <a:p>
            <a:pPr marL="457200" indent="-457200">
              <a:buFont typeface="Arial" panose="020B0604020202020204" pitchFamily="34" charset="0"/>
              <a:buChar char="•"/>
            </a:pPr>
            <a:r>
              <a:rPr lang="en-US" dirty="0"/>
              <a:t>Annual mail and web-based survey of children in all 50 states and DC</a:t>
            </a:r>
          </a:p>
          <a:p>
            <a:pPr marL="457200" indent="-457200">
              <a:buFont typeface="Arial" panose="020B0604020202020204" pitchFamily="34" charset="0"/>
              <a:buChar char="•"/>
            </a:pPr>
            <a:r>
              <a:rPr lang="en-US" dirty="0"/>
              <a:t>Available in Spanish</a:t>
            </a:r>
          </a:p>
          <a:p>
            <a:pPr marL="457200" indent="-457200">
              <a:buFont typeface="Arial" panose="020B0604020202020204" pitchFamily="34" charset="0"/>
              <a:buChar char="•"/>
            </a:pPr>
            <a:r>
              <a:rPr lang="en-US" dirty="0"/>
              <a:t>Excludes children who live in institutional settings</a:t>
            </a:r>
          </a:p>
          <a:p>
            <a:pPr marL="457200" indent="-457200">
              <a:buFont typeface="Arial" panose="020B0604020202020204" pitchFamily="34" charset="0"/>
              <a:buChar char="•"/>
            </a:pPr>
            <a:r>
              <a:rPr lang="en-US" dirty="0"/>
              <a:t>Several disability measures, including “emotional, developmental, or behavioral problems”</a:t>
            </a:r>
          </a:p>
          <a:p>
            <a:endParaRPr lang="en-US" dirty="0"/>
          </a:p>
        </p:txBody>
      </p:sp>
      <p:sp>
        <p:nvSpPr>
          <p:cNvPr id="4" name="Footer Placeholder 3">
            <a:extLst>
              <a:ext uri="{FF2B5EF4-FFF2-40B4-BE49-F238E27FC236}">
                <a16:creationId xmlns:a16="http://schemas.microsoft.com/office/drawing/2014/main" id="{7E8C435B-C7CA-9CAA-3780-4737902E06EF}"/>
              </a:ext>
            </a:extLst>
          </p:cNvPr>
          <p:cNvSpPr>
            <a:spLocks noGrp="1"/>
          </p:cNvSpPr>
          <p:nvPr>
            <p:ph type="ftr" sz="quarter" idx="13"/>
          </p:nvPr>
        </p:nvSpPr>
        <p:spPr/>
        <p:txBody>
          <a:bodyPr/>
          <a:lstStyle/>
          <a:p>
            <a:r>
              <a:rPr lang="en-US" dirty="0"/>
              <a:t>NATIONAL CORE INDICATORS®</a:t>
            </a:r>
          </a:p>
        </p:txBody>
      </p:sp>
      <p:sp>
        <p:nvSpPr>
          <p:cNvPr id="5" name="Slide Number Placeholder 4">
            <a:extLst>
              <a:ext uri="{FF2B5EF4-FFF2-40B4-BE49-F238E27FC236}">
                <a16:creationId xmlns:a16="http://schemas.microsoft.com/office/drawing/2014/main" id="{A8BC243C-763E-F5FF-3F49-BD7291F7FB78}"/>
              </a:ext>
            </a:extLst>
          </p:cNvPr>
          <p:cNvSpPr>
            <a:spLocks noGrp="1"/>
          </p:cNvSpPr>
          <p:nvPr>
            <p:ph type="sldNum" sz="quarter" idx="14"/>
          </p:nvPr>
        </p:nvSpPr>
        <p:spPr/>
        <p:txBody>
          <a:bodyPr/>
          <a:lstStyle/>
          <a:p>
            <a:fld id="{56457A89-7E12-42A4-9457-BFD85B9E19BE}" type="slidenum">
              <a:rPr lang="en-US" smtClean="0"/>
              <a:pPr/>
              <a:t>29</a:t>
            </a:fld>
            <a:endParaRPr lang="en-US" dirty="0"/>
          </a:p>
        </p:txBody>
      </p:sp>
    </p:spTree>
    <p:extLst>
      <p:ext uri="{BB962C8B-B14F-4D97-AF65-F5344CB8AC3E}">
        <p14:creationId xmlns:p14="http://schemas.microsoft.com/office/powerpoint/2010/main" val="2852869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6F09B-0346-191F-0828-E2F3F182F564}"/>
              </a:ext>
            </a:extLst>
          </p:cNvPr>
          <p:cNvSpPr>
            <a:spLocks noGrp="1"/>
          </p:cNvSpPr>
          <p:nvPr>
            <p:ph type="title"/>
          </p:nvPr>
        </p:nvSpPr>
        <p:spPr/>
        <p:txBody>
          <a:bodyPr/>
          <a:lstStyle/>
          <a:p>
            <a:r>
              <a:rPr lang="en-US" dirty="0"/>
              <a:t>Equity – a picture is worth a thousand words</a:t>
            </a:r>
          </a:p>
        </p:txBody>
      </p:sp>
      <p:sp>
        <p:nvSpPr>
          <p:cNvPr id="5" name="Footer Placeholder 4">
            <a:extLst>
              <a:ext uri="{FF2B5EF4-FFF2-40B4-BE49-F238E27FC236}">
                <a16:creationId xmlns:a16="http://schemas.microsoft.com/office/drawing/2014/main" id="{8C0C799A-B6DD-F009-8233-0A5E6C0F923C}"/>
              </a:ext>
            </a:extLst>
          </p:cNvPr>
          <p:cNvSpPr>
            <a:spLocks noGrp="1"/>
          </p:cNvSpPr>
          <p:nvPr>
            <p:ph type="ftr" sz="quarter" idx="3"/>
          </p:nvPr>
        </p:nvSpPr>
        <p:spPr/>
        <p:txBody>
          <a:bodyPr/>
          <a:lstStyle/>
          <a:p>
            <a:r>
              <a:rPr lang="en-US" dirty="0"/>
              <a:t>NATIONAL CORE INDICATORS®</a:t>
            </a:r>
          </a:p>
        </p:txBody>
      </p:sp>
      <p:sp>
        <p:nvSpPr>
          <p:cNvPr id="6" name="Slide Number Placeholder 5">
            <a:extLst>
              <a:ext uri="{FF2B5EF4-FFF2-40B4-BE49-F238E27FC236}">
                <a16:creationId xmlns:a16="http://schemas.microsoft.com/office/drawing/2014/main" id="{8DE24FC8-1E4D-D8E3-B20B-450D608D07C2}"/>
              </a:ext>
            </a:extLst>
          </p:cNvPr>
          <p:cNvSpPr>
            <a:spLocks noGrp="1"/>
          </p:cNvSpPr>
          <p:nvPr>
            <p:ph type="sldNum" sz="quarter" idx="4"/>
          </p:nvPr>
        </p:nvSpPr>
        <p:spPr/>
        <p:txBody>
          <a:bodyPr/>
          <a:lstStyle/>
          <a:p>
            <a:fld id="{56457A89-7E12-42A4-9457-BFD85B9E19BE}" type="slidenum">
              <a:rPr lang="en-US" smtClean="0"/>
              <a:pPr/>
              <a:t>3</a:t>
            </a:fld>
            <a:endParaRPr lang="en-US" dirty="0"/>
          </a:p>
        </p:txBody>
      </p:sp>
      <p:pic>
        <p:nvPicPr>
          <p:cNvPr id="12" name="Content Placeholder 9" descr="A comparison of equity and equality. &#10;Equality: everyone gets the same, regardless if it's needed or right for them.&#10;Equity: everyone gets what they need - understanding the barriers, circumstances, and conditions.">
            <a:extLst>
              <a:ext uri="{FF2B5EF4-FFF2-40B4-BE49-F238E27FC236}">
                <a16:creationId xmlns:a16="http://schemas.microsoft.com/office/drawing/2014/main" id="{BFB1F766-03AB-D237-554A-06876956372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28144" y="1825625"/>
            <a:ext cx="7735712" cy="4351338"/>
          </a:xfrm>
        </p:spPr>
      </p:pic>
    </p:spTree>
    <p:extLst>
      <p:ext uri="{BB962C8B-B14F-4D97-AF65-F5344CB8AC3E}">
        <p14:creationId xmlns:p14="http://schemas.microsoft.com/office/powerpoint/2010/main" val="2354711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F43F2-1AC7-3732-332B-8CC75C368E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344CBC-8C28-66E7-04EA-2B841AA13D06}"/>
              </a:ext>
            </a:extLst>
          </p:cNvPr>
          <p:cNvSpPr>
            <a:spLocks noGrp="1"/>
          </p:cNvSpPr>
          <p:nvPr>
            <p:ph type="title"/>
          </p:nvPr>
        </p:nvSpPr>
        <p:spPr/>
        <p:txBody>
          <a:bodyPr/>
          <a:lstStyle/>
          <a:p>
            <a:r>
              <a:rPr lang="en-US" dirty="0"/>
              <a:t>BRFSS Disability Definition</a:t>
            </a:r>
          </a:p>
        </p:txBody>
      </p:sp>
      <p:sp>
        <p:nvSpPr>
          <p:cNvPr id="3" name="Content Placeholder 2">
            <a:extLst>
              <a:ext uri="{FF2B5EF4-FFF2-40B4-BE49-F238E27FC236}">
                <a16:creationId xmlns:a16="http://schemas.microsoft.com/office/drawing/2014/main" id="{A4D44ACA-1D24-E1CD-9095-7FD8264E8ADC}"/>
              </a:ext>
            </a:extLst>
          </p:cNvPr>
          <p:cNvSpPr>
            <a:spLocks noGrp="1"/>
          </p:cNvSpPr>
          <p:nvPr>
            <p:ph idx="1"/>
          </p:nvPr>
        </p:nvSpPr>
        <p:spPr/>
        <p:txBody>
          <a:bodyPr>
            <a:normAutofit fontScale="85000" lnSpcReduction="10000"/>
          </a:bodyPr>
          <a:lstStyle/>
          <a:p>
            <a:r>
              <a:rPr lang="en-US" dirty="0"/>
              <a:t>Disability Status is determined using six questions:</a:t>
            </a:r>
          </a:p>
          <a:p>
            <a:pPr>
              <a:lnSpc>
                <a:spcPct val="110000"/>
              </a:lnSpc>
            </a:pPr>
            <a:r>
              <a:rPr lang="en-US" sz="2600" b="0" dirty="0"/>
              <a:t>1. “Are you deaf or do you have serious difficulty hearing?” (hearing)</a:t>
            </a:r>
          </a:p>
          <a:p>
            <a:pPr>
              <a:lnSpc>
                <a:spcPct val="110000"/>
              </a:lnSpc>
            </a:pPr>
            <a:r>
              <a:rPr lang="en-US" sz="2600" b="0" dirty="0"/>
              <a:t>2. “Are you blind or do you have serious difficulty seeing, even when wearing glasses?” (vision)</a:t>
            </a:r>
          </a:p>
          <a:p>
            <a:pPr>
              <a:lnSpc>
                <a:spcPct val="110000"/>
              </a:lnSpc>
            </a:pPr>
            <a:r>
              <a:rPr lang="en-US" sz="2600" b="0" dirty="0"/>
              <a:t>3. “Because of a physical, mental, or emotional condition, do you have serious difficulty concentrating, remembering, or making decisions?” (cognition)</a:t>
            </a:r>
          </a:p>
          <a:p>
            <a:pPr>
              <a:lnSpc>
                <a:spcPct val="110000"/>
              </a:lnSpc>
            </a:pPr>
            <a:r>
              <a:rPr lang="en-US" sz="2600" b="0" dirty="0"/>
              <a:t>4. “Do you have serious difficulty walking or climbing stairs?” (mobility)</a:t>
            </a:r>
          </a:p>
          <a:p>
            <a:pPr>
              <a:lnSpc>
                <a:spcPct val="110000"/>
              </a:lnSpc>
            </a:pPr>
            <a:r>
              <a:rPr lang="en-US" sz="2600" b="0" dirty="0"/>
              <a:t>5. “Do you have difficulty dressing or bathing?” (self-care)</a:t>
            </a:r>
          </a:p>
          <a:p>
            <a:pPr>
              <a:lnSpc>
                <a:spcPct val="110000"/>
              </a:lnSpc>
            </a:pPr>
            <a:r>
              <a:rPr lang="en-US" sz="2600" b="0" dirty="0"/>
              <a:t>6. “Because of a physical, mental, or emotional condition, do you have difficulty doing errands alone such as visiting a doctor’s office or shopping?” (independent living)</a:t>
            </a:r>
          </a:p>
        </p:txBody>
      </p:sp>
      <p:sp>
        <p:nvSpPr>
          <p:cNvPr id="4" name="Footer Placeholder 3">
            <a:extLst>
              <a:ext uri="{FF2B5EF4-FFF2-40B4-BE49-F238E27FC236}">
                <a16:creationId xmlns:a16="http://schemas.microsoft.com/office/drawing/2014/main" id="{BCA6406A-E3D0-5645-A2B0-0820758ADF53}"/>
              </a:ext>
            </a:extLst>
          </p:cNvPr>
          <p:cNvSpPr>
            <a:spLocks noGrp="1"/>
          </p:cNvSpPr>
          <p:nvPr>
            <p:ph type="ftr" sz="quarter" idx="3"/>
          </p:nvPr>
        </p:nvSpPr>
        <p:spPr/>
        <p:txBody>
          <a:bodyPr/>
          <a:lstStyle/>
          <a:p>
            <a:r>
              <a:rPr lang="en-US" dirty="0"/>
              <a:t>NATIONAL CORE INDICATORS®</a:t>
            </a:r>
          </a:p>
        </p:txBody>
      </p:sp>
      <p:sp>
        <p:nvSpPr>
          <p:cNvPr id="5" name="Slide Number Placeholder 4">
            <a:extLst>
              <a:ext uri="{FF2B5EF4-FFF2-40B4-BE49-F238E27FC236}">
                <a16:creationId xmlns:a16="http://schemas.microsoft.com/office/drawing/2014/main" id="{11593E07-1230-FC9C-981E-C9D53037FE50}"/>
              </a:ext>
            </a:extLst>
          </p:cNvPr>
          <p:cNvSpPr>
            <a:spLocks noGrp="1"/>
          </p:cNvSpPr>
          <p:nvPr>
            <p:ph type="sldNum" sz="quarter" idx="4"/>
          </p:nvPr>
        </p:nvSpPr>
        <p:spPr/>
        <p:txBody>
          <a:bodyPr/>
          <a:lstStyle/>
          <a:p>
            <a:fld id="{56457A89-7E12-42A4-9457-BFD85B9E19BE}" type="slidenum">
              <a:rPr lang="en-US" smtClean="0"/>
              <a:pPr/>
              <a:t>30</a:t>
            </a:fld>
            <a:endParaRPr lang="en-US" dirty="0"/>
          </a:p>
        </p:txBody>
      </p:sp>
    </p:spTree>
    <p:extLst>
      <p:ext uri="{BB962C8B-B14F-4D97-AF65-F5344CB8AC3E}">
        <p14:creationId xmlns:p14="http://schemas.microsoft.com/office/powerpoint/2010/main" val="2298839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C75CB-D50C-D6C0-0C71-932D10FDDFB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B03C4DB-87DE-D00B-4CF7-7980534FC7BD}"/>
              </a:ext>
            </a:extLst>
          </p:cNvPr>
          <p:cNvSpPr>
            <a:spLocks noGrp="1"/>
          </p:cNvSpPr>
          <p:nvPr>
            <p:ph type="title"/>
          </p:nvPr>
        </p:nvSpPr>
        <p:spPr>
          <a:xfrm>
            <a:off x="643314" y="1201808"/>
            <a:ext cx="5695622" cy="2852737"/>
          </a:xfrm>
        </p:spPr>
        <p:txBody>
          <a:bodyPr anchor="t">
            <a:noAutofit/>
          </a:bodyPr>
          <a:lstStyle/>
          <a:p>
            <a:r>
              <a:rPr lang="en-US" sz="4400" dirty="0">
                <a:solidFill>
                  <a:srgbClr val="3D6969"/>
                </a:solidFill>
                <a:latin typeface="Calibri" panose="020F0502020204030204" pitchFamily="34" charset="0"/>
                <a:ea typeface="Source Sans Pro"/>
                <a:cs typeface="Calibri" panose="020F0502020204030204" pitchFamily="34" charset="0"/>
              </a:rPr>
              <a:t>Measuring health status and quantifying health disparities for individuals with IDD, physical disabilities, and psychiatric conditions</a:t>
            </a:r>
            <a:endParaRPr lang="en-US" sz="4400" dirty="0">
              <a:solidFill>
                <a:srgbClr val="3D6969"/>
              </a:solidFill>
              <a:latin typeface="Calibri" panose="020F0502020204030204" pitchFamily="34" charset="0"/>
              <a:cs typeface="Calibri" panose="020F0502020204030204" pitchFamily="34" charset="0"/>
            </a:endParaRPr>
          </a:p>
        </p:txBody>
      </p:sp>
      <p:sp>
        <p:nvSpPr>
          <p:cNvPr id="7" name="Slide Number Placeholder 6">
            <a:extLst>
              <a:ext uri="{FF2B5EF4-FFF2-40B4-BE49-F238E27FC236}">
                <a16:creationId xmlns:a16="http://schemas.microsoft.com/office/drawing/2014/main" id="{D40DFE51-4B7F-FCD0-A550-4221CD0E8B70}"/>
              </a:ext>
            </a:extLst>
          </p:cNvPr>
          <p:cNvSpPr>
            <a:spLocks noGrp="1"/>
          </p:cNvSpPr>
          <p:nvPr>
            <p:ph type="sldNum" sz="quarter" idx="4"/>
          </p:nvPr>
        </p:nvSpPr>
        <p:spPr>
          <a:xfrm>
            <a:off x="9304562" y="6414781"/>
            <a:ext cx="2743200" cy="365125"/>
          </a:xfrm>
        </p:spPr>
        <p:txBody>
          <a:bodyPr/>
          <a:lstStyle/>
          <a:p>
            <a:fld id="{56457A89-7E12-42A4-9457-BFD85B9E19BE}" type="slidenum">
              <a:rPr lang="en-US" smtClean="0"/>
              <a:pPr/>
              <a:t>31</a:t>
            </a:fld>
            <a:endParaRPr lang="en-US" dirty="0"/>
          </a:p>
        </p:txBody>
      </p:sp>
      <p:sp>
        <p:nvSpPr>
          <p:cNvPr id="6" name="Footer Placeholder 4">
            <a:extLst>
              <a:ext uri="{FF2B5EF4-FFF2-40B4-BE49-F238E27FC236}">
                <a16:creationId xmlns:a16="http://schemas.microsoft.com/office/drawing/2014/main" id="{28760AC6-2FD6-5D52-6E33-253D1A3BBF4B}"/>
              </a:ext>
            </a:extLst>
          </p:cNvPr>
          <p:cNvSpPr>
            <a:spLocks noGrp="1"/>
          </p:cNvSpPr>
          <p:nvPr>
            <p:ph type="ftr" sz="quarter" idx="3"/>
          </p:nvPr>
        </p:nvSpPr>
        <p:spPr>
          <a:xfrm>
            <a:off x="4038600" y="6495143"/>
            <a:ext cx="4114800" cy="296862"/>
          </a:xfrm>
        </p:spPr>
        <p:txBody>
          <a:bodyPr/>
          <a:lstStyle/>
          <a:p>
            <a:r>
              <a:rPr lang="en-US" dirty="0"/>
              <a:t>NATIONAL CORE INDICATORS®</a:t>
            </a:r>
          </a:p>
        </p:txBody>
      </p:sp>
      <p:pic>
        <p:nvPicPr>
          <p:cNvPr id="3" name="Picture 2" descr="A cartoon of a person pointing at a graph&#10;">
            <a:extLst>
              <a:ext uri="{FF2B5EF4-FFF2-40B4-BE49-F238E27FC236}">
                <a16:creationId xmlns:a16="http://schemas.microsoft.com/office/drawing/2014/main" id="{D2588132-3B73-0959-0256-6A09E819EABC}"/>
              </a:ext>
            </a:extLst>
          </p:cNvPr>
          <p:cNvPicPr>
            <a:picLocks noChangeAspect="1"/>
          </p:cNvPicPr>
          <p:nvPr/>
        </p:nvPicPr>
        <p:blipFill>
          <a:blip r:embed="rId3"/>
          <a:stretch>
            <a:fillRect/>
          </a:stretch>
        </p:blipFill>
        <p:spPr>
          <a:xfrm>
            <a:off x="6959917" y="730945"/>
            <a:ext cx="4124325" cy="4829175"/>
          </a:xfrm>
          <a:prstGeom prst="rect">
            <a:avLst/>
          </a:prstGeom>
        </p:spPr>
      </p:pic>
    </p:spTree>
    <p:extLst>
      <p:ext uri="{BB962C8B-B14F-4D97-AF65-F5344CB8AC3E}">
        <p14:creationId xmlns:p14="http://schemas.microsoft.com/office/powerpoint/2010/main" val="3968507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962E-E3BD-2294-C761-3575D4FBB5F7}"/>
              </a:ext>
            </a:extLst>
          </p:cNvPr>
          <p:cNvSpPr>
            <a:spLocks noGrp="1"/>
          </p:cNvSpPr>
          <p:nvPr>
            <p:ph type="title"/>
          </p:nvPr>
        </p:nvSpPr>
        <p:spPr/>
        <p:txBody>
          <a:bodyPr/>
          <a:lstStyle/>
          <a:p>
            <a:r>
              <a:rPr lang="en-US" dirty="0"/>
              <a:t>Childhood and adolescent health disparities: Seizures</a:t>
            </a:r>
          </a:p>
        </p:txBody>
      </p:sp>
      <p:graphicFrame>
        <p:nvGraphicFramePr>
          <p:cNvPr id="11" name="Content Placeholder 10">
            <a:extLst>
              <a:ext uri="{FF2B5EF4-FFF2-40B4-BE49-F238E27FC236}">
                <a16:creationId xmlns:a16="http://schemas.microsoft.com/office/drawing/2014/main" id="{024F0D30-67EE-3CB1-0BDC-17FB607820D2}"/>
              </a:ext>
            </a:extLst>
          </p:cNvPr>
          <p:cNvGraphicFramePr>
            <a:graphicFrameLocks noGrp="1"/>
          </p:cNvGraphicFramePr>
          <p:nvPr>
            <p:ph idx="1"/>
            <p:extLst>
              <p:ext uri="{D42A27DB-BD31-4B8C-83A1-F6EECF244321}">
                <p14:modId xmlns:p14="http://schemas.microsoft.com/office/powerpoint/2010/main" val="427796808"/>
              </p:ext>
            </p:extLst>
          </p:nvPr>
        </p:nvGraphicFramePr>
        <p:xfrm>
          <a:off x="838200" y="1825624"/>
          <a:ext cx="10182726" cy="1578406"/>
        </p:xfrm>
        <a:graphic>
          <a:graphicData uri="http://schemas.openxmlformats.org/drawingml/2006/table">
            <a:tbl>
              <a:tblPr firstRow="1" bandRow="1">
                <a:tableStyleId>{1FECB4D8-DB02-4DC6-A0A2-4F2EBAE1DC90}</a:tableStyleId>
              </a:tblPr>
              <a:tblGrid>
                <a:gridCol w="4198141">
                  <a:extLst>
                    <a:ext uri="{9D8B030D-6E8A-4147-A177-3AD203B41FA5}">
                      <a16:colId xmlns:a16="http://schemas.microsoft.com/office/drawing/2014/main" val="2890353366"/>
                    </a:ext>
                  </a:extLst>
                </a:gridCol>
                <a:gridCol w="3075790">
                  <a:extLst>
                    <a:ext uri="{9D8B030D-6E8A-4147-A177-3AD203B41FA5}">
                      <a16:colId xmlns:a16="http://schemas.microsoft.com/office/drawing/2014/main" val="1120532748"/>
                    </a:ext>
                  </a:extLst>
                </a:gridCol>
                <a:gridCol w="2908795">
                  <a:extLst>
                    <a:ext uri="{9D8B030D-6E8A-4147-A177-3AD203B41FA5}">
                      <a16:colId xmlns:a16="http://schemas.microsoft.com/office/drawing/2014/main" val="2296224680"/>
                    </a:ext>
                  </a:extLst>
                </a:gridCol>
              </a:tblGrid>
              <a:tr h="928474">
                <a:tc>
                  <a:txBody>
                    <a:bodyPr/>
                    <a:lstStyle/>
                    <a:p>
                      <a:r>
                        <a:rPr lang="en-US"/>
                        <a:t>Indicator</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NCI-IDD CFS 2022-2024</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NSCH 2022-23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t>(overall sample)</a:t>
                      </a:r>
                    </a:p>
                  </a:txBody>
                  <a:tcPr anchor="ctr">
                    <a:solidFill>
                      <a:schemeClr val="tx1"/>
                    </a:solidFill>
                  </a:tcPr>
                </a:tc>
                <a:extLst>
                  <a:ext uri="{0D108BD9-81ED-4DB2-BD59-A6C34878D82A}">
                    <a16:rowId xmlns:a16="http://schemas.microsoft.com/office/drawing/2014/main" val="3929200204"/>
                  </a:ext>
                </a:extLst>
              </a:tr>
              <a:tr h="649932">
                <a:tc>
                  <a:txBody>
                    <a:bodyPr/>
                    <a:lstStyle/>
                    <a:p>
                      <a:r>
                        <a:rPr lang="en-US" b="1"/>
                        <a:t>Epilepsy/Seizure disorder or other neurological condition</a:t>
                      </a:r>
                    </a:p>
                  </a:txBody>
                  <a:tcPr/>
                </a:tc>
                <a:tc>
                  <a:txBody>
                    <a:bodyPr/>
                    <a:lstStyle/>
                    <a:p>
                      <a:pPr algn="ctr"/>
                      <a:r>
                        <a:rPr lang="en-US" sz="2400" b="1"/>
                        <a:t>15%</a:t>
                      </a:r>
                    </a:p>
                  </a:txBody>
                  <a:tcPr anchor="ctr"/>
                </a:tc>
                <a:tc>
                  <a:txBody>
                    <a:bodyPr/>
                    <a:lstStyle/>
                    <a:p>
                      <a:pPr algn="ctr"/>
                      <a:r>
                        <a:rPr lang="en-US" sz="2400" b="1" dirty="0"/>
                        <a:t>1%</a:t>
                      </a:r>
                    </a:p>
                  </a:txBody>
                  <a:tcPr anchor="ctr"/>
                </a:tc>
                <a:extLst>
                  <a:ext uri="{0D108BD9-81ED-4DB2-BD59-A6C34878D82A}">
                    <a16:rowId xmlns:a16="http://schemas.microsoft.com/office/drawing/2014/main" val="3721030309"/>
                  </a:ext>
                </a:extLst>
              </a:tr>
            </a:tbl>
          </a:graphicData>
        </a:graphic>
      </p:graphicFrame>
      <p:sp>
        <p:nvSpPr>
          <p:cNvPr id="5" name="Footer Placeholder 4">
            <a:extLst>
              <a:ext uri="{FF2B5EF4-FFF2-40B4-BE49-F238E27FC236}">
                <a16:creationId xmlns:a16="http://schemas.microsoft.com/office/drawing/2014/main" id="{E0D630D6-F4ED-008C-FAAE-71AA4CB33DA5}"/>
              </a:ext>
            </a:extLst>
          </p:cNvPr>
          <p:cNvSpPr>
            <a:spLocks noGrp="1"/>
          </p:cNvSpPr>
          <p:nvPr>
            <p:ph type="ftr" sz="quarter" idx="3"/>
          </p:nvPr>
        </p:nvSpPr>
        <p:spPr/>
        <p:txBody>
          <a:bodyPr/>
          <a:lstStyle/>
          <a:p>
            <a:r>
              <a:rPr lang="en-US" dirty="0"/>
              <a:t>NATIONAL CORE INDICATORS®</a:t>
            </a:r>
          </a:p>
        </p:txBody>
      </p:sp>
      <p:sp>
        <p:nvSpPr>
          <p:cNvPr id="6" name="Slide Number Placeholder 5">
            <a:extLst>
              <a:ext uri="{FF2B5EF4-FFF2-40B4-BE49-F238E27FC236}">
                <a16:creationId xmlns:a16="http://schemas.microsoft.com/office/drawing/2014/main" id="{8803F067-0FA7-EBA3-8F5E-A5C60B2C878A}"/>
              </a:ext>
            </a:extLst>
          </p:cNvPr>
          <p:cNvSpPr>
            <a:spLocks noGrp="1"/>
          </p:cNvSpPr>
          <p:nvPr>
            <p:ph type="sldNum" sz="quarter" idx="4"/>
          </p:nvPr>
        </p:nvSpPr>
        <p:spPr/>
        <p:txBody>
          <a:bodyPr/>
          <a:lstStyle/>
          <a:p>
            <a:fld id="{56457A89-7E12-42A4-9457-BFD85B9E19BE}" type="slidenum">
              <a:rPr lang="en-US" smtClean="0"/>
              <a:pPr/>
              <a:t>32</a:t>
            </a:fld>
            <a:endParaRPr lang="en-US" dirty="0"/>
          </a:p>
        </p:txBody>
      </p:sp>
    </p:spTree>
    <p:extLst>
      <p:ext uri="{BB962C8B-B14F-4D97-AF65-F5344CB8AC3E}">
        <p14:creationId xmlns:p14="http://schemas.microsoft.com/office/powerpoint/2010/main" val="14378664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41674-791D-DD22-115A-795482CD8E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790F68-EC50-F21D-3FA8-9D6289241F34}"/>
              </a:ext>
            </a:extLst>
          </p:cNvPr>
          <p:cNvSpPr>
            <a:spLocks noGrp="1"/>
          </p:cNvSpPr>
          <p:nvPr>
            <p:ph type="title"/>
          </p:nvPr>
        </p:nvSpPr>
        <p:spPr/>
        <p:txBody>
          <a:bodyPr/>
          <a:lstStyle/>
          <a:p>
            <a:r>
              <a:rPr lang="en-US" dirty="0"/>
              <a:t>Childhood and adolescent health disparities: Diabetes</a:t>
            </a:r>
          </a:p>
        </p:txBody>
      </p:sp>
      <p:graphicFrame>
        <p:nvGraphicFramePr>
          <p:cNvPr id="11" name="Content Placeholder 10">
            <a:extLst>
              <a:ext uri="{FF2B5EF4-FFF2-40B4-BE49-F238E27FC236}">
                <a16:creationId xmlns:a16="http://schemas.microsoft.com/office/drawing/2014/main" id="{DDCCAF95-90B9-2392-3A24-65BA53A7BC50}"/>
              </a:ext>
            </a:extLst>
          </p:cNvPr>
          <p:cNvGraphicFramePr>
            <a:graphicFrameLocks noGrp="1"/>
          </p:cNvGraphicFramePr>
          <p:nvPr>
            <p:ph idx="1"/>
            <p:extLst>
              <p:ext uri="{D42A27DB-BD31-4B8C-83A1-F6EECF244321}">
                <p14:modId xmlns:p14="http://schemas.microsoft.com/office/powerpoint/2010/main" val="3124765800"/>
              </p:ext>
            </p:extLst>
          </p:nvPr>
        </p:nvGraphicFramePr>
        <p:xfrm>
          <a:off x="838200" y="1825624"/>
          <a:ext cx="10182726" cy="2228338"/>
        </p:xfrm>
        <a:graphic>
          <a:graphicData uri="http://schemas.openxmlformats.org/drawingml/2006/table">
            <a:tbl>
              <a:tblPr firstRow="1" bandRow="1">
                <a:tableStyleId>{1FECB4D8-DB02-4DC6-A0A2-4F2EBAE1DC90}</a:tableStyleId>
              </a:tblPr>
              <a:tblGrid>
                <a:gridCol w="4198141">
                  <a:extLst>
                    <a:ext uri="{9D8B030D-6E8A-4147-A177-3AD203B41FA5}">
                      <a16:colId xmlns:a16="http://schemas.microsoft.com/office/drawing/2014/main" val="2890353366"/>
                    </a:ext>
                  </a:extLst>
                </a:gridCol>
                <a:gridCol w="3075790">
                  <a:extLst>
                    <a:ext uri="{9D8B030D-6E8A-4147-A177-3AD203B41FA5}">
                      <a16:colId xmlns:a16="http://schemas.microsoft.com/office/drawing/2014/main" val="1120532748"/>
                    </a:ext>
                  </a:extLst>
                </a:gridCol>
                <a:gridCol w="2908795">
                  <a:extLst>
                    <a:ext uri="{9D8B030D-6E8A-4147-A177-3AD203B41FA5}">
                      <a16:colId xmlns:a16="http://schemas.microsoft.com/office/drawing/2014/main" val="2296224680"/>
                    </a:ext>
                  </a:extLst>
                </a:gridCol>
              </a:tblGrid>
              <a:tr h="928474">
                <a:tc>
                  <a:txBody>
                    <a:bodyPr/>
                    <a:lstStyle/>
                    <a:p>
                      <a:r>
                        <a:rPr lang="en-US"/>
                        <a:t>Indicator</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NCI-IDD CFS 2022-2024</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NSCH 2022-23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t>(overall sample)</a:t>
                      </a:r>
                    </a:p>
                  </a:txBody>
                  <a:tcPr anchor="ctr">
                    <a:solidFill>
                      <a:schemeClr val="tx1"/>
                    </a:solidFill>
                  </a:tcPr>
                </a:tc>
                <a:extLst>
                  <a:ext uri="{0D108BD9-81ED-4DB2-BD59-A6C34878D82A}">
                    <a16:rowId xmlns:a16="http://schemas.microsoft.com/office/drawing/2014/main" val="3929200204"/>
                  </a:ext>
                </a:extLst>
              </a:tr>
              <a:tr h="649932">
                <a:tc>
                  <a:txBody>
                    <a:bodyPr/>
                    <a:lstStyle/>
                    <a:p>
                      <a:r>
                        <a:rPr lang="en-US"/>
                        <a:t>Epilepsy/Seizure disorder or other neurological condition</a:t>
                      </a:r>
                    </a:p>
                  </a:txBody>
                  <a:tcPr>
                    <a:solidFill>
                      <a:schemeClr val="bg1">
                        <a:lumMod val="65000"/>
                      </a:schemeClr>
                    </a:solidFill>
                  </a:tcPr>
                </a:tc>
                <a:tc>
                  <a:txBody>
                    <a:bodyPr/>
                    <a:lstStyle/>
                    <a:p>
                      <a:pPr algn="ctr"/>
                      <a:r>
                        <a:rPr lang="en-US" sz="2400"/>
                        <a:t>15%</a:t>
                      </a:r>
                    </a:p>
                  </a:txBody>
                  <a:tcPr anchor="ctr">
                    <a:solidFill>
                      <a:schemeClr val="bg1">
                        <a:lumMod val="65000"/>
                      </a:schemeClr>
                    </a:solidFill>
                  </a:tcPr>
                </a:tc>
                <a:tc>
                  <a:txBody>
                    <a:bodyPr/>
                    <a:lstStyle/>
                    <a:p>
                      <a:pPr algn="ctr"/>
                      <a:r>
                        <a:rPr lang="en-US" sz="2400"/>
                        <a:t>1%</a:t>
                      </a:r>
                    </a:p>
                  </a:txBody>
                  <a:tcPr anchor="ctr">
                    <a:solidFill>
                      <a:schemeClr val="bg1">
                        <a:lumMod val="65000"/>
                      </a:schemeClr>
                    </a:solidFill>
                  </a:tcPr>
                </a:tc>
                <a:extLst>
                  <a:ext uri="{0D108BD9-81ED-4DB2-BD59-A6C34878D82A}">
                    <a16:rowId xmlns:a16="http://schemas.microsoft.com/office/drawing/2014/main" val="3721030309"/>
                  </a:ext>
                </a:extLst>
              </a:tr>
              <a:tr h="649932">
                <a:tc>
                  <a:txBody>
                    <a:bodyPr/>
                    <a:lstStyle/>
                    <a:p>
                      <a:r>
                        <a:rPr lang="en-US" b="1"/>
                        <a:t>Diabetes</a:t>
                      </a:r>
                    </a:p>
                  </a:txBody>
                  <a:tcPr anchor="ctr">
                    <a:solidFill>
                      <a:schemeClr val="accent3">
                        <a:lumMod val="20000"/>
                        <a:lumOff val="80000"/>
                      </a:schemeClr>
                    </a:solidFill>
                  </a:tcPr>
                </a:tc>
                <a:tc>
                  <a:txBody>
                    <a:bodyPr/>
                    <a:lstStyle/>
                    <a:p>
                      <a:pPr algn="ctr"/>
                      <a:r>
                        <a:rPr lang="en-US" sz="2400" b="1"/>
                        <a:t>3%</a:t>
                      </a:r>
                    </a:p>
                  </a:txBody>
                  <a:tcPr anchor="ctr">
                    <a:solidFill>
                      <a:schemeClr val="accent3">
                        <a:lumMod val="20000"/>
                        <a:lumOff val="80000"/>
                      </a:schemeClr>
                    </a:solidFill>
                  </a:tcPr>
                </a:tc>
                <a:tc>
                  <a:txBody>
                    <a:bodyPr/>
                    <a:lstStyle/>
                    <a:p>
                      <a:pPr algn="ctr"/>
                      <a:r>
                        <a:rPr lang="en-US" sz="2400" b="1" dirty="0"/>
                        <a:t>0.1%</a:t>
                      </a:r>
                    </a:p>
                  </a:txBody>
                  <a:tcPr anchor="ctr">
                    <a:solidFill>
                      <a:schemeClr val="accent3">
                        <a:lumMod val="20000"/>
                        <a:lumOff val="80000"/>
                      </a:schemeClr>
                    </a:solidFill>
                  </a:tcPr>
                </a:tc>
                <a:extLst>
                  <a:ext uri="{0D108BD9-81ED-4DB2-BD59-A6C34878D82A}">
                    <a16:rowId xmlns:a16="http://schemas.microsoft.com/office/drawing/2014/main" val="1502615882"/>
                  </a:ext>
                </a:extLst>
              </a:tr>
            </a:tbl>
          </a:graphicData>
        </a:graphic>
      </p:graphicFrame>
      <p:sp>
        <p:nvSpPr>
          <p:cNvPr id="5" name="Footer Placeholder 4">
            <a:extLst>
              <a:ext uri="{FF2B5EF4-FFF2-40B4-BE49-F238E27FC236}">
                <a16:creationId xmlns:a16="http://schemas.microsoft.com/office/drawing/2014/main" id="{BACBD244-6F9A-44E0-11A0-2150F8DA4228}"/>
              </a:ext>
            </a:extLst>
          </p:cNvPr>
          <p:cNvSpPr>
            <a:spLocks noGrp="1"/>
          </p:cNvSpPr>
          <p:nvPr>
            <p:ph type="ftr" sz="quarter" idx="3"/>
          </p:nvPr>
        </p:nvSpPr>
        <p:spPr/>
        <p:txBody>
          <a:bodyPr/>
          <a:lstStyle/>
          <a:p>
            <a:r>
              <a:rPr lang="en-US" dirty="0"/>
              <a:t>NATIONAL CORE INDICATORS®</a:t>
            </a:r>
          </a:p>
        </p:txBody>
      </p:sp>
      <p:sp>
        <p:nvSpPr>
          <p:cNvPr id="6" name="Slide Number Placeholder 5">
            <a:extLst>
              <a:ext uri="{FF2B5EF4-FFF2-40B4-BE49-F238E27FC236}">
                <a16:creationId xmlns:a16="http://schemas.microsoft.com/office/drawing/2014/main" id="{0011B028-EB86-A743-AFA9-4D7BF79B34EC}"/>
              </a:ext>
            </a:extLst>
          </p:cNvPr>
          <p:cNvSpPr>
            <a:spLocks noGrp="1"/>
          </p:cNvSpPr>
          <p:nvPr>
            <p:ph type="sldNum" sz="quarter" idx="4"/>
          </p:nvPr>
        </p:nvSpPr>
        <p:spPr/>
        <p:txBody>
          <a:bodyPr/>
          <a:lstStyle/>
          <a:p>
            <a:fld id="{56457A89-7E12-42A4-9457-BFD85B9E19BE}" type="slidenum">
              <a:rPr lang="en-US" smtClean="0"/>
              <a:pPr/>
              <a:t>33</a:t>
            </a:fld>
            <a:endParaRPr lang="en-US" dirty="0"/>
          </a:p>
        </p:txBody>
      </p:sp>
    </p:spTree>
    <p:extLst>
      <p:ext uri="{BB962C8B-B14F-4D97-AF65-F5344CB8AC3E}">
        <p14:creationId xmlns:p14="http://schemas.microsoft.com/office/powerpoint/2010/main" val="16922245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B55BE-4193-0AB4-072F-270D45A8BB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C6A975-D0D7-01D0-36C2-9F6585617C50}"/>
              </a:ext>
            </a:extLst>
          </p:cNvPr>
          <p:cNvSpPr>
            <a:spLocks noGrp="1"/>
          </p:cNvSpPr>
          <p:nvPr>
            <p:ph type="title"/>
          </p:nvPr>
        </p:nvSpPr>
        <p:spPr/>
        <p:txBody>
          <a:bodyPr/>
          <a:lstStyle/>
          <a:p>
            <a:r>
              <a:rPr lang="en-US" dirty="0"/>
              <a:t>Childhood and adolescent health disparities: Heart conditions and cardiovascular disease</a:t>
            </a:r>
          </a:p>
        </p:txBody>
      </p:sp>
      <p:graphicFrame>
        <p:nvGraphicFramePr>
          <p:cNvPr id="11" name="Content Placeholder 10">
            <a:extLst>
              <a:ext uri="{FF2B5EF4-FFF2-40B4-BE49-F238E27FC236}">
                <a16:creationId xmlns:a16="http://schemas.microsoft.com/office/drawing/2014/main" id="{2DB4322C-3C27-CC8F-C14C-A7D02FCB3996}"/>
              </a:ext>
            </a:extLst>
          </p:cNvPr>
          <p:cNvGraphicFramePr>
            <a:graphicFrameLocks noGrp="1"/>
          </p:cNvGraphicFramePr>
          <p:nvPr>
            <p:ph idx="1"/>
            <p:extLst>
              <p:ext uri="{D42A27DB-BD31-4B8C-83A1-F6EECF244321}">
                <p14:modId xmlns:p14="http://schemas.microsoft.com/office/powerpoint/2010/main" val="3198980430"/>
              </p:ext>
            </p:extLst>
          </p:nvPr>
        </p:nvGraphicFramePr>
        <p:xfrm>
          <a:off x="838200" y="1825624"/>
          <a:ext cx="10182726" cy="2878270"/>
        </p:xfrm>
        <a:graphic>
          <a:graphicData uri="http://schemas.openxmlformats.org/drawingml/2006/table">
            <a:tbl>
              <a:tblPr firstRow="1" bandRow="1">
                <a:tableStyleId>{1FECB4D8-DB02-4DC6-A0A2-4F2EBAE1DC90}</a:tableStyleId>
              </a:tblPr>
              <a:tblGrid>
                <a:gridCol w="4198141">
                  <a:extLst>
                    <a:ext uri="{9D8B030D-6E8A-4147-A177-3AD203B41FA5}">
                      <a16:colId xmlns:a16="http://schemas.microsoft.com/office/drawing/2014/main" val="2890353366"/>
                    </a:ext>
                  </a:extLst>
                </a:gridCol>
                <a:gridCol w="3075790">
                  <a:extLst>
                    <a:ext uri="{9D8B030D-6E8A-4147-A177-3AD203B41FA5}">
                      <a16:colId xmlns:a16="http://schemas.microsoft.com/office/drawing/2014/main" val="1120532748"/>
                    </a:ext>
                  </a:extLst>
                </a:gridCol>
                <a:gridCol w="2908795">
                  <a:extLst>
                    <a:ext uri="{9D8B030D-6E8A-4147-A177-3AD203B41FA5}">
                      <a16:colId xmlns:a16="http://schemas.microsoft.com/office/drawing/2014/main" val="2296224680"/>
                    </a:ext>
                  </a:extLst>
                </a:gridCol>
              </a:tblGrid>
              <a:tr h="928474">
                <a:tc>
                  <a:txBody>
                    <a:bodyPr/>
                    <a:lstStyle/>
                    <a:p>
                      <a:r>
                        <a:rPr lang="en-US"/>
                        <a:t>Indicator</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NCI-IDD CFS 2022-2024</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NSCH 2022-23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t>(overall sample)</a:t>
                      </a:r>
                    </a:p>
                  </a:txBody>
                  <a:tcPr anchor="ctr">
                    <a:solidFill>
                      <a:schemeClr val="tx1"/>
                    </a:solidFill>
                  </a:tcPr>
                </a:tc>
                <a:extLst>
                  <a:ext uri="{0D108BD9-81ED-4DB2-BD59-A6C34878D82A}">
                    <a16:rowId xmlns:a16="http://schemas.microsoft.com/office/drawing/2014/main" val="3929200204"/>
                  </a:ext>
                </a:extLst>
              </a:tr>
              <a:tr h="649932">
                <a:tc>
                  <a:txBody>
                    <a:bodyPr/>
                    <a:lstStyle/>
                    <a:p>
                      <a:r>
                        <a:rPr lang="en-US"/>
                        <a:t>Epilepsy/Seizure disorder or other neurological condition</a:t>
                      </a:r>
                    </a:p>
                  </a:txBody>
                  <a:tcPr>
                    <a:solidFill>
                      <a:schemeClr val="bg1">
                        <a:lumMod val="65000"/>
                      </a:schemeClr>
                    </a:solidFill>
                  </a:tcPr>
                </a:tc>
                <a:tc>
                  <a:txBody>
                    <a:bodyPr/>
                    <a:lstStyle/>
                    <a:p>
                      <a:pPr algn="ctr"/>
                      <a:r>
                        <a:rPr lang="en-US" sz="2400"/>
                        <a:t>15%</a:t>
                      </a:r>
                    </a:p>
                  </a:txBody>
                  <a:tcPr anchor="ctr">
                    <a:solidFill>
                      <a:schemeClr val="bg1">
                        <a:lumMod val="65000"/>
                      </a:schemeClr>
                    </a:solidFill>
                  </a:tcPr>
                </a:tc>
                <a:tc>
                  <a:txBody>
                    <a:bodyPr/>
                    <a:lstStyle/>
                    <a:p>
                      <a:pPr algn="ctr"/>
                      <a:r>
                        <a:rPr lang="en-US" sz="2400"/>
                        <a:t>1%</a:t>
                      </a:r>
                    </a:p>
                  </a:txBody>
                  <a:tcPr anchor="ctr">
                    <a:solidFill>
                      <a:schemeClr val="bg1">
                        <a:lumMod val="65000"/>
                      </a:schemeClr>
                    </a:solidFill>
                  </a:tcPr>
                </a:tc>
                <a:extLst>
                  <a:ext uri="{0D108BD9-81ED-4DB2-BD59-A6C34878D82A}">
                    <a16:rowId xmlns:a16="http://schemas.microsoft.com/office/drawing/2014/main" val="3721030309"/>
                  </a:ext>
                </a:extLst>
              </a:tr>
              <a:tr h="649932">
                <a:tc>
                  <a:txBody>
                    <a:bodyPr/>
                    <a:lstStyle/>
                    <a:p>
                      <a:r>
                        <a:rPr lang="en-US"/>
                        <a:t>Diabetes</a:t>
                      </a:r>
                    </a:p>
                  </a:txBody>
                  <a:tcPr anchor="ctr">
                    <a:solidFill>
                      <a:schemeClr val="bg1">
                        <a:lumMod val="65000"/>
                      </a:schemeClr>
                    </a:solidFill>
                  </a:tcPr>
                </a:tc>
                <a:tc>
                  <a:txBody>
                    <a:bodyPr/>
                    <a:lstStyle/>
                    <a:p>
                      <a:pPr algn="ctr"/>
                      <a:r>
                        <a:rPr lang="en-US" sz="2400"/>
                        <a:t>3%</a:t>
                      </a:r>
                    </a:p>
                  </a:txBody>
                  <a:tcPr anchor="ctr">
                    <a:solidFill>
                      <a:schemeClr val="bg1">
                        <a:lumMod val="65000"/>
                      </a:schemeClr>
                    </a:solidFill>
                  </a:tcPr>
                </a:tc>
                <a:tc>
                  <a:txBody>
                    <a:bodyPr/>
                    <a:lstStyle/>
                    <a:p>
                      <a:pPr algn="ctr"/>
                      <a:r>
                        <a:rPr lang="en-US" sz="2400"/>
                        <a:t>0.1%</a:t>
                      </a:r>
                    </a:p>
                  </a:txBody>
                  <a:tcPr anchor="ctr">
                    <a:solidFill>
                      <a:schemeClr val="bg1">
                        <a:lumMod val="65000"/>
                      </a:schemeClr>
                    </a:solidFill>
                  </a:tcPr>
                </a:tc>
                <a:extLst>
                  <a:ext uri="{0D108BD9-81ED-4DB2-BD59-A6C34878D82A}">
                    <a16:rowId xmlns:a16="http://schemas.microsoft.com/office/drawing/2014/main" val="1502615882"/>
                  </a:ext>
                </a:extLst>
              </a:tr>
              <a:tr h="649932">
                <a:tc>
                  <a:txBody>
                    <a:bodyPr/>
                    <a:lstStyle/>
                    <a:p>
                      <a:r>
                        <a:rPr lang="en-US" b="1"/>
                        <a:t>Heart condition/cardiovascular disease</a:t>
                      </a:r>
                    </a:p>
                  </a:txBody>
                  <a:tcPr anchor="ctr"/>
                </a:tc>
                <a:tc>
                  <a:txBody>
                    <a:bodyPr/>
                    <a:lstStyle/>
                    <a:p>
                      <a:pPr algn="ctr"/>
                      <a:r>
                        <a:rPr lang="en-US" sz="2400" b="1"/>
                        <a:t>10%</a:t>
                      </a:r>
                    </a:p>
                  </a:txBody>
                  <a:tcPr anchor="ctr"/>
                </a:tc>
                <a:tc>
                  <a:txBody>
                    <a:bodyPr/>
                    <a:lstStyle/>
                    <a:p>
                      <a:pPr algn="ctr"/>
                      <a:r>
                        <a:rPr lang="en-US" sz="2400" b="1" dirty="0"/>
                        <a:t>3%</a:t>
                      </a:r>
                    </a:p>
                  </a:txBody>
                  <a:tcPr anchor="ctr"/>
                </a:tc>
                <a:extLst>
                  <a:ext uri="{0D108BD9-81ED-4DB2-BD59-A6C34878D82A}">
                    <a16:rowId xmlns:a16="http://schemas.microsoft.com/office/drawing/2014/main" val="729999919"/>
                  </a:ext>
                </a:extLst>
              </a:tr>
            </a:tbl>
          </a:graphicData>
        </a:graphic>
      </p:graphicFrame>
      <p:sp>
        <p:nvSpPr>
          <p:cNvPr id="5" name="Footer Placeholder 4">
            <a:extLst>
              <a:ext uri="{FF2B5EF4-FFF2-40B4-BE49-F238E27FC236}">
                <a16:creationId xmlns:a16="http://schemas.microsoft.com/office/drawing/2014/main" id="{BE12B77A-710E-8932-A96F-82BF27A6E105}"/>
              </a:ext>
            </a:extLst>
          </p:cNvPr>
          <p:cNvSpPr>
            <a:spLocks noGrp="1"/>
          </p:cNvSpPr>
          <p:nvPr>
            <p:ph type="ftr" sz="quarter" idx="3"/>
          </p:nvPr>
        </p:nvSpPr>
        <p:spPr/>
        <p:txBody>
          <a:bodyPr/>
          <a:lstStyle/>
          <a:p>
            <a:r>
              <a:rPr lang="en-US" dirty="0"/>
              <a:t>NATIONAL CORE INDICATORS®</a:t>
            </a:r>
          </a:p>
        </p:txBody>
      </p:sp>
      <p:sp>
        <p:nvSpPr>
          <p:cNvPr id="6" name="Slide Number Placeholder 5">
            <a:extLst>
              <a:ext uri="{FF2B5EF4-FFF2-40B4-BE49-F238E27FC236}">
                <a16:creationId xmlns:a16="http://schemas.microsoft.com/office/drawing/2014/main" id="{052297B2-2873-F02E-0418-06B14478A5CD}"/>
              </a:ext>
            </a:extLst>
          </p:cNvPr>
          <p:cNvSpPr>
            <a:spLocks noGrp="1"/>
          </p:cNvSpPr>
          <p:nvPr>
            <p:ph type="sldNum" sz="quarter" idx="4"/>
          </p:nvPr>
        </p:nvSpPr>
        <p:spPr/>
        <p:txBody>
          <a:bodyPr/>
          <a:lstStyle/>
          <a:p>
            <a:fld id="{56457A89-7E12-42A4-9457-BFD85B9E19BE}" type="slidenum">
              <a:rPr lang="en-US" smtClean="0"/>
              <a:pPr/>
              <a:t>34</a:t>
            </a:fld>
            <a:endParaRPr lang="en-US" dirty="0"/>
          </a:p>
        </p:txBody>
      </p:sp>
    </p:spTree>
    <p:extLst>
      <p:ext uri="{BB962C8B-B14F-4D97-AF65-F5344CB8AC3E}">
        <p14:creationId xmlns:p14="http://schemas.microsoft.com/office/powerpoint/2010/main" val="964104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0B3D2-7BEF-026B-66D8-41A8A39F24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1FA807-C18D-3201-BC57-8473C502FEBA}"/>
              </a:ext>
            </a:extLst>
          </p:cNvPr>
          <p:cNvSpPr>
            <a:spLocks noGrp="1"/>
          </p:cNvSpPr>
          <p:nvPr>
            <p:ph type="title"/>
          </p:nvPr>
        </p:nvSpPr>
        <p:spPr/>
        <p:txBody>
          <a:bodyPr/>
          <a:lstStyle/>
          <a:p>
            <a:r>
              <a:rPr lang="en-US" dirty="0"/>
              <a:t>Childhood and adolescent health disparities: Mental health issues and treatment</a:t>
            </a:r>
          </a:p>
        </p:txBody>
      </p:sp>
      <p:graphicFrame>
        <p:nvGraphicFramePr>
          <p:cNvPr id="11" name="Content Placeholder 10">
            <a:extLst>
              <a:ext uri="{FF2B5EF4-FFF2-40B4-BE49-F238E27FC236}">
                <a16:creationId xmlns:a16="http://schemas.microsoft.com/office/drawing/2014/main" id="{A56D9057-33A5-9FF1-3E33-8E2480D2B14E}"/>
              </a:ext>
            </a:extLst>
          </p:cNvPr>
          <p:cNvGraphicFramePr>
            <a:graphicFrameLocks noGrp="1"/>
          </p:cNvGraphicFramePr>
          <p:nvPr>
            <p:ph idx="1"/>
            <p:extLst>
              <p:ext uri="{D42A27DB-BD31-4B8C-83A1-F6EECF244321}">
                <p14:modId xmlns:p14="http://schemas.microsoft.com/office/powerpoint/2010/main" val="584450553"/>
              </p:ext>
            </p:extLst>
          </p:nvPr>
        </p:nvGraphicFramePr>
        <p:xfrm>
          <a:off x="838200" y="1825624"/>
          <a:ext cx="10182726" cy="4351162"/>
        </p:xfrm>
        <a:graphic>
          <a:graphicData uri="http://schemas.openxmlformats.org/drawingml/2006/table">
            <a:tbl>
              <a:tblPr firstRow="1" bandRow="1">
                <a:tableStyleId>{1FECB4D8-DB02-4DC6-A0A2-4F2EBAE1DC90}</a:tableStyleId>
              </a:tblPr>
              <a:tblGrid>
                <a:gridCol w="4198141">
                  <a:extLst>
                    <a:ext uri="{9D8B030D-6E8A-4147-A177-3AD203B41FA5}">
                      <a16:colId xmlns:a16="http://schemas.microsoft.com/office/drawing/2014/main" val="2890353366"/>
                    </a:ext>
                  </a:extLst>
                </a:gridCol>
                <a:gridCol w="3075790">
                  <a:extLst>
                    <a:ext uri="{9D8B030D-6E8A-4147-A177-3AD203B41FA5}">
                      <a16:colId xmlns:a16="http://schemas.microsoft.com/office/drawing/2014/main" val="1120532748"/>
                    </a:ext>
                  </a:extLst>
                </a:gridCol>
                <a:gridCol w="2908795">
                  <a:extLst>
                    <a:ext uri="{9D8B030D-6E8A-4147-A177-3AD203B41FA5}">
                      <a16:colId xmlns:a16="http://schemas.microsoft.com/office/drawing/2014/main" val="2296224680"/>
                    </a:ext>
                  </a:extLst>
                </a:gridCol>
              </a:tblGrid>
              <a:tr h="928474">
                <a:tc>
                  <a:txBody>
                    <a:bodyPr/>
                    <a:lstStyle/>
                    <a:p>
                      <a:r>
                        <a:rPr lang="en-US"/>
                        <a:t>Indicator</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NCI-IDD CFS 2022-2024</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NSCH 2022-23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t>(overall sample)</a:t>
                      </a:r>
                    </a:p>
                  </a:txBody>
                  <a:tcPr anchor="ctr">
                    <a:solidFill>
                      <a:schemeClr val="tx1"/>
                    </a:solidFill>
                  </a:tcPr>
                </a:tc>
                <a:extLst>
                  <a:ext uri="{0D108BD9-81ED-4DB2-BD59-A6C34878D82A}">
                    <a16:rowId xmlns:a16="http://schemas.microsoft.com/office/drawing/2014/main" val="3929200204"/>
                  </a:ext>
                </a:extLst>
              </a:tr>
              <a:tr h="649932">
                <a:tc>
                  <a:txBody>
                    <a:bodyPr/>
                    <a:lstStyle/>
                    <a:p>
                      <a:r>
                        <a:rPr lang="en-US"/>
                        <a:t>Epilepsy/Seizure disorder or other neurological condition</a:t>
                      </a:r>
                    </a:p>
                  </a:txBody>
                  <a:tcPr>
                    <a:solidFill>
                      <a:schemeClr val="bg1">
                        <a:lumMod val="65000"/>
                      </a:schemeClr>
                    </a:solidFill>
                  </a:tcPr>
                </a:tc>
                <a:tc>
                  <a:txBody>
                    <a:bodyPr/>
                    <a:lstStyle/>
                    <a:p>
                      <a:pPr algn="ctr"/>
                      <a:r>
                        <a:rPr lang="en-US" sz="2400"/>
                        <a:t>15%</a:t>
                      </a:r>
                    </a:p>
                  </a:txBody>
                  <a:tcPr anchor="ctr">
                    <a:solidFill>
                      <a:schemeClr val="bg1">
                        <a:lumMod val="65000"/>
                      </a:schemeClr>
                    </a:solidFill>
                  </a:tcPr>
                </a:tc>
                <a:tc>
                  <a:txBody>
                    <a:bodyPr/>
                    <a:lstStyle/>
                    <a:p>
                      <a:pPr algn="ctr"/>
                      <a:r>
                        <a:rPr lang="en-US" sz="2400"/>
                        <a:t>1%</a:t>
                      </a:r>
                    </a:p>
                  </a:txBody>
                  <a:tcPr anchor="ctr">
                    <a:solidFill>
                      <a:schemeClr val="bg1">
                        <a:lumMod val="65000"/>
                      </a:schemeClr>
                    </a:solidFill>
                  </a:tcPr>
                </a:tc>
                <a:extLst>
                  <a:ext uri="{0D108BD9-81ED-4DB2-BD59-A6C34878D82A}">
                    <a16:rowId xmlns:a16="http://schemas.microsoft.com/office/drawing/2014/main" val="3721030309"/>
                  </a:ext>
                </a:extLst>
              </a:tr>
              <a:tr h="649932">
                <a:tc>
                  <a:txBody>
                    <a:bodyPr/>
                    <a:lstStyle/>
                    <a:p>
                      <a:r>
                        <a:rPr lang="en-US"/>
                        <a:t>Diabetes</a:t>
                      </a:r>
                    </a:p>
                  </a:txBody>
                  <a:tcPr anchor="ctr">
                    <a:solidFill>
                      <a:schemeClr val="bg1">
                        <a:lumMod val="65000"/>
                      </a:schemeClr>
                    </a:solidFill>
                  </a:tcPr>
                </a:tc>
                <a:tc>
                  <a:txBody>
                    <a:bodyPr/>
                    <a:lstStyle/>
                    <a:p>
                      <a:pPr algn="ctr"/>
                      <a:r>
                        <a:rPr lang="en-US" sz="2400"/>
                        <a:t>3%</a:t>
                      </a:r>
                    </a:p>
                  </a:txBody>
                  <a:tcPr anchor="ctr">
                    <a:solidFill>
                      <a:schemeClr val="bg1">
                        <a:lumMod val="65000"/>
                      </a:schemeClr>
                    </a:solidFill>
                  </a:tcPr>
                </a:tc>
                <a:tc>
                  <a:txBody>
                    <a:bodyPr/>
                    <a:lstStyle/>
                    <a:p>
                      <a:pPr algn="ctr"/>
                      <a:r>
                        <a:rPr lang="en-US" sz="2400"/>
                        <a:t>0.1%</a:t>
                      </a:r>
                    </a:p>
                  </a:txBody>
                  <a:tcPr anchor="ctr">
                    <a:solidFill>
                      <a:schemeClr val="bg1">
                        <a:lumMod val="65000"/>
                      </a:schemeClr>
                    </a:solidFill>
                  </a:tcPr>
                </a:tc>
                <a:extLst>
                  <a:ext uri="{0D108BD9-81ED-4DB2-BD59-A6C34878D82A}">
                    <a16:rowId xmlns:a16="http://schemas.microsoft.com/office/drawing/2014/main" val="1502615882"/>
                  </a:ext>
                </a:extLst>
              </a:tr>
              <a:tr h="649932">
                <a:tc>
                  <a:txBody>
                    <a:bodyPr/>
                    <a:lstStyle/>
                    <a:p>
                      <a:r>
                        <a:rPr lang="en-US" b="0"/>
                        <a:t>Heart condition/cardiovascular disease</a:t>
                      </a:r>
                    </a:p>
                  </a:txBody>
                  <a:tcPr anchor="ctr">
                    <a:solidFill>
                      <a:schemeClr val="bg1">
                        <a:lumMod val="65000"/>
                      </a:schemeClr>
                    </a:solidFill>
                  </a:tcPr>
                </a:tc>
                <a:tc>
                  <a:txBody>
                    <a:bodyPr/>
                    <a:lstStyle/>
                    <a:p>
                      <a:pPr algn="ctr"/>
                      <a:r>
                        <a:rPr lang="en-US" sz="2400" b="0"/>
                        <a:t>10%</a:t>
                      </a:r>
                    </a:p>
                  </a:txBody>
                  <a:tcPr anchor="ctr">
                    <a:solidFill>
                      <a:schemeClr val="bg1">
                        <a:lumMod val="65000"/>
                      </a:schemeClr>
                    </a:solidFill>
                  </a:tcPr>
                </a:tc>
                <a:tc>
                  <a:txBody>
                    <a:bodyPr/>
                    <a:lstStyle/>
                    <a:p>
                      <a:pPr algn="ctr"/>
                      <a:r>
                        <a:rPr lang="en-US" sz="2400" b="0"/>
                        <a:t>3%</a:t>
                      </a:r>
                    </a:p>
                  </a:txBody>
                  <a:tcPr anchor="ctr">
                    <a:solidFill>
                      <a:schemeClr val="bg1">
                        <a:lumMod val="65000"/>
                      </a:schemeClr>
                    </a:solidFill>
                  </a:tcPr>
                </a:tc>
                <a:extLst>
                  <a:ext uri="{0D108BD9-81ED-4DB2-BD59-A6C34878D82A}">
                    <a16:rowId xmlns:a16="http://schemas.microsoft.com/office/drawing/2014/main" val="729999919"/>
                  </a:ext>
                </a:extLst>
              </a:tr>
              <a:tr h="649932">
                <a:tc>
                  <a:txBody>
                    <a:bodyPr/>
                    <a:lstStyle/>
                    <a:p>
                      <a:r>
                        <a:rPr lang="en-US" b="1"/>
                        <a:t>Anxiety or mood disorder</a:t>
                      </a:r>
                    </a:p>
                  </a:txBody>
                  <a:tcPr anchor="ctr"/>
                </a:tc>
                <a:tc>
                  <a:txBody>
                    <a:bodyPr/>
                    <a:lstStyle/>
                    <a:p>
                      <a:pPr algn="ctr"/>
                      <a:r>
                        <a:rPr lang="en-US" sz="2400" b="1"/>
                        <a:t>15%</a:t>
                      </a:r>
                    </a:p>
                  </a:txBody>
                  <a:tcPr anchor="ctr"/>
                </a:tc>
                <a:tc>
                  <a:txBody>
                    <a:bodyPr/>
                    <a:lstStyle/>
                    <a:p>
                      <a:pPr algn="ctr"/>
                      <a:r>
                        <a:rPr lang="en-US" sz="2400" b="1"/>
                        <a:t>Anxiety: 12%</a:t>
                      </a:r>
                    </a:p>
                    <a:p>
                      <a:pPr algn="ctr"/>
                      <a:r>
                        <a:rPr lang="en-US" sz="2400" b="1"/>
                        <a:t>Mood: 6%</a:t>
                      </a:r>
                    </a:p>
                  </a:txBody>
                  <a:tcPr anchor="ctr"/>
                </a:tc>
                <a:extLst>
                  <a:ext uri="{0D108BD9-81ED-4DB2-BD59-A6C34878D82A}">
                    <a16:rowId xmlns:a16="http://schemas.microsoft.com/office/drawing/2014/main" val="2216242372"/>
                  </a:ext>
                </a:extLst>
              </a:tr>
              <a:tr h="649932">
                <a:tc>
                  <a:txBody>
                    <a:bodyPr/>
                    <a:lstStyle/>
                    <a:p>
                      <a:r>
                        <a:rPr lang="en-US" b="1"/>
                        <a:t>Difficulty getting mental health treatment</a:t>
                      </a:r>
                    </a:p>
                  </a:txBody>
                  <a:tcPr anchor="ctr"/>
                </a:tc>
                <a:tc>
                  <a:txBody>
                    <a:bodyPr/>
                    <a:lstStyle/>
                    <a:p>
                      <a:pPr algn="ctr"/>
                      <a:r>
                        <a:rPr lang="en-US" sz="2400" b="1"/>
                        <a:t>40%</a:t>
                      </a:r>
                    </a:p>
                  </a:txBody>
                  <a:tcPr anchor="ctr"/>
                </a:tc>
                <a:tc>
                  <a:txBody>
                    <a:bodyPr/>
                    <a:lstStyle/>
                    <a:p>
                      <a:pPr algn="ctr"/>
                      <a:r>
                        <a:rPr lang="en-US" sz="2400" b="1" dirty="0"/>
                        <a:t>44%</a:t>
                      </a:r>
                    </a:p>
                  </a:txBody>
                  <a:tcPr anchor="ctr"/>
                </a:tc>
                <a:extLst>
                  <a:ext uri="{0D108BD9-81ED-4DB2-BD59-A6C34878D82A}">
                    <a16:rowId xmlns:a16="http://schemas.microsoft.com/office/drawing/2014/main" val="187573212"/>
                  </a:ext>
                </a:extLst>
              </a:tr>
            </a:tbl>
          </a:graphicData>
        </a:graphic>
      </p:graphicFrame>
      <p:sp>
        <p:nvSpPr>
          <p:cNvPr id="5" name="Footer Placeholder 4">
            <a:extLst>
              <a:ext uri="{FF2B5EF4-FFF2-40B4-BE49-F238E27FC236}">
                <a16:creationId xmlns:a16="http://schemas.microsoft.com/office/drawing/2014/main" id="{E76B1C78-8A84-DBAF-D3FE-57B480D84691}"/>
              </a:ext>
            </a:extLst>
          </p:cNvPr>
          <p:cNvSpPr>
            <a:spLocks noGrp="1"/>
          </p:cNvSpPr>
          <p:nvPr>
            <p:ph type="ftr" sz="quarter" idx="3"/>
          </p:nvPr>
        </p:nvSpPr>
        <p:spPr/>
        <p:txBody>
          <a:bodyPr/>
          <a:lstStyle/>
          <a:p>
            <a:r>
              <a:rPr lang="en-US" dirty="0"/>
              <a:t>NATIONAL CORE INDICATORS®</a:t>
            </a:r>
          </a:p>
        </p:txBody>
      </p:sp>
      <p:sp>
        <p:nvSpPr>
          <p:cNvPr id="6" name="Slide Number Placeholder 5">
            <a:extLst>
              <a:ext uri="{FF2B5EF4-FFF2-40B4-BE49-F238E27FC236}">
                <a16:creationId xmlns:a16="http://schemas.microsoft.com/office/drawing/2014/main" id="{4DCB56AD-6EC6-0CCC-7865-BDB7201ED0D0}"/>
              </a:ext>
            </a:extLst>
          </p:cNvPr>
          <p:cNvSpPr>
            <a:spLocks noGrp="1"/>
          </p:cNvSpPr>
          <p:nvPr>
            <p:ph type="sldNum" sz="quarter" idx="4"/>
          </p:nvPr>
        </p:nvSpPr>
        <p:spPr/>
        <p:txBody>
          <a:bodyPr/>
          <a:lstStyle/>
          <a:p>
            <a:fld id="{56457A89-7E12-42A4-9457-BFD85B9E19BE}" type="slidenum">
              <a:rPr lang="en-US" smtClean="0"/>
              <a:pPr/>
              <a:t>35</a:t>
            </a:fld>
            <a:endParaRPr lang="en-US" dirty="0"/>
          </a:p>
        </p:txBody>
      </p:sp>
    </p:spTree>
    <p:extLst>
      <p:ext uri="{BB962C8B-B14F-4D97-AF65-F5344CB8AC3E}">
        <p14:creationId xmlns:p14="http://schemas.microsoft.com/office/powerpoint/2010/main" val="86286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B7827-F400-42B6-86F2-57BFC04924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586856-D1C3-92D3-9782-325B06BD0EDA}"/>
              </a:ext>
            </a:extLst>
          </p:cNvPr>
          <p:cNvSpPr>
            <a:spLocks noGrp="1"/>
          </p:cNvSpPr>
          <p:nvPr>
            <p:ph type="title"/>
          </p:nvPr>
        </p:nvSpPr>
        <p:spPr/>
        <p:txBody>
          <a:bodyPr/>
          <a:lstStyle/>
          <a:p>
            <a:r>
              <a:rPr lang="en-US" dirty="0"/>
              <a:t>Adult health disparities: Diabetes</a:t>
            </a:r>
          </a:p>
        </p:txBody>
      </p:sp>
      <p:sp>
        <p:nvSpPr>
          <p:cNvPr id="5" name="Footer Placeholder 4">
            <a:extLst>
              <a:ext uri="{FF2B5EF4-FFF2-40B4-BE49-F238E27FC236}">
                <a16:creationId xmlns:a16="http://schemas.microsoft.com/office/drawing/2014/main" id="{0E25A892-8050-DE51-C0D5-578FD41B4878}"/>
              </a:ext>
            </a:extLst>
          </p:cNvPr>
          <p:cNvSpPr>
            <a:spLocks noGrp="1"/>
          </p:cNvSpPr>
          <p:nvPr>
            <p:ph type="ftr" sz="quarter" idx="3"/>
          </p:nvPr>
        </p:nvSpPr>
        <p:spPr/>
        <p:txBody>
          <a:bodyPr/>
          <a:lstStyle/>
          <a:p>
            <a:r>
              <a:rPr lang="en-US" dirty="0"/>
              <a:t>NATIONAL CORE INDICATORS®</a:t>
            </a:r>
          </a:p>
        </p:txBody>
      </p:sp>
      <p:sp>
        <p:nvSpPr>
          <p:cNvPr id="6" name="Slide Number Placeholder 5">
            <a:extLst>
              <a:ext uri="{FF2B5EF4-FFF2-40B4-BE49-F238E27FC236}">
                <a16:creationId xmlns:a16="http://schemas.microsoft.com/office/drawing/2014/main" id="{05396951-91D4-9C58-9B76-DD84273A7572}"/>
              </a:ext>
            </a:extLst>
          </p:cNvPr>
          <p:cNvSpPr>
            <a:spLocks noGrp="1"/>
          </p:cNvSpPr>
          <p:nvPr>
            <p:ph type="sldNum" sz="quarter" idx="4"/>
          </p:nvPr>
        </p:nvSpPr>
        <p:spPr/>
        <p:txBody>
          <a:bodyPr/>
          <a:lstStyle/>
          <a:p>
            <a:fld id="{56457A89-7E12-42A4-9457-BFD85B9E19BE}" type="slidenum">
              <a:rPr lang="en-US" smtClean="0"/>
              <a:pPr/>
              <a:t>36</a:t>
            </a:fld>
            <a:endParaRPr lang="en-US" dirty="0"/>
          </a:p>
        </p:txBody>
      </p:sp>
      <p:graphicFrame>
        <p:nvGraphicFramePr>
          <p:cNvPr id="9" name="Content Placeholder 8" descr="A bar graph showing the rates of diabetes among different populations.&#10;General population: 7%&#10;Psychiatric disorder population from NCI-AD: 35%&#10;Physical disability population from NCI-AD: 37%&#10;IDD population: 19%">
            <a:extLst>
              <a:ext uri="{FF2B5EF4-FFF2-40B4-BE49-F238E27FC236}">
                <a16:creationId xmlns:a16="http://schemas.microsoft.com/office/drawing/2014/main" id="{E9A800C8-994C-3590-AE09-178F083E4FBC}"/>
              </a:ext>
            </a:extLst>
          </p:cNvPr>
          <p:cNvGraphicFramePr>
            <a:graphicFrameLocks noGrp="1"/>
          </p:cNvGraphicFramePr>
          <p:nvPr>
            <p:ph idx="1"/>
            <p:extLst>
              <p:ext uri="{D42A27DB-BD31-4B8C-83A1-F6EECF244321}">
                <p14:modId xmlns:p14="http://schemas.microsoft.com/office/powerpoint/2010/main" val="3326854134"/>
              </p:ext>
            </p:extLst>
          </p:nvPr>
        </p:nvGraphicFramePr>
        <p:xfrm>
          <a:off x="838200" y="1604244"/>
          <a:ext cx="9637569"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1">
            <a:extLst>
              <a:ext uri="{FF2B5EF4-FFF2-40B4-BE49-F238E27FC236}">
                <a16:creationId xmlns:a16="http://schemas.microsoft.com/office/drawing/2014/main" id="{21BD9CAE-725F-A41E-BCB1-DAC440B540EF}"/>
              </a:ext>
            </a:extLst>
          </p:cNvPr>
          <p:cNvSpPr txBox="1"/>
          <p:nvPr/>
        </p:nvSpPr>
        <p:spPr>
          <a:xfrm>
            <a:off x="3929494" y="4906781"/>
            <a:ext cx="4736523" cy="446808"/>
          </a:xfrm>
          <a:prstGeom prst="rect">
            <a:avLst/>
          </a:prstGeom>
        </p:spPr>
        <p:txBody>
          <a:bodyPr wrap="squar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kern="1200">
                <a:solidFill>
                  <a:schemeClr val="tx2"/>
                </a:solidFill>
              </a:rPr>
              <a:t>Intellectual/Developmental disability (NCI-IDD)</a:t>
            </a:r>
          </a:p>
        </p:txBody>
      </p:sp>
      <p:sp>
        <p:nvSpPr>
          <p:cNvPr id="14" name="TextBox 13">
            <a:extLst>
              <a:ext uri="{FF2B5EF4-FFF2-40B4-BE49-F238E27FC236}">
                <a16:creationId xmlns:a16="http://schemas.microsoft.com/office/drawing/2014/main" id="{20675F48-258D-5407-DC9E-97C15A939C25}"/>
              </a:ext>
            </a:extLst>
          </p:cNvPr>
          <p:cNvSpPr txBox="1"/>
          <p:nvPr/>
        </p:nvSpPr>
        <p:spPr>
          <a:xfrm>
            <a:off x="9871363" y="2875456"/>
            <a:ext cx="1901536" cy="2031325"/>
          </a:xfrm>
          <a:prstGeom prst="rect">
            <a:avLst/>
          </a:prstGeom>
          <a:solidFill>
            <a:schemeClr val="accent3">
              <a:lumMod val="40000"/>
              <a:lumOff val="60000"/>
            </a:schemeClr>
          </a:solidFill>
          <a:ln>
            <a:solidFill>
              <a:schemeClr val="tx2"/>
            </a:solidFill>
          </a:ln>
        </p:spPr>
        <p:txBody>
          <a:bodyPr wrap="square">
            <a:spAutoFit/>
          </a:bodyPr>
          <a:lstStyle/>
          <a:p>
            <a:pPr algn="ctr"/>
            <a:r>
              <a:rPr lang="en-US" sz="1800"/>
              <a:t>Rates of diabetes are </a:t>
            </a:r>
            <a:r>
              <a:rPr lang="en-US" sz="1800" b="1"/>
              <a:t>2.8X-5.6X </a:t>
            </a:r>
            <a:r>
              <a:rPr lang="en-US" sz="1800"/>
              <a:t>higher among those with disabilities than in the general population</a:t>
            </a:r>
          </a:p>
        </p:txBody>
      </p:sp>
      <p:sp>
        <p:nvSpPr>
          <p:cNvPr id="3" name="TextBox 1">
            <a:extLst>
              <a:ext uri="{FF2B5EF4-FFF2-40B4-BE49-F238E27FC236}">
                <a16:creationId xmlns:a16="http://schemas.microsoft.com/office/drawing/2014/main" id="{DAFD4D86-99F1-CA7F-B570-4BCD610DCBAD}"/>
              </a:ext>
            </a:extLst>
          </p:cNvPr>
          <p:cNvSpPr txBox="1"/>
          <p:nvPr/>
        </p:nvSpPr>
        <p:spPr>
          <a:xfrm>
            <a:off x="1136563" y="5893150"/>
            <a:ext cx="9123968" cy="446808"/>
          </a:xfrm>
          <a:prstGeom prst="rect">
            <a:avLst/>
          </a:prstGeom>
        </p:spPr>
        <p:txBody>
          <a:bodyPr wrap="squar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a:solidFill>
                  <a:schemeClr val="tx2"/>
                </a:solidFill>
              </a:rPr>
              <a:t>*Data from BRFSS respondents is self-reported. All NCI-IDD data comes from administrative records. NCI-AD data on diabetes is about 70% self-reported, and 30% from administrative data. </a:t>
            </a:r>
            <a:endParaRPr lang="en-US" sz="1800" kern="1200">
              <a:solidFill>
                <a:schemeClr val="tx2"/>
              </a:solidFill>
            </a:endParaRPr>
          </a:p>
        </p:txBody>
      </p:sp>
    </p:spTree>
    <p:extLst>
      <p:ext uri="{BB962C8B-B14F-4D97-AF65-F5344CB8AC3E}">
        <p14:creationId xmlns:p14="http://schemas.microsoft.com/office/powerpoint/2010/main" val="2855497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9C7C3-E5CE-5142-E55B-1D0E5AF03D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3181FC-B8B8-31FD-B54B-2055322BA48B}"/>
              </a:ext>
            </a:extLst>
          </p:cNvPr>
          <p:cNvSpPr>
            <a:spLocks noGrp="1"/>
          </p:cNvSpPr>
          <p:nvPr>
            <p:ph type="title"/>
          </p:nvPr>
        </p:nvSpPr>
        <p:spPr/>
        <p:txBody>
          <a:bodyPr/>
          <a:lstStyle/>
          <a:p>
            <a:r>
              <a:rPr lang="en-US" dirty="0"/>
              <a:t>Adult health disparities: High blood pressure</a:t>
            </a:r>
          </a:p>
        </p:txBody>
      </p:sp>
      <p:sp>
        <p:nvSpPr>
          <p:cNvPr id="5" name="Footer Placeholder 4">
            <a:extLst>
              <a:ext uri="{FF2B5EF4-FFF2-40B4-BE49-F238E27FC236}">
                <a16:creationId xmlns:a16="http://schemas.microsoft.com/office/drawing/2014/main" id="{48F29E47-5781-9D1D-72E0-57B48BB2722E}"/>
              </a:ext>
            </a:extLst>
          </p:cNvPr>
          <p:cNvSpPr>
            <a:spLocks noGrp="1"/>
          </p:cNvSpPr>
          <p:nvPr>
            <p:ph type="ftr" sz="quarter" idx="3"/>
          </p:nvPr>
        </p:nvSpPr>
        <p:spPr/>
        <p:txBody>
          <a:bodyPr/>
          <a:lstStyle/>
          <a:p>
            <a:r>
              <a:rPr lang="en-US" dirty="0"/>
              <a:t>NATIONAL CORE INDICATORS®</a:t>
            </a:r>
          </a:p>
        </p:txBody>
      </p:sp>
      <p:sp>
        <p:nvSpPr>
          <p:cNvPr id="6" name="Slide Number Placeholder 5">
            <a:extLst>
              <a:ext uri="{FF2B5EF4-FFF2-40B4-BE49-F238E27FC236}">
                <a16:creationId xmlns:a16="http://schemas.microsoft.com/office/drawing/2014/main" id="{0B291E74-36D6-70AE-A902-792A739E27D3}"/>
              </a:ext>
            </a:extLst>
          </p:cNvPr>
          <p:cNvSpPr>
            <a:spLocks noGrp="1"/>
          </p:cNvSpPr>
          <p:nvPr>
            <p:ph type="sldNum" sz="quarter" idx="4"/>
          </p:nvPr>
        </p:nvSpPr>
        <p:spPr/>
        <p:txBody>
          <a:bodyPr/>
          <a:lstStyle/>
          <a:p>
            <a:fld id="{56457A89-7E12-42A4-9457-BFD85B9E19BE}" type="slidenum">
              <a:rPr lang="en-US" smtClean="0"/>
              <a:pPr/>
              <a:t>37</a:t>
            </a:fld>
            <a:endParaRPr lang="en-US" dirty="0"/>
          </a:p>
        </p:txBody>
      </p:sp>
      <p:graphicFrame>
        <p:nvGraphicFramePr>
          <p:cNvPr id="9" name="Content Placeholder 8" descr="A bar graph showing the rates of high blood pressure among different populations.&#10;General population: 28%&#10;Psychiatric disorder population from NCI-AD: 52%&#10;Physical disability population from NCI-AD: 54%&#10;IDD population: 28%">
            <a:extLst>
              <a:ext uri="{FF2B5EF4-FFF2-40B4-BE49-F238E27FC236}">
                <a16:creationId xmlns:a16="http://schemas.microsoft.com/office/drawing/2014/main" id="{336F59A6-9D7D-6A12-5282-26A780352367}"/>
              </a:ext>
            </a:extLst>
          </p:cNvPr>
          <p:cNvGraphicFramePr>
            <a:graphicFrameLocks noGrp="1"/>
          </p:cNvGraphicFramePr>
          <p:nvPr>
            <p:ph idx="1"/>
            <p:extLst>
              <p:ext uri="{D42A27DB-BD31-4B8C-83A1-F6EECF244321}">
                <p14:modId xmlns:p14="http://schemas.microsoft.com/office/powerpoint/2010/main" val="1764648755"/>
              </p:ext>
            </p:extLst>
          </p:nvPr>
        </p:nvGraphicFramePr>
        <p:xfrm>
          <a:off x="838200" y="1541812"/>
          <a:ext cx="9637569"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1">
            <a:extLst>
              <a:ext uri="{FF2B5EF4-FFF2-40B4-BE49-F238E27FC236}">
                <a16:creationId xmlns:a16="http://schemas.microsoft.com/office/drawing/2014/main" id="{775FF059-05EB-4160-49E1-717F5A977353}"/>
              </a:ext>
            </a:extLst>
          </p:cNvPr>
          <p:cNvSpPr txBox="1"/>
          <p:nvPr/>
        </p:nvSpPr>
        <p:spPr>
          <a:xfrm>
            <a:off x="1716231" y="4864883"/>
            <a:ext cx="4029942" cy="446808"/>
          </a:xfrm>
          <a:prstGeom prst="rect">
            <a:avLst/>
          </a:prstGeom>
        </p:spPr>
        <p:txBody>
          <a:bodyPr wrap="squar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kern="1200">
                <a:solidFill>
                  <a:schemeClr val="tx2"/>
                </a:solidFill>
              </a:rPr>
              <a:t>Intellectual/Developmental disability (NCI-IDD)</a:t>
            </a:r>
          </a:p>
        </p:txBody>
      </p:sp>
      <p:sp>
        <p:nvSpPr>
          <p:cNvPr id="14" name="TextBox 13">
            <a:extLst>
              <a:ext uri="{FF2B5EF4-FFF2-40B4-BE49-F238E27FC236}">
                <a16:creationId xmlns:a16="http://schemas.microsoft.com/office/drawing/2014/main" id="{F56C2B29-8B34-DAAB-0EBA-464F506E5B77}"/>
              </a:ext>
            </a:extLst>
          </p:cNvPr>
          <p:cNvSpPr txBox="1"/>
          <p:nvPr/>
        </p:nvSpPr>
        <p:spPr>
          <a:xfrm>
            <a:off x="9871363" y="2875456"/>
            <a:ext cx="1901536" cy="2308324"/>
          </a:xfrm>
          <a:prstGeom prst="rect">
            <a:avLst/>
          </a:prstGeom>
          <a:solidFill>
            <a:schemeClr val="accent3">
              <a:lumMod val="40000"/>
              <a:lumOff val="60000"/>
            </a:schemeClr>
          </a:solidFill>
          <a:ln>
            <a:solidFill>
              <a:schemeClr val="tx2"/>
            </a:solidFill>
          </a:ln>
        </p:spPr>
        <p:txBody>
          <a:bodyPr wrap="square">
            <a:spAutoFit/>
          </a:bodyPr>
          <a:lstStyle/>
          <a:p>
            <a:pPr algn="ctr"/>
            <a:r>
              <a:rPr lang="en-US" sz="1800"/>
              <a:t>Rates of high blood pressure are </a:t>
            </a:r>
            <a:r>
              <a:rPr lang="en-US" sz="1800" b="1"/>
              <a:t>approx. 2x </a:t>
            </a:r>
            <a:r>
              <a:rPr lang="en-US" sz="1800"/>
              <a:t>higher among those with disabilities than in the general population</a:t>
            </a:r>
          </a:p>
        </p:txBody>
      </p:sp>
      <p:sp>
        <p:nvSpPr>
          <p:cNvPr id="3" name="TextBox 1">
            <a:extLst>
              <a:ext uri="{FF2B5EF4-FFF2-40B4-BE49-F238E27FC236}">
                <a16:creationId xmlns:a16="http://schemas.microsoft.com/office/drawing/2014/main" id="{64EDDEF9-C398-A82E-1959-424BDE49DF96}"/>
              </a:ext>
            </a:extLst>
          </p:cNvPr>
          <p:cNvSpPr txBox="1"/>
          <p:nvPr/>
        </p:nvSpPr>
        <p:spPr>
          <a:xfrm>
            <a:off x="1136563" y="5893150"/>
            <a:ext cx="9637568" cy="446808"/>
          </a:xfrm>
          <a:prstGeom prst="rect">
            <a:avLst/>
          </a:prstGeom>
        </p:spPr>
        <p:txBody>
          <a:bodyPr wrap="squar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a:solidFill>
                  <a:schemeClr val="tx2"/>
                </a:solidFill>
              </a:rPr>
              <a:t>*Data from BRFSS respondents is self-reported. All NCI-IDD data comes from administrative records. NCI-AD data on high blood pressure is 69% self-reported, and 31% from administrative data. </a:t>
            </a:r>
          </a:p>
        </p:txBody>
      </p:sp>
    </p:spTree>
    <p:extLst>
      <p:ext uri="{BB962C8B-B14F-4D97-AF65-F5344CB8AC3E}">
        <p14:creationId xmlns:p14="http://schemas.microsoft.com/office/powerpoint/2010/main" val="34667184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FF7EA-F323-E03B-7AEE-F98A8C96BA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90F51-192D-C241-1E64-C69E9C4E0006}"/>
              </a:ext>
            </a:extLst>
          </p:cNvPr>
          <p:cNvSpPr>
            <a:spLocks noGrp="1"/>
          </p:cNvSpPr>
          <p:nvPr>
            <p:ph type="title"/>
          </p:nvPr>
        </p:nvSpPr>
        <p:spPr/>
        <p:txBody>
          <a:bodyPr/>
          <a:lstStyle/>
          <a:p>
            <a:r>
              <a:rPr lang="en-US" dirty="0"/>
              <a:t>Adult health disparities: Heart disease</a:t>
            </a:r>
          </a:p>
        </p:txBody>
      </p:sp>
      <p:sp>
        <p:nvSpPr>
          <p:cNvPr id="5" name="Footer Placeholder 4">
            <a:extLst>
              <a:ext uri="{FF2B5EF4-FFF2-40B4-BE49-F238E27FC236}">
                <a16:creationId xmlns:a16="http://schemas.microsoft.com/office/drawing/2014/main" id="{9FAE64D3-6EC7-4AD9-419D-F5A37128060F}"/>
              </a:ext>
            </a:extLst>
          </p:cNvPr>
          <p:cNvSpPr>
            <a:spLocks noGrp="1"/>
          </p:cNvSpPr>
          <p:nvPr>
            <p:ph type="ftr" sz="quarter" idx="3"/>
          </p:nvPr>
        </p:nvSpPr>
        <p:spPr/>
        <p:txBody>
          <a:bodyPr/>
          <a:lstStyle/>
          <a:p>
            <a:r>
              <a:rPr lang="en-US" dirty="0"/>
              <a:t>NATIONAL CORE INDICATORS®</a:t>
            </a:r>
          </a:p>
        </p:txBody>
      </p:sp>
      <p:sp>
        <p:nvSpPr>
          <p:cNvPr id="6" name="Slide Number Placeholder 5">
            <a:extLst>
              <a:ext uri="{FF2B5EF4-FFF2-40B4-BE49-F238E27FC236}">
                <a16:creationId xmlns:a16="http://schemas.microsoft.com/office/drawing/2014/main" id="{662CB173-7632-06B3-F61A-6D561416FBC2}"/>
              </a:ext>
            </a:extLst>
          </p:cNvPr>
          <p:cNvSpPr>
            <a:spLocks noGrp="1"/>
          </p:cNvSpPr>
          <p:nvPr>
            <p:ph type="sldNum" sz="quarter" idx="4"/>
          </p:nvPr>
        </p:nvSpPr>
        <p:spPr/>
        <p:txBody>
          <a:bodyPr/>
          <a:lstStyle/>
          <a:p>
            <a:fld id="{56457A89-7E12-42A4-9457-BFD85B9E19BE}" type="slidenum">
              <a:rPr lang="en-US" smtClean="0"/>
              <a:pPr/>
              <a:t>38</a:t>
            </a:fld>
            <a:endParaRPr lang="en-US" dirty="0"/>
          </a:p>
        </p:txBody>
      </p:sp>
      <p:graphicFrame>
        <p:nvGraphicFramePr>
          <p:cNvPr id="9" name="Content Placeholder 8" descr="A bar graph showing the rates of heart disease among different populations.&#10;General population: 3%&#10;Psychiatric disorder population from NCI-AD: 26%&#10;Physical disability population from NCI-AD: 30%&#10;IDD population: 8%">
            <a:extLst>
              <a:ext uri="{FF2B5EF4-FFF2-40B4-BE49-F238E27FC236}">
                <a16:creationId xmlns:a16="http://schemas.microsoft.com/office/drawing/2014/main" id="{4332AF5F-DDC5-5F95-0899-98333542F2E4}"/>
              </a:ext>
            </a:extLst>
          </p:cNvPr>
          <p:cNvGraphicFramePr>
            <a:graphicFrameLocks noGrp="1"/>
          </p:cNvGraphicFramePr>
          <p:nvPr>
            <p:ph idx="1"/>
            <p:extLst>
              <p:ext uri="{D42A27DB-BD31-4B8C-83A1-F6EECF244321}">
                <p14:modId xmlns:p14="http://schemas.microsoft.com/office/powerpoint/2010/main" val="1324292246"/>
              </p:ext>
            </p:extLst>
          </p:nvPr>
        </p:nvGraphicFramePr>
        <p:xfrm>
          <a:off x="838200" y="1435100"/>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1">
            <a:extLst>
              <a:ext uri="{FF2B5EF4-FFF2-40B4-BE49-F238E27FC236}">
                <a16:creationId xmlns:a16="http://schemas.microsoft.com/office/drawing/2014/main" id="{A192F061-7D83-3BC8-180E-9A3970445221}"/>
              </a:ext>
            </a:extLst>
          </p:cNvPr>
          <p:cNvSpPr txBox="1"/>
          <p:nvPr/>
        </p:nvSpPr>
        <p:spPr>
          <a:xfrm>
            <a:off x="2422813" y="4778953"/>
            <a:ext cx="4715742" cy="446808"/>
          </a:xfrm>
          <a:prstGeom prst="rect">
            <a:avLst/>
          </a:prstGeom>
        </p:spPr>
        <p:txBody>
          <a:bodyPr wrap="squar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kern="1200">
                <a:solidFill>
                  <a:schemeClr val="tx2"/>
                </a:solidFill>
              </a:rPr>
              <a:t>Intellectual/Developmental disability (NCI-IDD)</a:t>
            </a:r>
          </a:p>
        </p:txBody>
      </p:sp>
      <p:sp>
        <p:nvSpPr>
          <p:cNvPr id="14" name="TextBox 13">
            <a:extLst>
              <a:ext uri="{FF2B5EF4-FFF2-40B4-BE49-F238E27FC236}">
                <a16:creationId xmlns:a16="http://schemas.microsoft.com/office/drawing/2014/main" id="{CCA35B19-3FC2-133B-EAEB-693BA9141350}"/>
              </a:ext>
            </a:extLst>
          </p:cNvPr>
          <p:cNvSpPr txBox="1"/>
          <p:nvPr/>
        </p:nvSpPr>
        <p:spPr>
          <a:xfrm>
            <a:off x="8063345" y="2896238"/>
            <a:ext cx="2254826" cy="1477328"/>
          </a:xfrm>
          <a:prstGeom prst="rect">
            <a:avLst/>
          </a:prstGeom>
          <a:solidFill>
            <a:schemeClr val="accent3">
              <a:lumMod val="40000"/>
              <a:lumOff val="60000"/>
            </a:schemeClr>
          </a:solidFill>
          <a:ln>
            <a:solidFill>
              <a:schemeClr val="tx2"/>
            </a:solidFill>
          </a:ln>
        </p:spPr>
        <p:txBody>
          <a:bodyPr wrap="square">
            <a:spAutoFit/>
          </a:bodyPr>
          <a:lstStyle/>
          <a:p>
            <a:pPr algn="ctr"/>
            <a:r>
              <a:rPr lang="en-US" sz="1800"/>
              <a:t>Rates of heart disease are </a:t>
            </a:r>
            <a:r>
              <a:rPr lang="en-US" sz="1800" b="1"/>
              <a:t>2.5X-10X</a:t>
            </a:r>
            <a:r>
              <a:rPr lang="en-US" sz="1800"/>
              <a:t> higher among those with disabilities than in the general population</a:t>
            </a:r>
          </a:p>
        </p:txBody>
      </p:sp>
      <p:sp>
        <p:nvSpPr>
          <p:cNvPr id="4" name="TextBox 1">
            <a:extLst>
              <a:ext uri="{FF2B5EF4-FFF2-40B4-BE49-F238E27FC236}">
                <a16:creationId xmlns:a16="http://schemas.microsoft.com/office/drawing/2014/main" id="{BE71F62A-974E-5085-9AB8-38309A758256}"/>
              </a:ext>
            </a:extLst>
          </p:cNvPr>
          <p:cNvSpPr txBox="1"/>
          <p:nvPr/>
        </p:nvSpPr>
        <p:spPr>
          <a:xfrm>
            <a:off x="1136563" y="5893150"/>
            <a:ext cx="9123968" cy="446808"/>
          </a:xfrm>
          <a:prstGeom prst="rect">
            <a:avLst/>
          </a:prstGeom>
        </p:spPr>
        <p:txBody>
          <a:bodyPr wrap="squar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a:solidFill>
                  <a:schemeClr val="tx2"/>
                </a:solidFill>
              </a:rPr>
              <a:t>*Data from BRFSS respondents is self-reported. All NCI-IDD data comes from administrative records. NCI-AD data on heart disease is 68% self-reported, and 32% from administrative data. </a:t>
            </a:r>
          </a:p>
        </p:txBody>
      </p:sp>
    </p:spTree>
    <p:extLst>
      <p:ext uri="{BB962C8B-B14F-4D97-AF65-F5344CB8AC3E}">
        <p14:creationId xmlns:p14="http://schemas.microsoft.com/office/powerpoint/2010/main" val="34407708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A8392-81E0-FE01-11F0-55F75B3687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81D626-577A-BDC3-0561-44607C1320BC}"/>
              </a:ext>
            </a:extLst>
          </p:cNvPr>
          <p:cNvSpPr>
            <a:spLocks noGrp="1"/>
          </p:cNvSpPr>
          <p:nvPr>
            <p:ph type="title"/>
          </p:nvPr>
        </p:nvSpPr>
        <p:spPr/>
        <p:txBody>
          <a:bodyPr/>
          <a:lstStyle/>
          <a:p>
            <a:r>
              <a:rPr lang="en-US" dirty="0"/>
              <a:t>Adult health disparities: Fair or poor self-reported health</a:t>
            </a:r>
          </a:p>
        </p:txBody>
      </p:sp>
      <p:sp>
        <p:nvSpPr>
          <p:cNvPr id="5" name="Footer Placeholder 4">
            <a:extLst>
              <a:ext uri="{FF2B5EF4-FFF2-40B4-BE49-F238E27FC236}">
                <a16:creationId xmlns:a16="http://schemas.microsoft.com/office/drawing/2014/main" id="{9BFBAEB0-2C58-EF43-948E-C15C53EC355C}"/>
              </a:ext>
            </a:extLst>
          </p:cNvPr>
          <p:cNvSpPr>
            <a:spLocks noGrp="1"/>
          </p:cNvSpPr>
          <p:nvPr>
            <p:ph type="ftr" sz="quarter" idx="3"/>
          </p:nvPr>
        </p:nvSpPr>
        <p:spPr/>
        <p:txBody>
          <a:bodyPr/>
          <a:lstStyle/>
          <a:p>
            <a:r>
              <a:rPr lang="en-US" dirty="0"/>
              <a:t>NATIONAL CORE INDICATORS®</a:t>
            </a:r>
          </a:p>
        </p:txBody>
      </p:sp>
      <p:sp>
        <p:nvSpPr>
          <p:cNvPr id="6" name="Slide Number Placeholder 5">
            <a:extLst>
              <a:ext uri="{FF2B5EF4-FFF2-40B4-BE49-F238E27FC236}">
                <a16:creationId xmlns:a16="http://schemas.microsoft.com/office/drawing/2014/main" id="{74AC144C-A6A0-1B1F-8785-AD538DEBD79F}"/>
              </a:ext>
            </a:extLst>
          </p:cNvPr>
          <p:cNvSpPr>
            <a:spLocks noGrp="1"/>
          </p:cNvSpPr>
          <p:nvPr>
            <p:ph type="sldNum" sz="quarter" idx="4"/>
          </p:nvPr>
        </p:nvSpPr>
        <p:spPr/>
        <p:txBody>
          <a:bodyPr/>
          <a:lstStyle/>
          <a:p>
            <a:fld id="{56457A89-7E12-42A4-9457-BFD85B9E19BE}" type="slidenum">
              <a:rPr lang="en-US" smtClean="0"/>
              <a:pPr/>
              <a:t>39</a:t>
            </a:fld>
            <a:endParaRPr lang="en-US" dirty="0"/>
          </a:p>
        </p:txBody>
      </p:sp>
      <p:graphicFrame>
        <p:nvGraphicFramePr>
          <p:cNvPr id="9" name="Content Placeholder 8" descr="A bar graph showing the rates of fair or poor health among different populations.&#10;General population: 9%&#10;Psychiatric disorder population from NCI-AD: 47%&#10;Physical disability population from NCI-AD: 61%&#10;IDD population: 14%">
            <a:extLst>
              <a:ext uri="{FF2B5EF4-FFF2-40B4-BE49-F238E27FC236}">
                <a16:creationId xmlns:a16="http://schemas.microsoft.com/office/drawing/2014/main" id="{36E6C8B9-4F55-A3CA-27C4-E4DF4000CE51}"/>
              </a:ext>
            </a:extLst>
          </p:cNvPr>
          <p:cNvGraphicFramePr>
            <a:graphicFrameLocks noGrp="1"/>
          </p:cNvGraphicFramePr>
          <p:nvPr>
            <p:ph idx="1"/>
            <p:extLst>
              <p:ext uri="{D42A27DB-BD31-4B8C-83A1-F6EECF244321}">
                <p14:modId xmlns:p14="http://schemas.microsoft.com/office/powerpoint/2010/main" val="1549349273"/>
              </p:ext>
            </p:extLst>
          </p:nvPr>
        </p:nvGraphicFramePr>
        <p:xfrm>
          <a:off x="838200" y="1556117"/>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1">
            <a:extLst>
              <a:ext uri="{FF2B5EF4-FFF2-40B4-BE49-F238E27FC236}">
                <a16:creationId xmlns:a16="http://schemas.microsoft.com/office/drawing/2014/main" id="{612DD2D4-00E4-4744-C6A9-892C57A11A36}"/>
              </a:ext>
            </a:extLst>
          </p:cNvPr>
          <p:cNvSpPr txBox="1"/>
          <p:nvPr/>
        </p:nvSpPr>
        <p:spPr>
          <a:xfrm>
            <a:off x="3084367" y="4889579"/>
            <a:ext cx="4715742" cy="446808"/>
          </a:xfrm>
          <a:prstGeom prst="rect">
            <a:avLst/>
          </a:prstGeom>
        </p:spPr>
        <p:txBody>
          <a:bodyPr wrap="squar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kern="1200">
                <a:solidFill>
                  <a:schemeClr val="tx2"/>
                </a:solidFill>
              </a:rPr>
              <a:t>Intellectual/Developmental disability (NCI-IDD)</a:t>
            </a:r>
          </a:p>
        </p:txBody>
      </p:sp>
      <p:sp>
        <p:nvSpPr>
          <p:cNvPr id="14" name="TextBox 13">
            <a:extLst>
              <a:ext uri="{FF2B5EF4-FFF2-40B4-BE49-F238E27FC236}">
                <a16:creationId xmlns:a16="http://schemas.microsoft.com/office/drawing/2014/main" id="{317FF9A3-0598-EBA6-5512-C5908DCAEC54}"/>
              </a:ext>
            </a:extLst>
          </p:cNvPr>
          <p:cNvSpPr txBox="1"/>
          <p:nvPr/>
        </p:nvSpPr>
        <p:spPr>
          <a:xfrm>
            <a:off x="8962901" y="1455377"/>
            <a:ext cx="2758043" cy="1477328"/>
          </a:xfrm>
          <a:prstGeom prst="rect">
            <a:avLst/>
          </a:prstGeom>
          <a:solidFill>
            <a:schemeClr val="accent3">
              <a:lumMod val="40000"/>
              <a:lumOff val="60000"/>
            </a:schemeClr>
          </a:solidFill>
          <a:ln>
            <a:solidFill>
              <a:schemeClr val="tx2"/>
            </a:solidFill>
          </a:ln>
        </p:spPr>
        <p:txBody>
          <a:bodyPr wrap="square">
            <a:spAutoFit/>
          </a:bodyPr>
          <a:lstStyle/>
          <a:p>
            <a:pPr algn="ctr"/>
            <a:r>
              <a:rPr lang="en-US" sz="1800"/>
              <a:t>Rates of fair or poor self-reported health are </a:t>
            </a:r>
            <a:r>
              <a:rPr lang="en-US" sz="1800" b="1"/>
              <a:t>1.5X-6.5X</a:t>
            </a:r>
            <a:r>
              <a:rPr lang="en-US" sz="1800"/>
              <a:t> higher among those with disabilities than in the general population</a:t>
            </a:r>
          </a:p>
        </p:txBody>
      </p:sp>
      <p:sp>
        <p:nvSpPr>
          <p:cNvPr id="3" name="TextBox 1">
            <a:extLst>
              <a:ext uri="{FF2B5EF4-FFF2-40B4-BE49-F238E27FC236}">
                <a16:creationId xmlns:a16="http://schemas.microsoft.com/office/drawing/2014/main" id="{0CA3B10B-4598-99CA-1E4E-6EAE8D77213E}"/>
              </a:ext>
            </a:extLst>
          </p:cNvPr>
          <p:cNvSpPr txBox="1"/>
          <p:nvPr/>
        </p:nvSpPr>
        <p:spPr>
          <a:xfrm>
            <a:off x="1136563" y="5893150"/>
            <a:ext cx="9585980" cy="446808"/>
          </a:xfrm>
          <a:prstGeom prst="rect">
            <a:avLst/>
          </a:prstGeom>
        </p:spPr>
        <p:txBody>
          <a:bodyPr wrap="squar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a:solidFill>
                  <a:schemeClr val="tx2"/>
                </a:solidFill>
              </a:rPr>
              <a:t>Data from general population comes from BRFSS. All data shown is self-reported or proxy-reported. </a:t>
            </a:r>
            <a:endParaRPr lang="en-US" sz="1800" kern="1200">
              <a:solidFill>
                <a:schemeClr val="tx2"/>
              </a:solidFill>
            </a:endParaRPr>
          </a:p>
        </p:txBody>
      </p:sp>
    </p:spTree>
    <p:extLst>
      <p:ext uri="{BB962C8B-B14F-4D97-AF65-F5344CB8AC3E}">
        <p14:creationId xmlns:p14="http://schemas.microsoft.com/office/powerpoint/2010/main" val="3025148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E8B346-3CF4-7C92-DB90-614DC82401E0}"/>
              </a:ext>
            </a:extLst>
          </p:cNvPr>
          <p:cNvSpPr>
            <a:spLocks noGrp="1"/>
          </p:cNvSpPr>
          <p:nvPr>
            <p:ph type="title"/>
          </p:nvPr>
        </p:nvSpPr>
        <p:spPr>
          <a:xfrm>
            <a:off x="839788" y="457200"/>
            <a:ext cx="4345823" cy="1600200"/>
          </a:xfrm>
        </p:spPr>
        <p:txBody>
          <a:bodyPr>
            <a:normAutofit/>
          </a:bodyPr>
          <a:lstStyle/>
          <a:p>
            <a:r>
              <a:rPr lang="en-US" sz="3600" dirty="0"/>
              <a:t>The many factors that influence health</a:t>
            </a:r>
          </a:p>
        </p:txBody>
      </p:sp>
      <p:pic>
        <p:nvPicPr>
          <p:cNvPr id="10" name="Content Placeholder 9" descr="RWJF County Health Rankings and Roadmaps 2014 diagram of health outcomes.">
            <a:extLst>
              <a:ext uri="{FF2B5EF4-FFF2-40B4-BE49-F238E27FC236}">
                <a16:creationId xmlns:a16="http://schemas.microsoft.com/office/drawing/2014/main" id="{D74D30FD-A715-1B7B-8FF0-B106A19583BF}"/>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6018799" y="296863"/>
            <a:ext cx="5333413" cy="5868987"/>
          </a:xfrm>
        </p:spPr>
      </p:pic>
      <p:sp>
        <p:nvSpPr>
          <p:cNvPr id="2" name="Text Placeholder 1">
            <a:extLst>
              <a:ext uri="{FF2B5EF4-FFF2-40B4-BE49-F238E27FC236}">
                <a16:creationId xmlns:a16="http://schemas.microsoft.com/office/drawing/2014/main" id="{C829CCEE-59A5-B861-CAFD-ECF0D84E5D12}"/>
              </a:ext>
            </a:extLst>
          </p:cNvPr>
          <p:cNvSpPr>
            <a:spLocks noGrp="1"/>
          </p:cNvSpPr>
          <p:nvPr>
            <p:ph type="body" sz="half" idx="2"/>
          </p:nvPr>
        </p:nvSpPr>
        <p:spPr/>
        <p:txBody>
          <a:bodyPr>
            <a:normAutofit/>
          </a:bodyPr>
          <a:lstStyle/>
          <a:p>
            <a:pPr>
              <a:lnSpc>
                <a:spcPct val="135000"/>
              </a:lnSpc>
              <a:spcBef>
                <a:spcPts val="0"/>
              </a:spcBef>
            </a:pPr>
            <a:r>
              <a:rPr lang="en-US" sz="2400" dirty="0"/>
              <a:t>This 2014 visual from the County Health Rankings and Roadmaps project shows how access to care and quality of care is one piece of the puzzle, but there are many others.</a:t>
            </a:r>
          </a:p>
        </p:txBody>
      </p:sp>
      <p:sp>
        <p:nvSpPr>
          <p:cNvPr id="5" name="Footer Placeholder 4">
            <a:extLst>
              <a:ext uri="{FF2B5EF4-FFF2-40B4-BE49-F238E27FC236}">
                <a16:creationId xmlns:a16="http://schemas.microsoft.com/office/drawing/2014/main" id="{24EA7CD1-10AB-1AB2-27D6-300F3384EBF6}"/>
              </a:ext>
            </a:extLst>
          </p:cNvPr>
          <p:cNvSpPr>
            <a:spLocks noGrp="1"/>
          </p:cNvSpPr>
          <p:nvPr>
            <p:ph type="ftr" sz="quarter" idx="3"/>
          </p:nvPr>
        </p:nvSpPr>
        <p:spPr/>
        <p:txBody>
          <a:bodyPr/>
          <a:lstStyle/>
          <a:p>
            <a:r>
              <a:rPr lang="en-US" dirty="0"/>
              <a:t>NATIONAL CORE INDICATORS®</a:t>
            </a:r>
          </a:p>
        </p:txBody>
      </p:sp>
      <p:sp>
        <p:nvSpPr>
          <p:cNvPr id="6" name="Slide Number Placeholder 5">
            <a:extLst>
              <a:ext uri="{FF2B5EF4-FFF2-40B4-BE49-F238E27FC236}">
                <a16:creationId xmlns:a16="http://schemas.microsoft.com/office/drawing/2014/main" id="{FF555A90-83E6-FEEF-25C9-FC854562549E}"/>
              </a:ext>
            </a:extLst>
          </p:cNvPr>
          <p:cNvSpPr>
            <a:spLocks noGrp="1"/>
          </p:cNvSpPr>
          <p:nvPr>
            <p:ph type="sldNum" sz="quarter" idx="4"/>
          </p:nvPr>
        </p:nvSpPr>
        <p:spPr/>
        <p:txBody>
          <a:bodyPr/>
          <a:lstStyle/>
          <a:p>
            <a:fld id="{56457A89-7E12-42A4-9457-BFD85B9E19BE}" type="slidenum">
              <a:rPr lang="en-US" smtClean="0"/>
              <a:pPr/>
              <a:t>4</a:t>
            </a:fld>
            <a:endParaRPr lang="en-US" dirty="0"/>
          </a:p>
        </p:txBody>
      </p:sp>
    </p:spTree>
    <p:extLst>
      <p:ext uri="{BB962C8B-B14F-4D97-AF65-F5344CB8AC3E}">
        <p14:creationId xmlns:p14="http://schemas.microsoft.com/office/powerpoint/2010/main" val="33690885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037E5-485E-EDE9-9893-D63B927C3F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3567B6-3C83-8702-482E-47DD44ABAA1F}"/>
              </a:ext>
            </a:extLst>
          </p:cNvPr>
          <p:cNvSpPr>
            <a:spLocks noGrp="1"/>
          </p:cNvSpPr>
          <p:nvPr>
            <p:ph type="title"/>
          </p:nvPr>
        </p:nvSpPr>
        <p:spPr/>
        <p:txBody>
          <a:bodyPr/>
          <a:lstStyle/>
          <a:p>
            <a:r>
              <a:rPr lang="en-US" dirty="0"/>
              <a:t>Adult health disparities: Overweight or obesity?</a:t>
            </a:r>
          </a:p>
        </p:txBody>
      </p:sp>
      <p:graphicFrame>
        <p:nvGraphicFramePr>
          <p:cNvPr id="11" name="Content Placeholder 10">
            <a:extLst>
              <a:ext uri="{FF2B5EF4-FFF2-40B4-BE49-F238E27FC236}">
                <a16:creationId xmlns:a16="http://schemas.microsoft.com/office/drawing/2014/main" id="{77308B79-15FA-644D-65F6-995B907BDF97}"/>
              </a:ext>
            </a:extLst>
          </p:cNvPr>
          <p:cNvGraphicFramePr>
            <a:graphicFrameLocks noGrp="1"/>
          </p:cNvGraphicFramePr>
          <p:nvPr>
            <p:ph sz="half" idx="1"/>
            <p:extLst>
              <p:ext uri="{D42A27DB-BD31-4B8C-83A1-F6EECF244321}">
                <p14:modId xmlns:p14="http://schemas.microsoft.com/office/powerpoint/2010/main" val="1269285374"/>
              </p:ext>
            </p:extLst>
          </p:nvPr>
        </p:nvGraphicFramePr>
        <p:xfrm>
          <a:off x="893782" y="2466225"/>
          <a:ext cx="5202218" cy="2263408"/>
        </p:xfrm>
        <a:graphic>
          <a:graphicData uri="http://schemas.openxmlformats.org/drawingml/2006/table">
            <a:tbl>
              <a:tblPr firstRow="1" bandRow="1">
                <a:tableStyleId>{616DA210-FB5B-4158-B5E0-FEB733F419BA}</a:tableStyleId>
              </a:tblPr>
              <a:tblGrid>
                <a:gridCol w="2144775">
                  <a:extLst>
                    <a:ext uri="{9D8B030D-6E8A-4147-A177-3AD203B41FA5}">
                      <a16:colId xmlns:a16="http://schemas.microsoft.com/office/drawing/2014/main" val="2890353366"/>
                    </a:ext>
                  </a:extLst>
                </a:gridCol>
                <a:gridCol w="1571379">
                  <a:extLst>
                    <a:ext uri="{9D8B030D-6E8A-4147-A177-3AD203B41FA5}">
                      <a16:colId xmlns:a16="http://schemas.microsoft.com/office/drawing/2014/main" val="1120532748"/>
                    </a:ext>
                  </a:extLst>
                </a:gridCol>
                <a:gridCol w="1486064">
                  <a:extLst>
                    <a:ext uri="{9D8B030D-6E8A-4147-A177-3AD203B41FA5}">
                      <a16:colId xmlns:a16="http://schemas.microsoft.com/office/drawing/2014/main" val="3972722958"/>
                    </a:ext>
                  </a:extLst>
                </a:gridCol>
              </a:tblGrid>
              <a:tr h="1014936">
                <a:tc>
                  <a:txBody>
                    <a:bodyPr/>
                    <a:lstStyle/>
                    <a:p>
                      <a:r>
                        <a:rPr lang="en-US"/>
                        <a:t>Indicator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NCI-IDD IPS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BRFSS *</a:t>
                      </a:r>
                    </a:p>
                  </a:txBody>
                  <a:tcPr anchor="ctr"/>
                </a:tc>
                <a:extLst>
                  <a:ext uri="{0D108BD9-81ED-4DB2-BD59-A6C34878D82A}">
                    <a16:rowId xmlns:a16="http://schemas.microsoft.com/office/drawing/2014/main" val="3929200204"/>
                  </a:ext>
                </a:extLst>
              </a:tr>
              <a:tr h="1248472">
                <a:tc>
                  <a:txBody>
                    <a:bodyPr/>
                    <a:lstStyle/>
                    <a:p>
                      <a:r>
                        <a:rPr lang="en-US"/>
                        <a:t>Overweight or obese</a:t>
                      </a:r>
                    </a:p>
                  </a:txBody>
                  <a:tcPr anchor="ctr"/>
                </a:tc>
                <a:tc>
                  <a:txBody>
                    <a:bodyPr/>
                    <a:lstStyle/>
                    <a:p>
                      <a:pPr algn="ctr"/>
                      <a:r>
                        <a:rPr lang="en-US" sz="2400"/>
                        <a:t>65%</a:t>
                      </a:r>
                    </a:p>
                  </a:txBody>
                  <a:tcPr anchor="ctr"/>
                </a:tc>
                <a:tc>
                  <a:txBody>
                    <a:bodyPr/>
                    <a:lstStyle/>
                    <a:p>
                      <a:pPr algn="ctr"/>
                      <a:r>
                        <a:rPr lang="en-US" sz="2400" dirty="0"/>
                        <a:t>67%</a:t>
                      </a:r>
                    </a:p>
                  </a:txBody>
                  <a:tcPr anchor="ctr"/>
                </a:tc>
                <a:extLst>
                  <a:ext uri="{0D108BD9-81ED-4DB2-BD59-A6C34878D82A}">
                    <a16:rowId xmlns:a16="http://schemas.microsoft.com/office/drawing/2014/main" val="2216242372"/>
                  </a:ext>
                </a:extLst>
              </a:tr>
            </a:tbl>
          </a:graphicData>
        </a:graphic>
      </p:graphicFrame>
      <p:sp>
        <p:nvSpPr>
          <p:cNvPr id="5" name="Footer Placeholder 4">
            <a:extLst>
              <a:ext uri="{FF2B5EF4-FFF2-40B4-BE49-F238E27FC236}">
                <a16:creationId xmlns:a16="http://schemas.microsoft.com/office/drawing/2014/main" id="{AA0A9293-76DB-CAAB-D986-09F0509B195C}"/>
              </a:ext>
            </a:extLst>
          </p:cNvPr>
          <p:cNvSpPr>
            <a:spLocks noGrp="1"/>
          </p:cNvSpPr>
          <p:nvPr>
            <p:ph type="ftr" sz="quarter" idx="3"/>
          </p:nvPr>
        </p:nvSpPr>
        <p:spPr/>
        <p:txBody>
          <a:bodyPr/>
          <a:lstStyle/>
          <a:p>
            <a:r>
              <a:rPr lang="en-US" dirty="0"/>
              <a:t>NATIONAL CORE INDICATORS®</a:t>
            </a:r>
          </a:p>
        </p:txBody>
      </p:sp>
      <p:sp>
        <p:nvSpPr>
          <p:cNvPr id="6" name="Slide Number Placeholder 5">
            <a:extLst>
              <a:ext uri="{FF2B5EF4-FFF2-40B4-BE49-F238E27FC236}">
                <a16:creationId xmlns:a16="http://schemas.microsoft.com/office/drawing/2014/main" id="{CDCAC0B3-9D13-2D16-5B2B-64C5AAE12C63}"/>
              </a:ext>
            </a:extLst>
          </p:cNvPr>
          <p:cNvSpPr>
            <a:spLocks noGrp="1"/>
          </p:cNvSpPr>
          <p:nvPr>
            <p:ph type="sldNum" sz="quarter" idx="4"/>
          </p:nvPr>
        </p:nvSpPr>
        <p:spPr/>
        <p:txBody>
          <a:bodyPr/>
          <a:lstStyle/>
          <a:p>
            <a:fld id="{56457A89-7E12-42A4-9457-BFD85B9E19BE}" type="slidenum">
              <a:rPr lang="en-US" smtClean="0"/>
              <a:pPr/>
              <a:t>40</a:t>
            </a:fld>
            <a:endParaRPr lang="en-US" dirty="0"/>
          </a:p>
        </p:txBody>
      </p:sp>
      <p:pic>
        <p:nvPicPr>
          <p:cNvPr id="14" name="Content Placeholder 13" descr="A person with down syndrome wearing boxing gloves&#10;&#10;Description automatically generated">
            <a:extLst>
              <a:ext uri="{FF2B5EF4-FFF2-40B4-BE49-F238E27FC236}">
                <a16:creationId xmlns:a16="http://schemas.microsoft.com/office/drawing/2014/main" id="{CB893C71-433F-3648-C71D-43F28FFB3B72}"/>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902245" y="1887009"/>
            <a:ext cx="4825066" cy="3219927"/>
          </a:xfrm>
          <a:prstGeom prst="rect">
            <a:avLst/>
          </a:prstGeom>
        </p:spPr>
      </p:pic>
      <p:sp>
        <p:nvSpPr>
          <p:cNvPr id="3" name="TextBox 1">
            <a:extLst>
              <a:ext uri="{FF2B5EF4-FFF2-40B4-BE49-F238E27FC236}">
                <a16:creationId xmlns:a16="http://schemas.microsoft.com/office/drawing/2014/main" id="{06669A1B-43D4-DC60-6688-054F8B44F91B}"/>
              </a:ext>
            </a:extLst>
          </p:cNvPr>
          <p:cNvSpPr txBox="1"/>
          <p:nvPr/>
        </p:nvSpPr>
        <p:spPr>
          <a:xfrm>
            <a:off x="1136563" y="5893150"/>
            <a:ext cx="9123968" cy="446808"/>
          </a:xfrm>
          <a:prstGeom prst="rect">
            <a:avLst/>
          </a:prstGeom>
        </p:spPr>
        <p:txBody>
          <a:bodyPr wrap="squar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a:solidFill>
                  <a:schemeClr val="tx2"/>
                </a:solidFill>
              </a:rPr>
              <a:t>*Data from BRFSS respondents is self-reported. All NCI data comes from administrative records. </a:t>
            </a:r>
            <a:endParaRPr lang="en-US" sz="1800" kern="1200">
              <a:solidFill>
                <a:schemeClr val="tx2"/>
              </a:solidFill>
            </a:endParaRPr>
          </a:p>
        </p:txBody>
      </p:sp>
    </p:spTree>
    <p:extLst>
      <p:ext uri="{BB962C8B-B14F-4D97-AF65-F5344CB8AC3E}">
        <p14:creationId xmlns:p14="http://schemas.microsoft.com/office/powerpoint/2010/main" val="3015682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CF6DB-DAA4-D1DA-CD3A-9192F99122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4C1195-69B8-C3D5-4DA3-867EC35B3D8B}"/>
              </a:ext>
            </a:extLst>
          </p:cNvPr>
          <p:cNvSpPr>
            <a:spLocks noGrp="1"/>
          </p:cNvSpPr>
          <p:nvPr>
            <p:ph type="title"/>
          </p:nvPr>
        </p:nvSpPr>
        <p:spPr/>
        <p:txBody>
          <a:bodyPr/>
          <a:lstStyle/>
          <a:p>
            <a:r>
              <a:rPr lang="en-US" dirty="0"/>
              <a:t>Differences in healthcare use</a:t>
            </a:r>
          </a:p>
        </p:txBody>
      </p:sp>
      <p:graphicFrame>
        <p:nvGraphicFramePr>
          <p:cNvPr id="11" name="Content Placeholder 10">
            <a:extLst>
              <a:ext uri="{FF2B5EF4-FFF2-40B4-BE49-F238E27FC236}">
                <a16:creationId xmlns:a16="http://schemas.microsoft.com/office/drawing/2014/main" id="{95DCB0E8-A808-43F4-E6C9-F0BC4CE6D15B}"/>
              </a:ext>
            </a:extLst>
          </p:cNvPr>
          <p:cNvGraphicFramePr>
            <a:graphicFrameLocks noGrp="1"/>
          </p:cNvGraphicFramePr>
          <p:nvPr>
            <p:ph idx="1"/>
            <p:extLst>
              <p:ext uri="{D42A27DB-BD31-4B8C-83A1-F6EECF244321}">
                <p14:modId xmlns:p14="http://schemas.microsoft.com/office/powerpoint/2010/main" val="1367233288"/>
              </p:ext>
            </p:extLst>
          </p:nvPr>
        </p:nvGraphicFramePr>
        <p:xfrm>
          <a:off x="838200" y="1825625"/>
          <a:ext cx="10635115" cy="3108960"/>
        </p:xfrm>
        <a:graphic>
          <a:graphicData uri="http://schemas.openxmlformats.org/drawingml/2006/table">
            <a:tbl>
              <a:tblPr firstRow="1" bandRow="1">
                <a:tableStyleId>{793D81CF-94F2-401A-BA57-92F5A7B2D0C5}</a:tableStyleId>
              </a:tblPr>
              <a:tblGrid>
                <a:gridCol w="3483543">
                  <a:extLst>
                    <a:ext uri="{9D8B030D-6E8A-4147-A177-3AD203B41FA5}">
                      <a16:colId xmlns:a16="http://schemas.microsoft.com/office/drawing/2014/main" val="2890353366"/>
                    </a:ext>
                  </a:extLst>
                </a:gridCol>
                <a:gridCol w="1787893">
                  <a:extLst>
                    <a:ext uri="{9D8B030D-6E8A-4147-A177-3AD203B41FA5}">
                      <a16:colId xmlns:a16="http://schemas.microsoft.com/office/drawing/2014/main" val="1120532748"/>
                    </a:ext>
                  </a:extLst>
                </a:gridCol>
                <a:gridCol w="1787893">
                  <a:extLst>
                    <a:ext uri="{9D8B030D-6E8A-4147-A177-3AD203B41FA5}">
                      <a16:colId xmlns:a16="http://schemas.microsoft.com/office/drawing/2014/main" val="2296224680"/>
                    </a:ext>
                  </a:extLst>
                </a:gridCol>
                <a:gridCol w="1787893">
                  <a:extLst>
                    <a:ext uri="{9D8B030D-6E8A-4147-A177-3AD203B41FA5}">
                      <a16:colId xmlns:a16="http://schemas.microsoft.com/office/drawing/2014/main" val="3379496335"/>
                    </a:ext>
                  </a:extLst>
                </a:gridCol>
                <a:gridCol w="1787893">
                  <a:extLst>
                    <a:ext uri="{9D8B030D-6E8A-4147-A177-3AD203B41FA5}">
                      <a16:colId xmlns:a16="http://schemas.microsoft.com/office/drawing/2014/main" val="3972722958"/>
                    </a:ext>
                  </a:extLst>
                </a:gridCol>
              </a:tblGrid>
              <a:tr h="370840">
                <a:tc>
                  <a:txBody>
                    <a:bodyPr/>
                    <a:lstStyle/>
                    <a:p>
                      <a:r>
                        <a:rPr lang="en-US"/>
                        <a:t>Indicator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NCI-IDD IPS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NCI-AD ACS Physical Disability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NCI-AD ACS Psychiatric Disorder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BRFSS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tc>
                <a:extLst>
                  <a:ext uri="{0D108BD9-81ED-4DB2-BD59-A6C34878D82A}">
                    <a16:rowId xmlns:a16="http://schemas.microsoft.com/office/drawing/2014/main" val="3929200204"/>
                  </a:ext>
                </a:extLst>
              </a:tr>
              <a:tr h="370840">
                <a:tc>
                  <a:txBody>
                    <a:bodyPr/>
                    <a:lstStyle/>
                    <a:p>
                      <a:r>
                        <a:rPr lang="en-US"/>
                        <a:t>Routine health check in past year</a:t>
                      </a:r>
                    </a:p>
                  </a:txBody>
                  <a:tcPr anchor="ctr"/>
                </a:tc>
                <a:tc>
                  <a:txBody>
                    <a:bodyPr/>
                    <a:lstStyle/>
                    <a:p>
                      <a:pPr algn="ctr"/>
                      <a:r>
                        <a:rPr lang="en-US" sz="2400"/>
                        <a:t>86%</a:t>
                      </a:r>
                    </a:p>
                  </a:txBody>
                  <a:tcPr anchor="ctr"/>
                </a:tc>
                <a:tc>
                  <a:txBody>
                    <a:bodyPr/>
                    <a:lstStyle/>
                    <a:p>
                      <a:pPr algn="ctr"/>
                      <a:r>
                        <a:rPr lang="en-US" sz="2400"/>
                        <a:t>85%</a:t>
                      </a:r>
                    </a:p>
                  </a:txBody>
                  <a:tcPr anchor="ctr"/>
                </a:tc>
                <a:tc>
                  <a:txBody>
                    <a:bodyPr/>
                    <a:lstStyle/>
                    <a:p>
                      <a:pPr algn="ctr"/>
                      <a:r>
                        <a:rPr lang="en-US" sz="2400"/>
                        <a:t>82%</a:t>
                      </a:r>
                    </a:p>
                  </a:txBody>
                  <a:tcPr anchor="ctr"/>
                </a:tc>
                <a:tc>
                  <a:txBody>
                    <a:bodyPr/>
                    <a:lstStyle/>
                    <a:p>
                      <a:pPr algn="ctr"/>
                      <a:r>
                        <a:rPr lang="en-US" sz="2400"/>
                        <a:t>82%</a:t>
                      </a:r>
                    </a:p>
                  </a:txBody>
                  <a:tcPr anchor="ctr"/>
                </a:tc>
                <a:extLst>
                  <a:ext uri="{0D108BD9-81ED-4DB2-BD59-A6C34878D82A}">
                    <a16:rowId xmlns:a16="http://schemas.microsoft.com/office/drawing/2014/main" val="212591732"/>
                  </a:ext>
                </a:extLst>
              </a:tr>
              <a:tr h="370840">
                <a:tc>
                  <a:txBody>
                    <a:bodyPr/>
                    <a:lstStyle/>
                    <a:p>
                      <a:r>
                        <a:rPr lang="en-US"/>
                        <a:t>Dental visit in past year</a:t>
                      </a:r>
                    </a:p>
                  </a:txBody>
                  <a:tcPr/>
                </a:tc>
                <a:tc>
                  <a:txBody>
                    <a:bodyPr/>
                    <a:lstStyle/>
                    <a:p>
                      <a:pPr algn="ctr"/>
                      <a:r>
                        <a:rPr lang="en-US" sz="2400"/>
                        <a:t>77%</a:t>
                      </a:r>
                    </a:p>
                  </a:txBody>
                  <a:tcPr anchor="ctr"/>
                </a:tc>
                <a:tc>
                  <a:txBody>
                    <a:bodyPr/>
                    <a:lstStyle/>
                    <a:p>
                      <a:pPr algn="ctr"/>
                      <a:r>
                        <a:rPr lang="en-US" sz="2400"/>
                        <a:t>48%</a:t>
                      </a:r>
                    </a:p>
                  </a:txBody>
                  <a:tcPr anchor="ctr"/>
                </a:tc>
                <a:tc>
                  <a:txBody>
                    <a:bodyPr/>
                    <a:lstStyle/>
                    <a:p>
                      <a:pPr algn="ctr"/>
                      <a:r>
                        <a:rPr lang="en-US" sz="2400"/>
                        <a:t>55%</a:t>
                      </a:r>
                    </a:p>
                  </a:txBody>
                  <a:tcPr anchor="ctr"/>
                </a:tc>
                <a:tc>
                  <a:txBody>
                    <a:bodyPr/>
                    <a:lstStyle/>
                    <a:p>
                      <a:pPr algn="ctr"/>
                      <a:r>
                        <a:rPr lang="en-US" sz="2400"/>
                        <a:t>44%</a:t>
                      </a:r>
                    </a:p>
                  </a:txBody>
                  <a:tcPr anchor="ctr"/>
                </a:tc>
                <a:extLst>
                  <a:ext uri="{0D108BD9-81ED-4DB2-BD59-A6C34878D82A}">
                    <a16:rowId xmlns:a16="http://schemas.microsoft.com/office/drawing/2014/main" val="1264762421"/>
                  </a:ext>
                </a:extLst>
              </a:tr>
              <a:tr h="370840">
                <a:tc>
                  <a:txBody>
                    <a:bodyPr/>
                    <a:lstStyle/>
                    <a:p>
                      <a:r>
                        <a:rPr lang="en-US"/>
                        <a:t>Mammogram in past 2 years for women between 40-75</a:t>
                      </a:r>
                    </a:p>
                  </a:txBody>
                  <a:tcPr/>
                </a:tc>
                <a:tc>
                  <a:txBody>
                    <a:bodyPr/>
                    <a:lstStyle/>
                    <a:p>
                      <a:pPr algn="ctr"/>
                      <a:r>
                        <a:rPr lang="en-US" sz="2400"/>
                        <a:t>72%</a:t>
                      </a:r>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r>
                        <a:rPr lang="en-US" sz="2400"/>
                        <a:t>79%</a:t>
                      </a:r>
                    </a:p>
                  </a:txBody>
                  <a:tcPr anchor="ctr"/>
                </a:tc>
                <a:extLst>
                  <a:ext uri="{0D108BD9-81ED-4DB2-BD59-A6C34878D82A}">
                    <a16:rowId xmlns:a16="http://schemas.microsoft.com/office/drawing/2014/main" val="1118953972"/>
                  </a:ext>
                </a:extLst>
              </a:tr>
              <a:tr h="370840">
                <a:tc>
                  <a:txBody>
                    <a:bodyPr/>
                    <a:lstStyle/>
                    <a:p>
                      <a:r>
                        <a:rPr lang="en-US"/>
                        <a:t>Pap test in past 3 years for women 21+</a:t>
                      </a:r>
                    </a:p>
                  </a:txBody>
                  <a:tcPr/>
                </a:tc>
                <a:tc>
                  <a:txBody>
                    <a:bodyPr/>
                    <a:lstStyle/>
                    <a:p>
                      <a:pPr algn="ctr"/>
                      <a:r>
                        <a:rPr lang="en-US" sz="2400"/>
                        <a:t>49%</a:t>
                      </a:r>
                    </a:p>
                  </a:txBody>
                  <a:tcPr anchor="ctr"/>
                </a:tc>
                <a:tc>
                  <a:txBody>
                    <a:bodyPr/>
                    <a:lstStyle/>
                    <a:p>
                      <a:pPr algn="ctr"/>
                      <a:endParaRPr lang="en-US" sz="2400"/>
                    </a:p>
                  </a:txBody>
                  <a:tcPr anchor="ctr"/>
                </a:tc>
                <a:tc>
                  <a:txBody>
                    <a:bodyPr/>
                    <a:lstStyle/>
                    <a:p>
                      <a:pPr algn="ctr"/>
                      <a:endParaRPr lang="en-US" sz="2400"/>
                    </a:p>
                  </a:txBody>
                  <a:tcPr anchor="ctr"/>
                </a:tc>
                <a:tc>
                  <a:txBody>
                    <a:bodyPr/>
                    <a:lstStyle/>
                    <a:p>
                      <a:pPr algn="ctr"/>
                      <a:r>
                        <a:rPr lang="en-US" sz="2400" dirty="0"/>
                        <a:t>84%</a:t>
                      </a:r>
                    </a:p>
                  </a:txBody>
                  <a:tcPr anchor="ctr"/>
                </a:tc>
                <a:extLst>
                  <a:ext uri="{0D108BD9-81ED-4DB2-BD59-A6C34878D82A}">
                    <a16:rowId xmlns:a16="http://schemas.microsoft.com/office/drawing/2014/main" val="4097171444"/>
                  </a:ext>
                </a:extLst>
              </a:tr>
            </a:tbl>
          </a:graphicData>
        </a:graphic>
      </p:graphicFrame>
      <p:sp>
        <p:nvSpPr>
          <p:cNvPr id="5" name="Footer Placeholder 4">
            <a:extLst>
              <a:ext uri="{FF2B5EF4-FFF2-40B4-BE49-F238E27FC236}">
                <a16:creationId xmlns:a16="http://schemas.microsoft.com/office/drawing/2014/main" id="{41C9FBFC-4FB2-A3FC-48FE-461DE0F87FC2}"/>
              </a:ext>
            </a:extLst>
          </p:cNvPr>
          <p:cNvSpPr>
            <a:spLocks noGrp="1"/>
          </p:cNvSpPr>
          <p:nvPr>
            <p:ph type="ftr" sz="quarter" idx="3"/>
          </p:nvPr>
        </p:nvSpPr>
        <p:spPr/>
        <p:txBody>
          <a:bodyPr/>
          <a:lstStyle/>
          <a:p>
            <a:r>
              <a:rPr lang="en-US" dirty="0"/>
              <a:t>NATIONAL CORE INDICATORS®</a:t>
            </a:r>
          </a:p>
        </p:txBody>
      </p:sp>
      <p:sp>
        <p:nvSpPr>
          <p:cNvPr id="6" name="Slide Number Placeholder 5">
            <a:extLst>
              <a:ext uri="{FF2B5EF4-FFF2-40B4-BE49-F238E27FC236}">
                <a16:creationId xmlns:a16="http://schemas.microsoft.com/office/drawing/2014/main" id="{3BE3CEF8-880A-2B2F-BA9B-3C9DEF77804B}"/>
              </a:ext>
            </a:extLst>
          </p:cNvPr>
          <p:cNvSpPr>
            <a:spLocks noGrp="1"/>
          </p:cNvSpPr>
          <p:nvPr>
            <p:ph type="sldNum" sz="quarter" idx="4"/>
          </p:nvPr>
        </p:nvSpPr>
        <p:spPr/>
        <p:txBody>
          <a:bodyPr/>
          <a:lstStyle/>
          <a:p>
            <a:fld id="{56457A89-7E12-42A4-9457-BFD85B9E19BE}" type="slidenum">
              <a:rPr lang="en-US" smtClean="0"/>
              <a:pPr/>
              <a:t>41</a:t>
            </a:fld>
            <a:endParaRPr lang="en-US" dirty="0"/>
          </a:p>
        </p:txBody>
      </p:sp>
      <p:sp>
        <p:nvSpPr>
          <p:cNvPr id="3" name="TextBox 1">
            <a:extLst>
              <a:ext uri="{FF2B5EF4-FFF2-40B4-BE49-F238E27FC236}">
                <a16:creationId xmlns:a16="http://schemas.microsoft.com/office/drawing/2014/main" id="{61003EF3-61E0-4585-310F-B65496B1E77D}"/>
              </a:ext>
            </a:extLst>
          </p:cNvPr>
          <p:cNvSpPr txBox="1"/>
          <p:nvPr/>
        </p:nvSpPr>
        <p:spPr>
          <a:xfrm>
            <a:off x="1136563" y="5893150"/>
            <a:ext cx="9123968" cy="446808"/>
          </a:xfrm>
          <a:prstGeom prst="rect">
            <a:avLst/>
          </a:prstGeom>
        </p:spPr>
        <p:txBody>
          <a:bodyPr wrap="squar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a:solidFill>
                  <a:schemeClr val="tx2"/>
                </a:solidFill>
              </a:rPr>
              <a:t>*Data from BRFSS respondents is self-reported. All NCI-IDD data comes from administrative records. NCI-AD data is self-reported.</a:t>
            </a:r>
            <a:endParaRPr lang="en-US" sz="1800" kern="1200">
              <a:solidFill>
                <a:schemeClr val="tx2"/>
              </a:solidFill>
            </a:endParaRPr>
          </a:p>
        </p:txBody>
      </p:sp>
    </p:spTree>
    <p:extLst>
      <p:ext uri="{BB962C8B-B14F-4D97-AF65-F5344CB8AC3E}">
        <p14:creationId xmlns:p14="http://schemas.microsoft.com/office/powerpoint/2010/main" val="41395734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D4F84C-0A35-4FAD-E48D-21CE254E4F77}"/>
              </a:ext>
            </a:extLst>
          </p:cNvPr>
          <p:cNvSpPr>
            <a:spLocks noGrp="1"/>
          </p:cNvSpPr>
          <p:nvPr>
            <p:ph type="title"/>
          </p:nvPr>
        </p:nvSpPr>
        <p:spPr/>
        <p:txBody>
          <a:bodyPr/>
          <a:lstStyle/>
          <a:p>
            <a:r>
              <a:rPr lang="en-US" dirty="0"/>
              <a:t>Disparities: how do they change as we age?</a:t>
            </a:r>
          </a:p>
        </p:txBody>
      </p:sp>
      <p:sp>
        <p:nvSpPr>
          <p:cNvPr id="7" name="Content Placeholder 6">
            <a:extLst>
              <a:ext uri="{FF2B5EF4-FFF2-40B4-BE49-F238E27FC236}">
                <a16:creationId xmlns:a16="http://schemas.microsoft.com/office/drawing/2014/main" id="{5338F152-EE6A-1BAB-A2EC-260B95D0F5A5}"/>
              </a:ext>
            </a:extLst>
          </p:cNvPr>
          <p:cNvSpPr>
            <a:spLocks noGrp="1"/>
          </p:cNvSpPr>
          <p:nvPr>
            <p:ph sz="half" idx="1"/>
          </p:nvPr>
        </p:nvSpPr>
        <p:spPr/>
        <p:txBody>
          <a:bodyPr>
            <a:normAutofit fontScale="92500" lnSpcReduction="10000"/>
          </a:bodyPr>
          <a:lstStyle/>
          <a:p>
            <a:r>
              <a:rPr lang="en-US" b="0" dirty="0"/>
              <a:t>As we age, we all tend to have more health issues.</a:t>
            </a:r>
          </a:p>
          <a:p>
            <a:endParaRPr lang="en-US" b="0" dirty="0"/>
          </a:p>
          <a:p>
            <a:r>
              <a:rPr lang="en-US" b="0" dirty="0"/>
              <a:t>There’s lots of research looking at aging and health outcomes. But, we don’t really know if disparities in health change over time.</a:t>
            </a:r>
          </a:p>
          <a:p>
            <a:endParaRPr lang="en-US" b="0" dirty="0"/>
          </a:p>
          <a:p>
            <a:r>
              <a:rPr lang="en-US" b="0" dirty="0"/>
              <a:t>There’s some data on people as they age, but disability definitions in those data can vary a lot.</a:t>
            </a:r>
          </a:p>
        </p:txBody>
      </p:sp>
      <p:pic>
        <p:nvPicPr>
          <p:cNvPr id="10" name="Content Placeholder 9" descr="A older man driving a car">
            <a:extLst>
              <a:ext uri="{FF2B5EF4-FFF2-40B4-BE49-F238E27FC236}">
                <a16:creationId xmlns:a16="http://schemas.microsoft.com/office/drawing/2014/main" id="{AE2510C3-94A5-FCC0-4E94-E7D437CE58B6}"/>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316579" y="2327879"/>
            <a:ext cx="5181600" cy="2913693"/>
          </a:xfrm>
          <a:prstGeom prst="rect">
            <a:avLst/>
          </a:prstGeom>
        </p:spPr>
      </p:pic>
      <p:sp>
        <p:nvSpPr>
          <p:cNvPr id="4" name="Footer Placeholder 3">
            <a:extLst>
              <a:ext uri="{FF2B5EF4-FFF2-40B4-BE49-F238E27FC236}">
                <a16:creationId xmlns:a16="http://schemas.microsoft.com/office/drawing/2014/main" id="{8E9BB274-0401-68ED-1930-A1C6AE280F7D}"/>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cs typeface="+mn-cs"/>
              </a:rPr>
              <a:t>NATIONAL CORE INDICATORS®</a:t>
            </a:r>
          </a:p>
        </p:txBody>
      </p:sp>
    </p:spTree>
    <p:extLst>
      <p:ext uri="{BB962C8B-B14F-4D97-AF65-F5344CB8AC3E}">
        <p14:creationId xmlns:p14="http://schemas.microsoft.com/office/powerpoint/2010/main" val="36256444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B9CB1-E177-F2D4-9B2C-B0CE275458FA}"/>
              </a:ext>
            </a:extLst>
          </p:cNvPr>
          <p:cNvSpPr>
            <a:spLocks noGrp="1"/>
          </p:cNvSpPr>
          <p:nvPr>
            <p:ph type="title"/>
          </p:nvPr>
        </p:nvSpPr>
        <p:spPr>
          <a:xfrm>
            <a:off x="838200" y="365126"/>
            <a:ext cx="10515600" cy="1188994"/>
          </a:xfrm>
        </p:spPr>
        <p:txBody>
          <a:bodyPr>
            <a:noAutofit/>
          </a:bodyPr>
          <a:lstStyle/>
          <a:p>
            <a:r>
              <a:rPr lang="en-US" sz="4000" dirty="0"/>
              <a:t>Stratifying cross-sectional data by age groups to examine diabetes disparities</a:t>
            </a:r>
          </a:p>
        </p:txBody>
      </p:sp>
      <p:sp>
        <p:nvSpPr>
          <p:cNvPr id="6" name="Footer Placeholder 5">
            <a:extLst>
              <a:ext uri="{FF2B5EF4-FFF2-40B4-BE49-F238E27FC236}">
                <a16:creationId xmlns:a16="http://schemas.microsoft.com/office/drawing/2014/main" id="{B3922146-5CF3-9316-04CB-4CCDACB65E6F}"/>
              </a:ext>
            </a:extLst>
          </p:cNvPr>
          <p:cNvSpPr>
            <a:spLocks noGrp="1"/>
          </p:cNvSpPr>
          <p:nvPr>
            <p:ph type="ftr" sz="quarter" idx="3"/>
          </p:nvPr>
        </p:nvSpPr>
        <p:spPr/>
        <p:txBody>
          <a:bodyPr/>
          <a:lstStyle/>
          <a:p>
            <a:r>
              <a:rPr lang="en-US" dirty="0"/>
              <a:t>NATIONAL CORE INDICATORS®</a:t>
            </a:r>
          </a:p>
        </p:txBody>
      </p:sp>
      <p:sp>
        <p:nvSpPr>
          <p:cNvPr id="5" name="Slide Number Placeholder 4">
            <a:extLst>
              <a:ext uri="{FF2B5EF4-FFF2-40B4-BE49-F238E27FC236}">
                <a16:creationId xmlns:a16="http://schemas.microsoft.com/office/drawing/2014/main" id="{1F816E31-3C02-AA31-A4CF-EF147FFD0487}"/>
              </a:ext>
            </a:extLst>
          </p:cNvPr>
          <p:cNvSpPr>
            <a:spLocks noGrp="1"/>
          </p:cNvSpPr>
          <p:nvPr>
            <p:ph type="sldNum" sz="quarter" idx="4"/>
          </p:nvPr>
        </p:nvSpPr>
        <p:spPr/>
        <p:txBody>
          <a:bodyPr/>
          <a:lstStyle/>
          <a:p>
            <a:fld id="{56457A89-7E12-42A4-9457-BFD85B9E19BE}" type="slidenum">
              <a:rPr lang="en-US" smtClean="0"/>
              <a:pPr/>
              <a:t>43</a:t>
            </a:fld>
            <a:endParaRPr lang="en-US" dirty="0"/>
          </a:p>
        </p:txBody>
      </p:sp>
      <p:sp>
        <p:nvSpPr>
          <p:cNvPr id="15" name="TextBox 14">
            <a:extLst>
              <a:ext uri="{FF2B5EF4-FFF2-40B4-BE49-F238E27FC236}">
                <a16:creationId xmlns:a16="http://schemas.microsoft.com/office/drawing/2014/main" id="{B74CA6B0-2498-A7AD-C0D4-535AD0E76FFD}"/>
              </a:ext>
            </a:extLst>
          </p:cNvPr>
          <p:cNvSpPr txBox="1"/>
          <p:nvPr/>
        </p:nvSpPr>
        <p:spPr>
          <a:xfrm>
            <a:off x="1720516" y="5530935"/>
            <a:ext cx="2318084" cy="369332"/>
          </a:xfrm>
          <a:prstGeom prst="rect">
            <a:avLst/>
          </a:prstGeom>
          <a:noFill/>
        </p:spPr>
        <p:txBody>
          <a:bodyPr wrap="square" rtlCol="0">
            <a:spAutoFit/>
          </a:bodyPr>
          <a:lstStyle/>
          <a:p>
            <a:r>
              <a:rPr lang="en-US">
                <a:solidFill>
                  <a:schemeClr val="tx2"/>
                </a:solidFill>
              </a:rPr>
              <a:t>Less than 18 years old</a:t>
            </a:r>
          </a:p>
        </p:txBody>
      </p:sp>
      <p:sp>
        <p:nvSpPr>
          <p:cNvPr id="19" name="TextBox 18">
            <a:extLst>
              <a:ext uri="{FF2B5EF4-FFF2-40B4-BE49-F238E27FC236}">
                <a16:creationId xmlns:a16="http://schemas.microsoft.com/office/drawing/2014/main" id="{F519B812-FF14-C635-DBC5-31F5CDBA3737}"/>
              </a:ext>
            </a:extLst>
          </p:cNvPr>
          <p:cNvSpPr txBox="1"/>
          <p:nvPr/>
        </p:nvSpPr>
        <p:spPr>
          <a:xfrm>
            <a:off x="4948870" y="2864602"/>
            <a:ext cx="6535207" cy="1200329"/>
          </a:xfrm>
          <a:prstGeom prst="rect">
            <a:avLst/>
          </a:prstGeom>
          <a:noFill/>
        </p:spPr>
        <p:txBody>
          <a:bodyPr wrap="square" rtlCol="0">
            <a:spAutoFit/>
          </a:bodyPr>
          <a:lstStyle/>
          <a:p>
            <a:r>
              <a:rPr lang="en-US">
                <a:solidFill>
                  <a:schemeClr val="tx2"/>
                </a:solidFill>
              </a:rPr>
              <a:t>DISCLAIMER: Data shown come from the NCI-IDD CFS (2022-2024) and the NSCH (2022). For the NSCH, data measure type 2 diabetes only, and all respondents as samples were too small to support stratification by disability type.</a:t>
            </a:r>
          </a:p>
        </p:txBody>
      </p:sp>
      <p:pic>
        <p:nvPicPr>
          <p:cNvPr id="12" name="Content Placeholder 11" descr="A graph showing the percent of people with disabilities and peers without disabilities who have diabetes by age.&#10;Among those under 18, .1% of the overall population has diabetes compared to 3% of those with IDD.">
            <a:extLst>
              <a:ext uri="{FF2B5EF4-FFF2-40B4-BE49-F238E27FC236}">
                <a16:creationId xmlns:a16="http://schemas.microsoft.com/office/drawing/2014/main" id="{EE0EFA37-6D18-3498-6B92-57791E5BD434}"/>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838149" y="2496440"/>
            <a:ext cx="3606209" cy="3034495"/>
          </a:xfrm>
          <a:prstGeom prst="rect">
            <a:avLst/>
          </a:prstGeom>
        </p:spPr>
      </p:pic>
      <p:pic>
        <p:nvPicPr>
          <p:cNvPr id="14" name="Picture 13">
            <a:extLst>
              <a:ext uri="{FF2B5EF4-FFF2-40B4-BE49-F238E27FC236}">
                <a16:creationId xmlns:a16="http://schemas.microsoft.com/office/drawing/2014/main" id="{3460C0BE-E19B-C2F3-C7E7-49A97F334496}"/>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34696" y="1529931"/>
            <a:ext cx="10522608" cy="739795"/>
          </a:xfrm>
          <a:prstGeom prst="rect">
            <a:avLst/>
          </a:prstGeom>
        </p:spPr>
      </p:pic>
    </p:spTree>
    <p:extLst>
      <p:ext uri="{BB962C8B-B14F-4D97-AF65-F5344CB8AC3E}">
        <p14:creationId xmlns:p14="http://schemas.microsoft.com/office/powerpoint/2010/main" val="17332127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04D92-A68D-4453-1077-13510CEFBC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C02A6D-E268-697D-5166-B777A0C860D7}"/>
              </a:ext>
            </a:extLst>
          </p:cNvPr>
          <p:cNvSpPr>
            <a:spLocks noGrp="1"/>
          </p:cNvSpPr>
          <p:nvPr>
            <p:ph type="title"/>
          </p:nvPr>
        </p:nvSpPr>
        <p:spPr/>
        <p:txBody>
          <a:bodyPr>
            <a:noAutofit/>
          </a:bodyPr>
          <a:lstStyle/>
          <a:p>
            <a:r>
              <a:rPr lang="en-US" dirty="0"/>
              <a:t>Stratifying cross-sectional data by age groups to examine diabetes disparities</a:t>
            </a:r>
            <a:endParaRPr lang="en-US" sz="4400" dirty="0"/>
          </a:p>
        </p:txBody>
      </p:sp>
      <p:sp>
        <p:nvSpPr>
          <p:cNvPr id="6" name="Footer Placeholder 5">
            <a:extLst>
              <a:ext uri="{FF2B5EF4-FFF2-40B4-BE49-F238E27FC236}">
                <a16:creationId xmlns:a16="http://schemas.microsoft.com/office/drawing/2014/main" id="{BEB1791D-01A1-6841-235A-BE74C0AB8274}"/>
              </a:ext>
            </a:extLst>
          </p:cNvPr>
          <p:cNvSpPr>
            <a:spLocks noGrp="1"/>
          </p:cNvSpPr>
          <p:nvPr>
            <p:ph type="ftr" sz="quarter" idx="3"/>
          </p:nvPr>
        </p:nvSpPr>
        <p:spPr/>
        <p:txBody>
          <a:bodyPr/>
          <a:lstStyle/>
          <a:p>
            <a:r>
              <a:rPr lang="en-US" dirty="0"/>
              <a:t>NATIONAL CORE INDICATORS®</a:t>
            </a:r>
          </a:p>
        </p:txBody>
      </p:sp>
      <p:sp>
        <p:nvSpPr>
          <p:cNvPr id="5" name="Slide Number Placeholder 4">
            <a:extLst>
              <a:ext uri="{FF2B5EF4-FFF2-40B4-BE49-F238E27FC236}">
                <a16:creationId xmlns:a16="http://schemas.microsoft.com/office/drawing/2014/main" id="{60251CC8-EBDF-85F2-E1DE-9B1360596F2C}"/>
              </a:ext>
            </a:extLst>
          </p:cNvPr>
          <p:cNvSpPr>
            <a:spLocks noGrp="1"/>
          </p:cNvSpPr>
          <p:nvPr>
            <p:ph type="sldNum" sz="quarter" idx="4"/>
          </p:nvPr>
        </p:nvSpPr>
        <p:spPr/>
        <p:txBody>
          <a:bodyPr/>
          <a:lstStyle/>
          <a:p>
            <a:fld id="{56457A89-7E12-42A4-9457-BFD85B9E19BE}" type="slidenum">
              <a:rPr lang="en-US" smtClean="0"/>
              <a:pPr/>
              <a:t>44</a:t>
            </a:fld>
            <a:endParaRPr lang="en-US" dirty="0"/>
          </a:p>
        </p:txBody>
      </p:sp>
      <p:sp>
        <p:nvSpPr>
          <p:cNvPr id="15" name="TextBox 14">
            <a:extLst>
              <a:ext uri="{FF2B5EF4-FFF2-40B4-BE49-F238E27FC236}">
                <a16:creationId xmlns:a16="http://schemas.microsoft.com/office/drawing/2014/main" id="{B701962D-342E-529D-4E34-03FF8F7D68AD}"/>
              </a:ext>
            </a:extLst>
          </p:cNvPr>
          <p:cNvSpPr txBox="1"/>
          <p:nvPr/>
        </p:nvSpPr>
        <p:spPr>
          <a:xfrm>
            <a:off x="1720516" y="5530935"/>
            <a:ext cx="2318084" cy="369332"/>
          </a:xfrm>
          <a:prstGeom prst="rect">
            <a:avLst/>
          </a:prstGeom>
          <a:noFill/>
        </p:spPr>
        <p:txBody>
          <a:bodyPr wrap="square" rtlCol="0">
            <a:spAutoFit/>
          </a:bodyPr>
          <a:lstStyle/>
          <a:p>
            <a:r>
              <a:rPr lang="en-US">
                <a:solidFill>
                  <a:schemeClr val="tx2"/>
                </a:solidFill>
              </a:rPr>
              <a:t>Less than 18 years old</a:t>
            </a:r>
          </a:p>
        </p:txBody>
      </p:sp>
      <p:sp>
        <p:nvSpPr>
          <p:cNvPr id="16" name="TextBox 15">
            <a:extLst>
              <a:ext uri="{FF2B5EF4-FFF2-40B4-BE49-F238E27FC236}">
                <a16:creationId xmlns:a16="http://schemas.microsoft.com/office/drawing/2014/main" id="{BC3B4A50-22BD-6C54-5507-8636E2968254}"/>
              </a:ext>
            </a:extLst>
          </p:cNvPr>
          <p:cNvSpPr txBox="1"/>
          <p:nvPr/>
        </p:nvSpPr>
        <p:spPr>
          <a:xfrm>
            <a:off x="4134853" y="5530935"/>
            <a:ext cx="2318084" cy="369332"/>
          </a:xfrm>
          <a:prstGeom prst="rect">
            <a:avLst/>
          </a:prstGeom>
          <a:noFill/>
        </p:spPr>
        <p:txBody>
          <a:bodyPr wrap="square" rtlCol="0">
            <a:spAutoFit/>
          </a:bodyPr>
          <a:lstStyle/>
          <a:p>
            <a:pPr algn="ctr"/>
            <a:r>
              <a:rPr lang="en-US">
                <a:solidFill>
                  <a:schemeClr val="tx2"/>
                </a:solidFill>
              </a:rPr>
              <a:t>18-44 years old</a:t>
            </a:r>
          </a:p>
        </p:txBody>
      </p:sp>
      <p:sp>
        <p:nvSpPr>
          <p:cNvPr id="19" name="TextBox 18">
            <a:extLst>
              <a:ext uri="{FF2B5EF4-FFF2-40B4-BE49-F238E27FC236}">
                <a16:creationId xmlns:a16="http://schemas.microsoft.com/office/drawing/2014/main" id="{97A82DD4-EEB4-AA98-C0FE-5E3F38AEC155}"/>
              </a:ext>
            </a:extLst>
          </p:cNvPr>
          <p:cNvSpPr txBox="1"/>
          <p:nvPr/>
        </p:nvSpPr>
        <p:spPr>
          <a:xfrm>
            <a:off x="6730835" y="2879682"/>
            <a:ext cx="5159610" cy="1754326"/>
          </a:xfrm>
          <a:prstGeom prst="rect">
            <a:avLst/>
          </a:prstGeom>
          <a:noFill/>
        </p:spPr>
        <p:txBody>
          <a:bodyPr wrap="square" rtlCol="0">
            <a:spAutoFit/>
          </a:bodyPr>
          <a:lstStyle/>
          <a:p>
            <a:r>
              <a:rPr lang="en-US">
                <a:solidFill>
                  <a:schemeClr val="tx2"/>
                </a:solidFill>
              </a:rPr>
              <a:t>DISCLAIMER: Data from 18–44-year-olds come from 3 different cross-sectional data sources: NCI-IDD IPS (2022-2024), NCI-AD ACS (2022-2024), and BRFSS (2022). Data from NCI comes from administrative sources or can be self-reported for NCI-AD, while BRFSS data is self-reported.</a:t>
            </a:r>
          </a:p>
        </p:txBody>
      </p:sp>
      <p:pic>
        <p:nvPicPr>
          <p:cNvPr id="9" name="Picture 8">
            <a:extLst>
              <a:ext uri="{FF2B5EF4-FFF2-40B4-BE49-F238E27FC236}">
                <a16:creationId xmlns:a16="http://schemas.microsoft.com/office/drawing/2014/main" id="{4E84C272-5868-D1E1-9297-C94055CB7423}"/>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34696" y="1529931"/>
            <a:ext cx="10522608" cy="739795"/>
          </a:xfrm>
          <a:prstGeom prst="rect">
            <a:avLst/>
          </a:prstGeom>
        </p:spPr>
      </p:pic>
      <p:pic>
        <p:nvPicPr>
          <p:cNvPr id="10" name="Content Placeholder 11" descr="A graph showing the percent of people with disabilities and peers without disabilities who have diabetes by age.&#10;Among those 18-44, 2% of the overall population has diabetes compared to 13% of those with IDD, 16% of those with physical disabilities, and 18% of those with psychiatric disabilities.">
            <a:extLst>
              <a:ext uri="{FF2B5EF4-FFF2-40B4-BE49-F238E27FC236}">
                <a16:creationId xmlns:a16="http://schemas.microsoft.com/office/drawing/2014/main" id="{13064795-E892-A0C6-F2EB-FBF62124929B}"/>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rcRect/>
          <a:stretch>
            <a:fillRect/>
          </a:stretch>
        </p:blipFill>
        <p:spPr>
          <a:xfrm>
            <a:off x="1075246" y="2382063"/>
            <a:ext cx="5377691" cy="3036535"/>
          </a:xfrm>
          <a:prstGeom prst="rect">
            <a:avLst/>
          </a:prstGeom>
        </p:spPr>
      </p:pic>
    </p:spTree>
    <p:extLst>
      <p:ext uri="{BB962C8B-B14F-4D97-AF65-F5344CB8AC3E}">
        <p14:creationId xmlns:p14="http://schemas.microsoft.com/office/powerpoint/2010/main" val="30016508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7E099-7A7C-D959-2D29-592A50B8CD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78A418-BF8D-FC69-3AFB-DB717FF64011}"/>
              </a:ext>
            </a:extLst>
          </p:cNvPr>
          <p:cNvSpPr>
            <a:spLocks noGrp="1"/>
          </p:cNvSpPr>
          <p:nvPr>
            <p:ph type="title"/>
          </p:nvPr>
        </p:nvSpPr>
        <p:spPr/>
        <p:txBody>
          <a:bodyPr>
            <a:noAutofit/>
          </a:bodyPr>
          <a:lstStyle/>
          <a:p>
            <a:r>
              <a:rPr lang="en-US" dirty="0"/>
              <a:t>Stratifying cross-sectional data by age groups to examine diabetes disparities</a:t>
            </a:r>
            <a:endParaRPr lang="en-US" sz="4400" dirty="0"/>
          </a:p>
        </p:txBody>
      </p:sp>
      <p:sp>
        <p:nvSpPr>
          <p:cNvPr id="6" name="Footer Placeholder 5">
            <a:extLst>
              <a:ext uri="{FF2B5EF4-FFF2-40B4-BE49-F238E27FC236}">
                <a16:creationId xmlns:a16="http://schemas.microsoft.com/office/drawing/2014/main" id="{DEC4AF1F-531C-B56D-DF7A-332B559B016C}"/>
              </a:ext>
            </a:extLst>
          </p:cNvPr>
          <p:cNvSpPr>
            <a:spLocks noGrp="1"/>
          </p:cNvSpPr>
          <p:nvPr>
            <p:ph type="ftr" sz="quarter" idx="3"/>
          </p:nvPr>
        </p:nvSpPr>
        <p:spPr/>
        <p:txBody>
          <a:bodyPr/>
          <a:lstStyle/>
          <a:p>
            <a:r>
              <a:rPr lang="en-US" dirty="0"/>
              <a:t>NATIONAL CORE INDICATORS®</a:t>
            </a:r>
          </a:p>
        </p:txBody>
      </p:sp>
      <p:sp>
        <p:nvSpPr>
          <p:cNvPr id="5" name="Slide Number Placeholder 4">
            <a:extLst>
              <a:ext uri="{FF2B5EF4-FFF2-40B4-BE49-F238E27FC236}">
                <a16:creationId xmlns:a16="http://schemas.microsoft.com/office/drawing/2014/main" id="{0A027EF8-EF31-73D0-D56D-809E1706C136}"/>
              </a:ext>
            </a:extLst>
          </p:cNvPr>
          <p:cNvSpPr>
            <a:spLocks noGrp="1"/>
          </p:cNvSpPr>
          <p:nvPr>
            <p:ph type="sldNum" sz="quarter" idx="4"/>
          </p:nvPr>
        </p:nvSpPr>
        <p:spPr/>
        <p:txBody>
          <a:bodyPr/>
          <a:lstStyle/>
          <a:p>
            <a:fld id="{56457A89-7E12-42A4-9457-BFD85B9E19BE}" type="slidenum">
              <a:rPr lang="en-US" smtClean="0"/>
              <a:pPr/>
              <a:t>45</a:t>
            </a:fld>
            <a:endParaRPr lang="en-US" dirty="0"/>
          </a:p>
        </p:txBody>
      </p:sp>
      <p:sp>
        <p:nvSpPr>
          <p:cNvPr id="15" name="TextBox 14">
            <a:extLst>
              <a:ext uri="{FF2B5EF4-FFF2-40B4-BE49-F238E27FC236}">
                <a16:creationId xmlns:a16="http://schemas.microsoft.com/office/drawing/2014/main" id="{6D82DAE2-D1ED-B5CD-0660-F1EFC1AA46B5}"/>
              </a:ext>
            </a:extLst>
          </p:cNvPr>
          <p:cNvSpPr txBox="1"/>
          <p:nvPr/>
        </p:nvSpPr>
        <p:spPr>
          <a:xfrm>
            <a:off x="1720516" y="5530935"/>
            <a:ext cx="2318084" cy="369332"/>
          </a:xfrm>
          <a:prstGeom prst="rect">
            <a:avLst/>
          </a:prstGeom>
          <a:noFill/>
        </p:spPr>
        <p:txBody>
          <a:bodyPr wrap="square" rtlCol="0">
            <a:spAutoFit/>
          </a:bodyPr>
          <a:lstStyle/>
          <a:p>
            <a:r>
              <a:rPr lang="en-US">
                <a:solidFill>
                  <a:schemeClr val="tx2"/>
                </a:solidFill>
              </a:rPr>
              <a:t>Less than 18 years old</a:t>
            </a:r>
          </a:p>
        </p:txBody>
      </p:sp>
      <p:sp>
        <p:nvSpPr>
          <p:cNvPr id="16" name="TextBox 15">
            <a:extLst>
              <a:ext uri="{FF2B5EF4-FFF2-40B4-BE49-F238E27FC236}">
                <a16:creationId xmlns:a16="http://schemas.microsoft.com/office/drawing/2014/main" id="{B3F352A0-2C98-FF50-0CB7-215A8670EF17}"/>
              </a:ext>
            </a:extLst>
          </p:cNvPr>
          <p:cNvSpPr txBox="1"/>
          <p:nvPr/>
        </p:nvSpPr>
        <p:spPr>
          <a:xfrm>
            <a:off x="4134853" y="5530935"/>
            <a:ext cx="2318084" cy="369332"/>
          </a:xfrm>
          <a:prstGeom prst="rect">
            <a:avLst/>
          </a:prstGeom>
          <a:noFill/>
        </p:spPr>
        <p:txBody>
          <a:bodyPr wrap="square" rtlCol="0">
            <a:spAutoFit/>
          </a:bodyPr>
          <a:lstStyle/>
          <a:p>
            <a:pPr algn="ctr"/>
            <a:r>
              <a:rPr lang="en-US">
                <a:solidFill>
                  <a:schemeClr val="tx2"/>
                </a:solidFill>
              </a:rPr>
              <a:t>18-44 years old</a:t>
            </a:r>
          </a:p>
        </p:txBody>
      </p:sp>
      <p:sp>
        <p:nvSpPr>
          <p:cNvPr id="17" name="TextBox 16">
            <a:extLst>
              <a:ext uri="{FF2B5EF4-FFF2-40B4-BE49-F238E27FC236}">
                <a16:creationId xmlns:a16="http://schemas.microsoft.com/office/drawing/2014/main" id="{8F91BE28-6905-9A87-9A30-225A7FE28239}"/>
              </a:ext>
            </a:extLst>
          </p:cNvPr>
          <p:cNvSpPr txBox="1"/>
          <p:nvPr/>
        </p:nvSpPr>
        <p:spPr>
          <a:xfrm>
            <a:off x="6549190" y="5530935"/>
            <a:ext cx="2318084" cy="369332"/>
          </a:xfrm>
          <a:prstGeom prst="rect">
            <a:avLst/>
          </a:prstGeom>
          <a:noFill/>
        </p:spPr>
        <p:txBody>
          <a:bodyPr wrap="square" rtlCol="0">
            <a:spAutoFit/>
          </a:bodyPr>
          <a:lstStyle/>
          <a:p>
            <a:pPr algn="ctr"/>
            <a:r>
              <a:rPr lang="en-US">
                <a:solidFill>
                  <a:schemeClr val="tx2"/>
                </a:solidFill>
              </a:rPr>
              <a:t>45-64 years old</a:t>
            </a:r>
          </a:p>
        </p:txBody>
      </p:sp>
      <p:sp>
        <p:nvSpPr>
          <p:cNvPr id="3" name="TextBox 2">
            <a:extLst>
              <a:ext uri="{FF2B5EF4-FFF2-40B4-BE49-F238E27FC236}">
                <a16:creationId xmlns:a16="http://schemas.microsoft.com/office/drawing/2014/main" id="{96004431-BCC0-FAEE-0100-FFDA69E52044}"/>
              </a:ext>
            </a:extLst>
          </p:cNvPr>
          <p:cNvSpPr txBox="1"/>
          <p:nvPr/>
        </p:nvSpPr>
        <p:spPr>
          <a:xfrm>
            <a:off x="8655352" y="2856603"/>
            <a:ext cx="3247890" cy="2862322"/>
          </a:xfrm>
          <a:prstGeom prst="rect">
            <a:avLst/>
          </a:prstGeom>
          <a:noFill/>
        </p:spPr>
        <p:txBody>
          <a:bodyPr wrap="square" rtlCol="0">
            <a:spAutoFit/>
          </a:bodyPr>
          <a:lstStyle/>
          <a:p>
            <a:pPr algn="ctr"/>
            <a:r>
              <a:rPr lang="en-US">
                <a:solidFill>
                  <a:schemeClr val="tx2"/>
                </a:solidFill>
              </a:rPr>
              <a:t>DISCLAIMER: Data from 45-64-year-olds come from 3 different cross-sectional data sources: NCI-IDD IPS (2022-2024), NCI-AD ACS (2022-2024), and BRFSS (2022). Data from NCI comes from administrative sources or can be self-reported for NCI-AD, while BRFSS data is self-reported.</a:t>
            </a:r>
          </a:p>
        </p:txBody>
      </p:sp>
      <p:pic>
        <p:nvPicPr>
          <p:cNvPr id="9" name="Content Placeholder 11" descr="A graph showing the percent of people with disabilities and peers without disabilities who have diabetes by age.&#10;Among those 45-64, 11% of the overall population has diabetes compared to 24% of those with IDD, 44% of those with physical disabilities, and 43% of those with psychiatric disabilities.">
            <a:extLst>
              <a:ext uri="{FF2B5EF4-FFF2-40B4-BE49-F238E27FC236}">
                <a16:creationId xmlns:a16="http://schemas.microsoft.com/office/drawing/2014/main" id="{C0765A81-4282-8DCA-3B42-336E95BB76F7}"/>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l="-1"/>
          <a:stretch>
            <a:fillRect/>
          </a:stretch>
        </p:blipFill>
        <p:spPr>
          <a:xfrm>
            <a:off x="1155083" y="2494400"/>
            <a:ext cx="7500269" cy="3036535"/>
          </a:xfrm>
          <a:prstGeom prst="rect">
            <a:avLst/>
          </a:prstGeom>
        </p:spPr>
      </p:pic>
      <p:pic>
        <p:nvPicPr>
          <p:cNvPr id="10" name="Picture 9">
            <a:extLst>
              <a:ext uri="{FF2B5EF4-FFF2-40B4-BE49-F238E27FC236}">
                <a16:creationId xmlns:a16="http://schemas.microsoft.com/office/drawing/2014/main" id="{996D6501-730B-CB65-5F48-50270FDA9D7E}"/>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34696" y="1529931"/>
            <a:ext cx="10522608" cy="739795"/>
          </a:xfrm>
          <a:prstGeom prst="rect">
            <a:avLst/>
          </a:prstGeom>
        </p:spPr>
      </p:pic>
    </p:spTree>
    <p:extLst>
      <p:ext uri="{BB962C8B-B14F-4D97-AF65-F5344CB8AC3E}">
        <p14:creationId xmlns:p14="http://schemas.microsoft.com/office/powerpoint/2010/main" val="16536681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A1FCB-639F-F194-1874-71B5CE2BB7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A9EE22-5FEE-F242-F1A3-3AEB980691A6}"/>
              </a:ext>
            </a:extLst>
          </p:cNvPr>
          <p:cNvSpPr>
            <a:spLocks noGrp="1"/>
          </p:cNvSpPr>
          <p:nvPr>
            <p:ph type="title"/>
          </p:nvPr>
        </p:nvSpPr>
        <p:spPr>
          <a:xfrm>
            <a:off x="838200" y="365126"/>
            <a:ext cx="10515600" cy="991436"/>
          </a:xfrm>
        </p:spPr>
        <p:txBody>
          <a:bodyPr>
            <a:noAutofit/>
          </a:bodyPr>
          <a:lstStyle/>
          <a:p>
            <a:r>
              <a:rPr lang="en-US" dirty="0"/>
              <a:t>Stratifying cross-sectional data by age groups to examine diabetes disparities</a:t>
            </a:r>
            <a:endParaRPr lang="en-US" sz="4400" dirty="0"/>
          </a:p>
        </p:txBody>
      </p:sp>
      <p:sp>
        <p:nvSpPr>
          <p:cNvPr id="6" name="Footer Placeholder 5">
            <a:extLst>
              <a:ext uri="{FF2B5EF4-FFF2-40B4-BE49-F238E27FC236}">
                <a16:creationId xmlns:a16="http://schemas.microsoft.com/office/drawing/2014/main" id="{569B7AD4-359B-503E-B947-0E156ACF491B}"/>
              </a:ext>
            </a:extLst>
          </p:cNvPr>
          <p:cNvSpPr>
            <a:spLocks noGrp="1"/>
          </p:cNvSpPr>
          <p:nvPr>
            <p:ph type="ftr" sz="quarter" idx="3"/>
          </p:nvPr>
        </p:nvSpPr>
        <p:spPr/>
        <p:txBody>
          <a:bodyPr/>
          <a:lstStyle/>
          <a:p>
            <a:r>
              <a:rPr lang="en-US" dirty="0"/>
              <a:t>NATIONAL CORE INDICATORS®</a:t>
            </a:r>
          </a:p>
        </p:txBody>
      </p:sp>
      <p:sp>
        <p:nvSpPr>
          <p:cNvPr id="5" name="Slide Number Placeholder 4">
            <a:extLst>
              <a:ext uri="{FF2B5EF4-FFF2-40B4-BE49-F238E27FC236}">
                <a16:creationId xmlns:a16="http://schemas.microsoft.com/office/drawing/2014/main" id="{941DADEA-BA53-E50D-DAF4-CB0EDE0E54E0}"/>
              </a:ext>
            </a:extLst>
          </p:cNvPr>
          <p:cNvSpPr>
            <a:spLocks noGrp="1"/>
          </p:cNvSpPr>
          <p:nvPr>
            <p:ph type="sldNum" sz="quarter" idx="4"/>
          </p:nvPr>
        </p:nvSpPr>
        <p:spPr/>
        <p:txBody>
          <a:bodyPr/>
          <a:lstStyle/>
          <a:p>
            <a:fld id="{56457A89-7E12-42A4-9457-BFD85B9E19BE}" type="slidenum">
              <a:rPr lang="en-US" smtClean="0"/>
              <a:pPr/>
              <a:t>46</a:t>
            </a:fld>
            <a:endParaRPr lang="en-US" dirty="0"/>
          </a:p>
        </p:txBody>
      </p:sp>
      <p:sp>
        <p:nvSpPr>
          <p:cNvPr id="15" name="TextBox 14">
            <a:extLst>
              <a:ext uri="{FF2B5EF4-FFF2-40B4-BE49-F238E27FC236}">
                <a16:creationId xmlns:a16="http://schemas.microsoft.com/office/drawing/2014/main" id="{A1BD67BB-3044-976F-CAA8-CFD24ED2D05B}"/>
              </a:ext>
            </a:extLst>
          </p:cNvPr>
          <p:cNvSpPr txBox="1"/>
          <p:nvPr/>
        </p:nvSpPr>
        <p:spPr>
          <a:xfrm>
            <a:off x="1720516" y="5287742"/>
            <a:ext cx="2318084" cy="369332"/>
          </a:xfrm>
          <a:prstGeom prst="rect">
            <a:avLst/>
          </a:prstGeom>
          <a:noFill/>
        </p:spPr>
        <p:txBody>
          <a:bodyPr wrap="square" rtlCol="0">
            <a:spAutoFit/>
          </a:bodyPr>
          <a:lstStyle/>
          <a:p>
            <a:r>
              <a:rPr lang="en-US">
                <a:solidFill>
                  <a:schemeClr val="tx2"/>
                </a:solidFill>
              </a:rPr>
              <a:t>Less than 18 years old</a:t>
            </a:r>
          </a:p>
        </p:txBody>
      </p:sp>
      <p:sp>
        <p:nvSpPr>
          <p:cNvPr id="16" name="TextBox 15">
            <a:extLst>
              <a:ext uri="{FF2B5EF4-FFF2-40B4-BE49-F238E27FC236}">
                <a16:creationId xmlns:a16="http://schemas.microsoft.com/office/drawing/2014/main" id="{EEF0BABC-A109-1439-594B-CC54E2A39703}"/>
              </a:ext>
            </a:extLst>
          </p:cNvPr>
          <p:cNvSpPr txBox="1"/>
          <p:nvPr/>
        </p:nvSpPr>
        <p:spPr>
          <a:xfrm>
            <a:off x="4134853" y="5265182"/>
            <a:ext cx="2318084" cy="369332"/>
          </a:xfrm>
          <a:prstGeom prst="rect">
            <a:avLst/>
          </a:prstGeom>
          <a:noFill/>
        </p:spPr>
        <p:txBody>
          <a:bodyPr wrap="square" rtlCol="0">
            <a:spAutoFit/>
          </a:bodyPr>
          <a:lstStyle/>
          <a:p>
            <a:pPr algn="ctr"/>
            <a:r>
              <a:rPr lang="en-US">
                <a:solidFill>
                  <a:schemeClr val="tx2"/>
                </a:solidFill>
              </a:rPr>
              <a:t>18-44 years old</a:t>
            </a:r>
          </a:p>
        </p:txBody>
      </p:sp>
      <p:sp>
        <p:nvSpPr>
          <p:cNvPr id="17" name="TextBox 16">
            <a:extLst>
              <a:ext uri="{FF2B5EF4-FFF2-40B4-BE49-F238E27FC236}">
                <a16:creationId xmlns:a16="http://schemas.microsoft.com/office/drawing/2014/main" id="{08066F22-619A-5DC4-7CCB-C8FE1937A827}"/>
              </a:ext>
            </a:extLst>
          </p:cNvPr>
          <p:cNvSpPr txBox="1"/>
          <p:nvPr/>
        </p:nvSpPr>
        <p:spPr>
          <a:xfrm>
            <a:off x="6549190" y="5287742"/>
            <a:ext cx="2318084" cy="369332"/>
          </a:xfrm>
          <a:prstGeom prst="rect">
            <a:avLst/>
          </a:prstGeom>
          <a:noFill/>
        </p:spPr>
        <p:txBody>
          <a:bodyPr wrap="square" rtlCol="0">
            <a:spAutoFit/>
          </a:bodyPr>
          <a:lstStyle/>
          <a:p>
            <a:pPr algn="ctr"/>
            <a:r>
              <a:rPr lang="en-US">
                <a:solidFill>
                  <a:schemeClr val="tx2"/>
                </a:solidFill>
              </a:rPr>
              <a:t>45-64 years old</a:t>
            </a:r>
          </a:p>
        </p:txBody>
      </p:sp>
      <p:sp>
        <p:nvSpPr>
          <p:cNvPr id="18" name="TextBox 17">
            <a:extLst>
              <a:ext uri="{FF2B5EF4-FFF2-40B4-BE49-F238E27FC236}">
                <a16:creationId xmlns:a16="http://schemas.microsoft.com/office/drawing/2014/main" id="{7C2CB21E-A380-A7BF-CD5D-E8242CC761B4}"/>
              </a:ext>
            </a:extLst>
          </p:cNvPr>
          <p:cNvSpPr txBox="1"/>
          <p:nvPr/>
        </p:nvSpPr>
        <p:spPr>
          <a:xfrm>
            <a:off x="8963527" y="5287928"/>
            <a:ext cx="2318084" cy="369332"/>
          </a:xfrm>
          <a:prstGeom prst="rect">
            <a:avLst/>
          </a:prstGeom>
          <a:noFill/>
        </p:spPr>
        <p:txBody>
          <a:bodyPr wrap="square" rtlCol="0">
            <a:spAutoFit/>
          </a:bodyPr>
          <a:lstStyle/>
          <a:p>
            <a:pPr algn="ctr"/>
            <a:r>
              <a:rPr lang="en-US">
                <a:solidFill>
                  <a:schemeClr val="tx2"/>
                </a:solidFill>
              </a:rPr>
              <a:t>65+ years old</a:t>
            </a:r>
          </a:p>
        </p:txBody>
      </p:sp>
      <p:sp>
        <p:nvSpPr>
          <p:cNvPr id="19" name="TextBox 18">
            <a:extLst>
              <a:ext uri="{FF2B5EF4-FFF2-40B4-BE49-F238E27FC236}">
                <a16:creationId xmlns:a16="http://schemas.microsoft.com/office/drawing/2014/main" id="{1376FE26-76D7-AECC-518D-4EE2719851BB}"/>
              </a:ext>
            </a:extLst>
          </p:cNvPr>
          <p:cNvSpPr txBox="1"/>
          <p:nvPr/>
        </p:nvSpPr>
        <p:spPr>
          <a:xfrm>
            <a:off x="288758" y="5737742"/>
            <a:ext cx="11614484" cy="646331"/>
          </a:xfrm>
          <a:prstGeom prst="rect">
            <a:avLst/>
          </a:prstGeom>
          <a:noFill/>
        </p:spPr>
        <p:txBody>
          <a:bodyPr wrap="square" rtlCol="0">
            <a:spAutoFit/>
          </a:bodyPr>
          <a:lstStyle/>
          <a:p>
            <a:r>
              <a:rPr lang="en-US">
                <a:solidFill>
                  <a:schemeClr val="tx2"/>
                </a:solidFill>
              </a:rPr>
              <a:t>DISCLAIMER: Data in this chart come from 5 different cross-sectional data sources. This chart gives us a direction to explore further areas of study, but does not provide any empirical evidence of longitudinal disparities. </a:t>
            </a:r>
          </a:p>
        </p:txBody>
      </p:sp>
      <p:graphicFrame>
        <p:nvGraphicFramePr>
          <p:cNvPr id="20" name="Content Placeholder 19" descr="A graph showing the percent of people with disabilities and peers without disabilities who have diabetes by age.&#10;Among those 65+, 18% of the overall population has diabetes compared to 25% of those with IDD, 42% of those with physical disabilities.">
            <a:extLst>
              <a:ext uri="{FF2B5EF4-FFF2-40B4-BE49-F238E27FC236}">
                <a16:creationId xmlns:a16="http://schemas.microsoft.com/office/drawing/2014/main" id="{9B9709EE-353C-BF8C-031B-3EFD4F9D0C9D}"/>
              </a:ext>
            </a:extLst>
          </p:cNvPr>
          <p:cNvGraphicFramePr>
            <a:graphicFrameLocks noGrp="1"/>
          </p:cNvGraphicFramePr>
          <p:nvPr>
            <p:ph idx="1"/>
            <p:extLst>
              <p:ext uri="{D42A27DB-BD31-4B8C-83A1-F6EECF244321}">
                <p14:modId xmlns:p14="http://schemas.microsoft.com/office/powerpoint/2010/main" val="2245275541"/>
              </p:ext>
            </p:extLst>
          </p:nvPr>
        </p:nvGraphicFramePr>
        <p:xfrm>
          <a:off x="910389" y="1467632"/>
          <a:ext cx="10515600" cy="37975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119953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E2269-A056-A0D5-26F2-4381739C9672}"/>
              </a:ext>
            </a:extLst>
          </p:cNvPr>
          <p:cNvSpPr>
            <a:spLocks noGrp="1"/>
          </p:cNvSpPr>
          <p:nvPr>
            <p:ph type="title"/>
          </p:nvPr>
        </p:nvSpPr>
        <p:spPr/>
        <p:txBody>
          <a:bodyPr/>
          <a:lstStyle/>
          <a:p>
            <a:r>
              <a:rPr lang="en-US" dirty="0"/>
              <a:t>Within survey analysis of health differences: the dual eligible population</a:t>
            </a:r>
          </a:p>
        </p:txBody>
      </p:sp>
      <p:sp>
        <p:nvSpPr>
          <p:cNvPr id="3" name="Content Placeholder 2">
            <a:extLst>
              <a:ext uri="{FF2B5EF4-FFF2-40B4-BE49-F238E27FC236}">
                <a16:creationId xmlns:a16="http://schemas.microsoft.com/office/drawing/2014/main" id="{966E0C68-D20B-00F4-BEFD-A2AFE6282E3F}"/>
              </a:ext>
            </a:extLst>
          </p:cNvPr>
          <p:cNvSpPr>
            <a:spLocks noGrp="1"/>
          </p:cNvSpPr>
          <p:nvPr>
            <p:ph idx="1"/>
          </p:nvPr>
        </p:nvSpPr>
        <p:spPr/>
        <p:txBody>
          <a:bodyPr/>
          <a:lstStyle/>
          <a:p>
            <a:r>
              <a:rPr lang="en-US" b="0" dirty="0"/>
              <a:t>Medicare is typically for people age 65 and older, but people with disabilities who are under 65 can sometimes qualify for both Medicare and Medicaid. This usually happens when someone has greater need for supports. </a:t>
            </a:r>
          </a:p>
          <a:p>
            <a:r>
              <a:rPr lang="en-US" dirty="0"/>
              <a:t>When someone qualifies for both Medicare and Medicaid services, they have “dual eligibility.” </a:t>
            </a:r>
            <a:r>
              <a:rPr lang="en-US" b="0" dirty="0"/>
              <a:t>This can help cover more healthcare costs and services. </a:t>
            </a:r>
          </a:p>
          <a:p>
            <a:r>
              <a:rPr lang="en-US" b="0" dirty="0"/>
              <a:t>We wanted to know: What does NCI data tell us about dual-eligibles and how is this different by population?</a:t>
            </a:r>
            <a:endParaRPr lang="en-US" dirty="0"/>
          </a:p>
        </p:txBody>
      </p:sp>
      <p:sp>
        <p:nvSpPr>
          <p:cNvPr id="4" name="Footer Placeholder 3">
            <a:extLst>
              <a:ext uri="{FF2B5EF4-FFF2-40B4-BE49-F238E27FC236}">
                <a16:creationId xmlns:a16="http://schemas.microsoft.com/office/drawing/2014/main" id="{D2AE6A88-7860-1339-7B7F-F317AB070F58}"/>
              </a:ext>
            </a:extLst>
          </p:cNvPr>
          <p:cNvSpPr>
            <a:spLocks noGrp="1"/>
          </p:cNvSpPr>
          <p:nvPr>
            <p:ph type="ftr" sz="quarter" idx="3"/>
          </p:nvPr>
        </p:nvSpPr>
        <p:spPr/>
        <p:txBody>
          <a:bodyPr/>
          <a:lstStyle/>
          <a:p>
            <a:r>
              <a:rPr lang="en-US" dirty="0"/>
              <a:t>NATIONAL CORE INDICATORS®</a:t>
            </a:r>
          </a:p>
        </p:txBody>
      </p:sp>
      <p:sp>
        <p:nvSpPr>
          <p:cNvPr id="5" name="Slide Number Placeholder 4">
            <a:extLst>
              <a:ext uri="{FF2B5EF4-FFF2-40B4-BE49-F238E27FC236}">
                <a16:creationId xmlns:a16="http://schemas.microsoft.com/office/drawing/2014/main" id="{2EAFA013-C4AE-E03E-BD40-81B5EC2ACAED}"/>
              </a:ext>
            </a:extLst>
          </p:cNvPr>
          <p:cNvSpPr>
            <a:spLocks noGrp="1"/>
          </p:cNvSpPr>
          <p:nvPr>
            <p:ph type="sldNum" sz="quarter" idx="4"/>
          </p:nvPr>
        </p:nvSpPr>
        <p:spPr/>
        <p:txBody>
          <a:bodyPr/>
          <a:lstStyle/>
          <a:p>
            <a:fld id="{56457A89-7E12-42A4-9457-BFD85B9E19BE}" type="slidenum">
              <a:rPr lang="en-US" smtClean="0"/>
              <a:pPr/>
              <a:t>47</a:t>
            </a:fld>
            <a:endParaRPr lang="en-US" dirty="0"/>
          </a:p>
        </p:txBody>
      </p:sp>
    </p:spTree>
    <p:extLst>
      <p:ext uri="{BB962C8B-B14F-4D97-AF65-F5344CB8AC3E}">
        <p14:creationId xmlns:p14="http://schemas.microsoft.com/office/powerpoint/2010/main" val="16377257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A0967-A523-FC36-112E-24C141A618B8}"/>
              </a:ext>
            </a:extLst>
          </p:cNvPr>
          <p:cNvSpPr>
            <a:spLocks noGrp="1"/>
          </p:cNvSpPr>
          <p:nvPr>
            <p:ph type="title"/>
          </p:nvPr>
        </p:nvSpPr>
        <p:spPr/>
        <p:txBody>
          <a:bodyPr>
            <a:normAutofit fontScale="90000"/>
          </a:bodyPr>
          <a:lstStyle/>
          <a:p>
            <a:r>
              <a:rPr lang="en-US" dirty="0"/>
              <a:t>Key differences between those who are dual eligibles and peers who are not dually enrolled</a:t>
            </a:r>
          </a:p>
        </p:txBody>
      </p:sp>
      <p:pic>
        <p:nvPicPr>
          <p:cNvPr id="7" name="Content Placeholder 6" descr="More than 3 out of 4 NCI-AD respondents are dual eligible. More than 2 out of 4 NCI-IDD are dual eligible.">
            <a:extLst>
              <a:ext uri="{FF2B5EF4-FFF2-40B4-BE49-F238E27FC236}">
                <a16:creationId xmlns:a16="http://schemas.microsoft.com/office/drawing/2014/main" id="{D9CEBF14-9388-D446-40BD-E122958C9F01}"/>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447246" y="2105358"/>
            <a:ext cx="5648754" cy="2434745"/>
          </a:xfrm>
        </p:spPr>
      </p:pic>
      <p:sp>
        <p:nvSpPr>
          <p:cNvPr id="8" name="Content Placeholder 7">
            <a:extLst>
              <a:ext uri="{FF2B5EF4-FFF2-40B4-BE49-F238E27FC236}">
                <a16:creationId xmlns:a16="http://schemas.microsoft.com/office/drawing/2014/main" id="{5B65527C-D16A-F208-8823-5CFC8BF5E715}"/>
              </a:ext>
            </a:extLst>
          </p:cNvPr>
          <p:cNvSpPr>
            <a:spLocks noGrp="1"/>
          </p:cNvSpPr>
          <p:nvPr>
            <p:ph sz="half" idx="2"/>
          </p:nvPr>
        </p:nvSpPr>
        <p:spPr>
          <a:xfrm>
            <a:off x="6280484" y="1825625"/>
            <a:ext cx="5073316" cy="4351338"/>
          </a:xfrm>
        </p:spPr>
        <p:txBody>
          <a:bodyPr>
            <a:normAutofit/>
          </a:bodyPr>
          <a:lstStyle/>
          <a:p>
            <a:r>
              <a:rPr lang="en-US" dirty="0"/>
              <a:t>79% of NCI-AD respondents are dual eligible</a:t>
            </a:r>
          </a:p>
          <a:p>
            <a:pPr lvl="1" indent="-457200"/>
            <a:r>
              <a:rPr lang="en-US" dirty="0"/>
              <a:t>On average, 14 years older than peers who are not dual eligible</a:t>
            </a:r>
          </a:p>
          <a:p>
            <a:r>
              <a:rPr lang="en-US" dirty="0"/>
              <a:t>53% of NCI-IDD respondents are dual eligible</a:t>
            </a:r>
          </a:p>
          <a:p>
            <a:pPr marL="746125" lvl="1" indent="-457200"/>
            <a:r>
              <a:rPr lang="en-US" dirty="0"/>
              <a:t>On average, 15 years older than peers who are not dual eligible</a:t>
            </a:r>
          </a:p>
        </p:txBody>
      </p:sp>
      <p:sp>
        <p:nvSpPr>
          <p:cNvPr id="4" name="Footer Placeholder 3">
            <a:extLst>
              <a:ext uri="{FF2B5EF4-FFF2-40B4-BE49-F238E27FC236}">
                <a16:creationId xmlns:a16="http://schemas.microsoft.com/office/drawing/2014/main" id="{92569B8D-A815-7BE9-6849-EF137F1B0C27}"/>
              </a:ext>
            </a:extLst>
          </p:cNvPr>
          <p:cNvSpPr>
            <a:spLocks noGrp="1"/>
          </p:cNvSpPr>
          <p:nvPr>
            <p:ph type="ftr" sz="quarter" idx="3"/>
          </p:nvPr>
        </p:nvSpPr>
        <p:spPr/>
        <p:txBody>
          <a:bodyPr/>
          <a:lstStyle/>
          <a:p>
            <a:r>
              <a:rPr lang="en-US" dirty="0"/>
              <a:t>NATIONAL CORE INDICATORS®</a:t>
            </a:r>
          </a:p>
        </p:txBody>
      </p:sp>
      <p:sp>
        <p:nvSpPr>
          <p:cNvPr id="5" name="Slide Number Placeholder 4">
            <a:extLst>
              <a:ext uri="{FF2B5EF4-FFF2-40B4-BE49-F238E27FC236}">
                <a16:creationId xmlns:a16="http://schemas.microsoft.com/office/drawing/2014/main" id="{13FEB7DC-C009-7051-98EA-114F2DEACDF8}"/>
              </a:ext>
            </a:extLst>
          </p:cNvPr>
          <p:cNvSpPr>
            <a:spLocks noGrp="1"/>
          </p:cNvSpPr>
          <p:nvPr>
            <p:ph type="sldNum" sz="quarter" idx="4"/>
          </p:nvPr>
        </p:nvSpPr>
        <p:spPr/>
        <p:txBody>
          <a:bodyPr/>
          <a:lstStyle/>
          <a:p>
            <a:fld id="{56457A89-7E12-42A4-9457-BFD85B9E19BE}" type="slidenum">
              <a:rPr lang="en-US" smtClean="0"/>
              <a:pPr/>
              <a:t>48</a:t>
            </a:fld>
            <a:endParaRPr lang="en-US" dirty="0"/>
          </a:p>
        </p:txBody>
      </p:sp>
    </p:spTree>
    <p:extLst>
      <p:ext uri="{BB962C8B-B14F-4D97-AF65-F5344CB8AC3E}">
        <p14:creationId xmlns:p14="http://schemas.microsoft.com/office/powerpoint/2010/main" val="16007283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1606F-53A5-0E2B-6FD4-65C2ECC525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777074-3A54-4D4E-8B51-A386782746E3}"/>
              </a:ext>
            </a:extLst>
          </p:cNvPr>
          <p:cNvSpPr>
            <a:spLocks noGrp="1"/>
          </p:cNvSpPr>
          <p:nvPr>
            <p:ph type="title"/>
          </p:nvPr>
        </p:nvSpPr>
        <p:spPr/>
        <p:txBody>
          <a:bodyPr>
            <a:normAutofit fontScale="90000"/>
          </a:bodyPr>
          <a:lstStyle/>
          <a:p>
            <a:r>
              <a:rPr lang="en-US" dirty="0"/>
              <a:t>Key differences between those who are dual eligibles and peers who are not dually enrolled</a:t>
            </a:r>
          </a:p>
        </p:txBody>
      </p:sp>
      <p:sp>
        <p:nvSpPr>
          <p:cNvPr id="8" name="Content Placeholder 7">
            <a:extLst>
              <a:ext uri="{FF2B5EF4-FFF2-40B4-BE49-F238E27FC236}">
                <a16:creationId xmlns:a16="http://schemas.microsoft.com/office/drawing/2014/main" id="{091E8C57-5293-9BC1-FD4C-A22FC7321D56}"/>
              </a:ext>
            </a:extLst>
          </p:cNvPr>
          <p:cNvSpPr>
            <a:spLocks noGrp="1"/>
          </p:cNvSpPr>
          <p:nvPr>
            <p:ph sz="half" idx="2"/>
          </p:nvPr>
        </p:nvSpPr>
        <p:spPr>
          <a:xfrm>
            <a:off x="6280484" y="1825625"/>
            <a:ext cx="5073316" cy="4351338"/>
          </a:xfrm>
        </p:spPr>
        <p:txBody>
          <a:bodyPr>
            <a:normAutofit/>
          </a:bodyPr>
          <a:lstStyle/>
          <a:p>
            <a:r>
              <a:rPr lang="en-US" dirty="0"/>
              <a:t>79% of NCI-AD respondents are dual eligible</a:t>
            </a:r>
          </a:p>
          <a:p>
            <a:pPr lvl="1" indent="-457200"/>
            <a:r>
              <a:rPr lang="en-US" dirty="0"/>
              <a:t>2x higher rates of living in congregate settings than peers who are not dual eligible</a:t>
            </a:r>
          </a:p>
          <a:p>
            <a:r>
              <a:rPr lang="en-US" dirty="0"/>
              <a:t>53% of NCI-IDD respondents are dual eligible</a:t>
            </a:r>
          </a:p>
          <a:p>
            <a:pPr marL="746125" lvl="1" indent="-457200"/>
            <a:r>
              <a:rPr lang="en-US" dirty="0"/>
              <a:t>1.5x higher rates of living in congregate settings than peers who are not dual eligible</a:t>
            </a:r>
          </a:p>
        </p:txBody>
      </p:sp>
      <p:sp>
        <p:nvSpPr>
          <p:cNvPr id="4" name="Footer Placeholder 3">
            <a:extLst>
              <a:ext uri="{FF2B5EF4-FFF2-40B4-BE49-F238E27FC236}">
                <a16:creationId xmlns:a16="http://schemas.microsoft.com/office/drawing/2014/main" id="{D9D65900-EA0C-73CB-24B8-D395BE9309AB}"/>
              </a:ext>
            </a:extLst>
          </p:cNvPr>
          <p:cNvSpPr>
            <a:spLocks noGrp="1"/>
          </p:cNvSpPr>
          <p:nvPr>
            <p:ph type="ftr" sz="quarter" idx="3"/>
          </p:nvPr>
        </p:nvSpPr>
        <p:spPr/>
        <p:txBody>
          <a:bodyPr/>
          <a:lstStyle/>
          <a:p>
            <a:r>
              <a:rPr lang="en-US" dirty="0"/>
              <a:t>NATIONAL CORE INDICATORS®</a:t>
            </a:r>
          </a:p>
        </p:txBody>
      </p:sp>
      <p:sp>
        <p:nvSpPr>
          <p:cNvPr id="5" name="Slide Number Placeholder 4">
            <a:extLst>
              <a:ext uri="{FF2B5EF4-FFF2-40B4-BE49-F238E27FC236}">
                <a16:creationId xmlns:a16="http://schemas.microsoft.com/office/drawing/2014/main" id="{C002F84F-D072-0956-8CE4-29ED4D44A046}"/>
              </a:ext>
            </a:extLst>
          </p:cNvPr>
          <p:cNvSpPr>
            <a:spLocks noGrp="1"/>
          </p:cNvSpPr>
          <p:nvPr>
            <p:ph type="sldNum" sz="quarter" idx="4"/>
          </p:nvPr>
        </p:nvSpPr>
        <p:spPr/>
        <p:txBody>
          <a:bodyPr/>
          <a:lstStyle/>
          <a:p>
            <a:fld id="{56457A89-7E12-42A4-9457-BFD85B9E19BE}" type="slidenum">
              <a:rPr lang="en-US" smtClean="0"/>
              <a:pPr/>
              <a:t>49</a:t>
            </a:fld>
            <a:endParaRPr lang="en-US" dirty="0"/>
          </a:p>
        </p:txBody>
      </p:sp>
      <p:pic>
        <p:nvPicPr>
          <p:cNvPr id="10" name="Content Placeholder 9" descr="30% of NCI-AD dual eligibles live in congregate settings compared to 14% of those who are not dual eligible.&#10;&#10;47% of NCI-IDD dual eligibles live in congregate settings compared to 30% who are not dual eligible. ">
            <a:extLst>
              <a:ext uri="{FF2B5EF4-FFF2-40B4-BE49-F238E27FC236}">
                <a16:creationId xmlns:a16="http://schemas.microsoft.com/office/drawing/2014/main" id="{EF3E4712-B08D-2E7F-4AE3-18D26BF9F682}"/>
              </a:ext>
            </a:extLst>
          </p:cNvPr>
          <p:cNvPicPr>
            <a:picLocks noGrp="1" noChangeAspect="1"/>
          </p:cNvPicPr>
          <p:nvPr>
            <p:ph sz="half" idx="1"/>
          </p:nvPr>
        </p:nvPicPr>
        <p:blipFill>
          <a:blip r:embed="rId2"/>
          <a:stretch>
            <a:fillRect/>
          </a:stretch>
        </p:blipFill>
        <p:spPr>
          <a:xfrm>
            <a:off x="1052624" y="2371060"/>
            <a:ext cx="4845402" cy="3199293"/>
          </a:xfrm>
        </p:spPr>
      </p:pic>
    </p:spTree>
    <p:extLst>
      <p:ext uri="{BB962C8B-B14F-4D97-AF65-F5344CB8AC3E}">
        <p14:creationId xmlns:p14="http://schemas.microsoft.com/office/powerpoint/2010/main" val="3267328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67608-75CF-1304-2904-CF972496089E}"/>
              </a:ext>
            </a:extLst>
          </p:cNvPr>
          <p:cNvSpPr>
            <a:spLocks noGrp="1"/>
          </p:cNvSpPr>
          <p:nvPr>
            <p:ph type="title"/>
          </p:nvPr>
        </p:nvSpPr>
        <p:spPr/>
        <p:txBody>
          <a:bodyPr>
            <a:normAutofit fontScale="90000"/>
          </a:bodyPr>
          <a:lstStyle/>
          <a:p>
            <a:r>
              <a:rPr lang="en-US" dirty="0"/>
              <a:t>Research has consistently found that people with disabilities experience health disparities</a:t>
            </a:r>
          </a:p>
        </p:txBody>
      </p:sp>
      <p:sp>
        <p:nvSpPr>
          <p:cNvPr id="3" name="Content Placeholder 2">
            <a:extLst>
              <a:ext uri="{FF2B5EF4-FFF2-40B4-BE49-F238E27FC236}">
                <a16:creationId xmlns:a16="http://schemas.microsoft.com/office/drawing/2014/main" id="{952440FB-D7D2-2BA5-EEF9-3CBBED3997E2}"/>
              </a:ext>
            </a:extLst>
          </p:cNvPr>
          <p:cNvSpPr>
            <a:spLocks noGrp="1"/>
          </p:cNvSpPr>
          <p:nvPr>
            <p:ph sz="half" idx="1"/>
          </p:nvPr>
        </p:nvSpPr>
        <p:spPr>
          <a:xfrm>
            <a:off x="838200" y="1825625"/>
            <a:ext cx="5033211" cy="4351338"/>
          </a:xfrm>
        </p:spPr>
        <p:txBody>
          <a:bodyPr>
            <a:normAutofit fontScale="85000" lnSpcReduction="10000"/>
          </a:bodyPr>
          <a:lstStyle/>
          <a:p>
            <a:pPr marL="457200" indent="-457200">
              <a:buFont typeface="Arial" panose="020B0604020202020204" pitchFamily="34" charset="0"/>
              <a:buChar char="•"/>
            </a:pPr>
            <a:r>
              <a:rPr lang="en-US" b="0" dirty="0"/>
              <a:t>Health disparities </a:t>
            </a:r>
            <a:r>
              <a:rPr lang="en-US" dirty="0"/>
              <a:t>are avoidable differences in health between two groups</a:t>
            </a:r>
          </a:p>
          <a:p>
            <a:pPr marL="457200" indent="-457200">
              <a:buFont typeface="Arial" panose="020B0604020202020204" pitchFamily="34" charset="0"/>
              <a:buChar char="•"/>
            </a:pPr>
            <a:r>
              <a:rPr lang="en-US" b="0" dirty="0"/>
              <a:t>Disparities for people with disabilities exist across the world, and in the US</a:t>
            </a:r>
          </a:p>
          <a:p>
            <a:pPr marL="457200" indent="-457200">
              <a:buFont typeface="Arial" panose="020B0604020202020204" pitchFamily="34" charset="0"/>
              <a:buChar char="•"/>
            </a:pPr>
            <a:r>
              <a:rPr lang="en-US" b="0" dirty="0"/>
              <a:t>People with disabilities have higher rates of many </a:t>
            </a:r>
            <a:r>
              <a:rPr lang="en-US" dirty="0"/>
              <a:t>chronic health conditions</a:t>
            </a:r>
            <a:r>
              <a:rPr lang="en-US" b="0" dirty="0"/>
              <a:t>, as well as higher rates of </a:t>
            </a:r>
            <a:r>
              <a:rPr lang="en-US" dirty="0"/>
              <a:t>mental health conditions</a:t>
            </a:r>
          </a:p>
          <a:p>
            <a:pPr marL="457200" indent="-457200">
              <a:buFont typeface="Arial" panose="020B0604020202020204" pitchFamily="34" charset="0"/>
              <a:buChar char="•"/>
            </a:pPr>
            <a:r>
              <a:rPr lang="en-US" b="0" dirty="0"/>
              <a:t>These chronic conditions impact </a:t>
            </a:r>
            <a:r>
              <a:rPr lang="en-US" dirty="0"/>
              <a:t>quality of life </a:t>
            </a:r>
            <a:r>
              <a:rPr lang="en-US" b="0" dirty="0"/>
              <a:t>and </a:t>
            </a:r>
            <a:r>
              <a:rPr lang="en-US" dirty="0"/>
              <a:t>life expectancy</a:t>
            </a:r>
          </a:p>
        </p:txBody>
      </p:sp>
      <p:pic>
        <p:nvPicPr>
          <p:cNvPr id="9" name="Content Placeholder 8" descr="A group of people with and without disabilities socializing.">
            <a:extLst>
              <a:ext uri="{FF2B5EF4-FFF2-40B4-BE49-F238E27FC236}">
                <a16:creationId xmlns:a16="http://schemas.microsoft.com/office/drawing/2014/main" id="{69B692FB-DD0B-0400-FF5B-F48BDE71D234}"/>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587331" y="1825625"/>
            <a:ext cx="4351338" cy="4351338"/>
          </a:xfrm>
          <a:prstGeom prst="rect">
            <a:avLst/>
          </a:prstGeom>
        </p:spPr>
      </p:pic>
      <p:sp>
        <p:nvSpPr>
          <p:cNvPr id="4" name="Footer Placeholder 3">
            <a:extLst>
              <a:ext uri="{FF2B5EF4-FFF2-40B4-BE49-F238E27FC236}">
                <a16:creationId xmlns:a16="http://schemas.microsoft.com/office/drawing/2014/main" id="{64537C81-5A2B-75BA-4A82-EC9F6A56EF8D}"/>
              </a:ext>
            </a:extLst>
          </p:cNvPr>
          <p:cNvSpPr>
            <a:spLocks noGrp="1"/>
          </p:cNvSpPr>
          <p:nvPr>
            <p:ph type="ftr" sz="quarter" idx="3"/>
          </p:nvPr>
        </p:nvSpPr>
        <p:spPr/>
        <p:txBody>
          <a:bodyPr/>
          <a:lstStyle/>
          <a:p>
            <a:r>
              <a:rPr lang="en-US" dirty="0"/>
              <a:t>NATIONAL CORE INDICATORS®</a:t>
            </a:r>
          </a:p>
        </p:txBody>
      </p:sp>
      <p:sp>
        <p:nvSpPr>
          <p:cNvPr id="5" name="Slide Number Placeholder 4">
            <a:extLst>
              <a:ext uri="{FF2B5EF4-FFF2-40B4-BE49-F238E27FC236}">
                <a16:creationId xmlns:a16="http://schemas.microsoft.com/office/drawing/2014/main" id="{EE26AF3A-9386-FCBA-DEC8-1DA5361559A0}"/>
              </a:ext>
            </a:extLst>
          </p:cNvPr>
          <p:cNvSpPr>
            <a:spLocks noGrp="1"/>
          </p:cNvSpPr>
          <p:nvPr>
            <p:ph type="sldNum" sz="quarter" idx="4"/>
          </p:nvPr>
        </p:nvSpPr>
        <p:spPr/>
        <p:txBody>
          <a:bodyPr/>
          <a:lstStyle/>
          <a:p>
            <a:fld id="{56457A89-7E12-42A4-9457-BFD85B9E19BE}" type="slidenum">
              <a:rPr lang="en-US" smtClean="0"/>
              <a:pPr/>
              <a:t>5</a:t>
            </a:fld>
            <a:endParaRPr lang="en-US" dirty="0"/>
          </a:p>
        </p:txBody>
      </p:sp>
    </p:spTree>
    <p:extLst>
      <p:ext uri="{BB962C8B-B14F-4D97-AF65-F5344CB8AC3E}">
        <p14:creationId xmlns:p14="http://schemas.microsoft.com/office/powerpoint/2010/main" val="32584575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23CA8-DE90-7A0B-495F-3C46EB7F7C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FA5709-C55B-90C3-02BB-5C2625F3C3D1}"/>
              </a:ext>
            </a:extLst>
          </p:cNvPr>
          <p:cNvSpPr>
            <a:spLocks noGrp="1"/>
          </p:cNvSpPr>
          <p:nvPr>
            <p:ph type="title"/>
          </p:nvPr>
        </p:nvSpPr>
        <p:spPr/>
        <p:txBody>
          <a:bodyPr>
            <a:normAutofit fontScale="90000"/>
          </a:bodyPr>
          <a:lstStyle/>
          <a:p>
            <a:r>
              <a:rPr lang="en-US" dirty="0"/>
              <a:t>Even after accounting for older age, dual eligibles have high rates of chronic conditions</a:t>
            </a:r>
          </a:p>
        </p:txBody>
      </p:sp>
      <p:sp>
        <p:nvSpPr>
          <p:cNvPr id="8" name="Content Placeholder 7">
            <a:extLst>
              <a:ext uri="{FF2B5EF4-FFF2-40B4-BE49-F238E27FC236}">
                <a16:creationId xmlns:a16="http://schemas.microsoft.com/office/drawing/2014/main" id="{D011516B-8C5F-2E2B-0E6F-181D0CEFE1CE}"/>
              </a:ext>
            </a:extLst>
          </p:cNvPr>
          <p:cNvSpPr>
            <a:spLocks noGrp="1"/>
          </p:cNvSpPr>
          <p:nvPr>
            <p:ph sz="half" idx="2"/>
          </p:nvPr>
        </p:nvSpPr>
        <p:spPr>
          <a:xfrm>
            <a:off x="5529000" y="1825625"/>
            <a:ext cx="5824800" cy="4351338"/>
          </a:xfrm>
        </p:spPr>
        <p:txBody>
          <a:bodyPr>
            <a:normAutofit/>
          </a:bodyPr>
          <a:lstStyle/>
          <a:p>
            <a:r>
              <a:rPr lang="en-US" b="0" dirty="0"/>
              <a:t>Dual eligibles have </a:t>
            </a:r>
            <a:r>
              <a:rPr lang="en-US" dirty="0"/>
              <a:t>significantly higher rates of many chronic conditions </a:t>
            </a:r>
            <a:r>
              <a:rPr lang="en-US" b="0" dirty="0"/>
              <a:t>than peers with IDD who are not dual eligible</a:t>
            </a:r>
          </a:p>
          <a:p>
            <a:r>
              <a:rPr lang="en-US" b="0" dirty="0"/>
              <a:t>We also see that duals are </a:t>
            </a:r>
            <a:r>
              <a:rPr lang="en-US" dirty="0"/>
              <a:t>significantly more likely to use preventive healthcare </a:t>
            </a:r>
            <a:r>
              <a:rPr lang="en-US" b="0" dirty="0"/>
              <a:t>than non-dual peers, but still have </a:t>
            </a:r>
            <a:r>
              <a:rPr lang="en-US" dirty="0"/>
              <a:t>significantly higher rates of acute care </a:t>
            </a:r>
          </a:p>
        </p:txBody>
      </p:sp>
      <p:sp>
        <p:nvSpPr>
          <p:cNvPr id="4" name="Footer Placeholder 3">
            <a:extLst>
              <a:ext uri="{FF2B5EF4-FFF2-40B4-BE49-F238E27FC236}">
                <a16:creationId xmlns:a16="http://schemas.microsoft.com/office/drawing/2014/main" id="{398F82D7-EC57-80E5-EB97-0663F901D4EF}"/>
              </a:ext>
            </a:extLst>
          </p:cNvPr>
          <p:cNvSpPr>
            <a:spLocks noGrp="1"/>
          </p:cNvSpPr>
          <p:nvPr>
            <p:ph type="ftr" sz="quarter" idx="3"/>
          </p:nvPr>
        </p:nvSpPr>
        <p:spPr/>
        <p:txBody>
          <a:bodyPr/>
          <a:lstStyle/>
          <a:p>
            <a:r>
              <a:rPr lang="en-US" dirty="0"/>
              <a:t>NATIONAL CORE INDICATORS®</a:t>
            </a:r>
          </a:p>
        </p:txBody>
      </p:sp>
      <p:sp>
        <p:nvSpPr>
          <p:cNvPr id="5" name="Slide Number Placeholder 4">
            <a:extLst>
              <a:ext uri="{FF2B5EF4-FFF2-40B4-BE49-F238E27FC236}">
                <a16:creationId xmlns:a16="http://schemas.microsoft.com/office/drawing/2014/main" id="{B7D67350-6303-9B33-4694-1959335E7512}"/>
              </a:ext>
            </a:extLst>
          </p:cNvPr>
          <p:cNvSpPr>
            <a:spLocks noGrp="1"/>
          </p:cNvSpPr>
          <p:nvPr>
            <p:ph type="sldNum" sz="quarter" idx="4"/>
          </p:nvPr>
        </p:nvSpPr>
        <p:spPr/>
        <p:txBody>
          <a:bodyPr/>
          <a:lstStyle/>
          <a:p>
            <a:fld id="{56457A89-7E12-42A4-9457-BFD85B9E19BE}" type="slidenum">
              <a:rPr lang="en-US" smtClean="0"/>
              <a:pPr/>
              <a:t>50</a:t>
            </a:fld>
            <a:endParaRPr lang="en-US" dirty="0"/>
          </a:p>
        </p:txBody>
      </p:sp>
      <p:pic>
        <p:nvPicPr>
          <p:cNvPr id="10" name="Content Placeholder 9" descr="Among NCI-AD dual eligibles, 15% have cancer, 40% have heart disease, 65% have hypertension, 39% have mental health conditions, and 39% have diabetes. Among NCI-IDD dual eligibles, 4% have cancer, 10% have heart disease, 36% have hypertension, 52% have mental health conditions, and 21% have diabetes.">
            <a:extLst>
              <a:ext uri="{FF2B5EF4-FFF2-40B4-BE49-F238E27FC236}">
                <a16:creationId xmlns:a16="http://schemas.microsoft.com/office/drawing/2014/main" id="{1B14576D-1FC9-B5D6-71F1-051877431361}"/>
              </a:ext>
            </a:extLst>
          </p:cNvPr>
          <p:cNvPicPr>
            <a:picLocks noGrp="1" noChangeAspect="1"/>
          </p:cNvPicPr>
          <p:nvPr>
            <p:ph sz="half" idx="1"/>
          </p:nvPr>
        </p:nvPicPr>
        <p:blipFill>
          <a:blip r:embed="rId2"/>
          <a:stretch>
            <a:fillRect/>
          </a:stretch>
        </p:blipFill>
        <p:spPr>
          <a:xfrm>
            <a:off x="838200" y="1901294"/>
            <a:ext cx="4200000" cy="4200000"/>
          </a:xfrm>
        </p:spPr>
      </p:pic>
    </p:spTree>
    <p:extLst>
      <p:ext uri="{BB962C8B-B14F-4D97-AF65-F5344CB8AC3E}">
        <p14:creationId xmlns:p14="http://schemas.microsoft.com/office/powerpoint/2010/main" val="6155652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21C76-242A-DE8A-3F2F-6B3DEE24CA64}"/>
              </a:ext>
            </a:extLst>
          </p:cNvPr>
          <p:cNvSpPr>
            <a:spLocks noGrp="1"/>
          </p:cNvSpPr>
          <p:nvPr>
            <p:ph type="title"/>
          </p:nvPr>
        </p:nvSpPr>
        <p:spPr/>
        <p:txBody>
          <a:bodyPr/>
          <a:lstStyle/>
          <a:p>
            <a:r>
              <a:rPr lang="en-US" dirty="0"/>
              <a:t>When it comes to measuring disparities, we need to be SPECIFIC</a:t>
            </a:r>
          </a:p>
        </p:txBody>
      </p:sp>
      <p:sp>
        <p:nvSpPr>
          <p:cNvPr id="6" name="Content Placeholder 5">
            <a:extLst>
              <a:ext uri="{FF2B5EF4-FFF2-40B4-BE49-F238E27FC236}">
                <a16:creationId xmlns:a16="http://schemas.microsoft.com/office/drawing/2014/main" id="{E99D48D0-1068-9C71-E30F-26111605FE8F}"/>
              </a:ext>
            </a:extLst>
          </p:cNvPr>
          <p:cNvSpPr>
            <a:spLocks noGrp="1"/>
          </p:cNvSpPr>
          <p:nvPr>
            <p:ph sz="half" idx="1"/>
          </p:nvPr>
        </p:nvSpPr>
        <p:spPr>
          <a:xfrm>
            <a:off x="838200" y="2274559"/>
            <a:ext cx="5181600" cy="3902404"/>
          </a:xfrm>
        </p:spPr>
        <p:txBody>
          <a:bodyPr vert="horz" lIns="91440" tIns="45720" rIns="91440" bIns="45720" rtlCol="0" anchor="t">
            <a:normAutofit/>
          </a:bodyPr>
          <a:lstStyle/>
          <a:p>
            <a:r>
              <a:rPr lang="en-US" b="0" dirty="0">
                <a:ea typeface="Source Sans Pro"/>
              </a:rPr>
              <a:t>It can really hinder our understanding to lump all people with disabilities into one group.</a:t>
            </a:r>
            <a:endParaRPr lang="en-US" b="0" dirty="0"/>
          </a:p>
          <a:p>
            <a:endParaRPr lang="en-US" b="0" dirty="0"/>
          </a:p>
          <a:p>
            <a:r>
              <a:rPr lang="en-US" dirty="0">
                <a:ea typeface="Source Sans Pro"/>
              </a:rPr>
              <a:t>We need to look at people with different types of disabilities and at different phases of life to better understand what their needs are.</a:t>
            </a:r>
            <a:endParaRPr lang="en-US" dirty="0">
              <a:cs typeface="Calibri"/>
            </a:endParaRPr>
          </a:p>
        </p:txBody>
      </p:sp>
      <p:sp>
        <p:nvSpPr>
          <p:cNvPr id="4" name="Footer Placeholder 3">
            <a:extLst>
              <a:ext uri="{FF2B5EF4-FFF2-40B4-BE49-F238E27FC236}">
                <a16:creationId xmlns:a16="http://schemas.microsoft.com/office/drawing/2014/main" id="{C2FEDFA2-2361-A7A1-CD2B-9ED5061A098F}"/>
              </a:ext>
            </a:extLst>
          </p:cNvPr>
          <p:cNvSpPr>
            <a:spLocks noGrp="1"/>
          </p:cNvSpPr>
          <p:nvPr>
            <p:ph type="ftr" sz="quarter" idx="3"/>
          </p:nvPr>
        </p:nvSpPr>
        <p:spPr/>
        <p:txBody>
          <a:bodyPr/>
          <a:lstStyle/>
          <a:p>
            <a:r>
              <a:rPr lang="en-US" dirty="0"/>
              <a:t>NATIONAL CORE INDICATORS®</a:t>
            </a:r>
          </a:p>
        </p:txBody>
      </p:sp>
      <p:sp>
        <p:nvSpPr>
          <p:cNvPr id="5" name="Slide Number Placeholder 4">
            <a:extLst>
              <a:ext uri="{FF2B5EF4-FFF2-40B4-BE49-F238E27FC236}">
                <a16:creationId xmlns:a16="http://schemas.microsoft.com/office/drawing/2014/main" id="{96B5E235-E040-3634-69A8-B2533826FE04}"/>
              </a:ext>
            </a:extLst>
          </p:cNvPr>
          <p:cNvSpPr>
            <a:spLocks noGrp="1"/>
          </p:cNvSpPr>
          <p:nvPr>
            <p:ph type="sldNum" sz="quarter" idx="4"/>
          </p:nvPr>
        </p:nvSpPr>
        <p:spPr/>
        <p:txBody>
          <a:bodyPr/>
          <a:lstStyle/>
          <a:p>
            <a:fld id="{56457A89-7E12-42A4-9457-BFD85B9E19BE}" type="slidenum">
              <a:rPr lang="en-US" smtClean="0"/>
              <a:pPr/>
              <a:t>51</a:t>
            </a:fld>
            <a:endParaRPr lang="en-US" dirty="0"/>
          </a:p>
        </p:txBody>
      </p:sp>
      <p:pic>
        <p:nvPicPr>
          <p:cNvPr id="8" name="Content Placeholder 7" descr="A group of people standing in a hallway&#10;&#10;Description automatically generated">
            <a:extLst>
              <a:ext uri="{FF2B5EF4-FFF2-40B4-BE49-F238E27FC236}">
                <a16:creationId xmlns:a16="http://schemas.microsoft.com/office/drawing/2014/main" id="{D9F651CC-7AA7-ADD1-8535-A65547068BE1}"/>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172200" y="2274559"/>
            <a:ext cx="5181600" cy="3453469"/>
          </a:xfrm>
          <a:prstGeom prst="rect">
            <a:avLst/>
          </a:prstGeom>
        </p:spPr>
      </p:pic>
    </p:spTree>
    <p:extLst>
      <p:ext uri="{BB962C8B-B14F-4D97-AF65-F5344CB8AC3E}">
        <p14:creationId xmlns:p14="http://schemas.microsoft.com/office/powerpoint/2010/main" val="36707645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71367-4203-BCA1-893D-5C09DB6F8D0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0846CC-CD6E-9BCA-21F1-8B706D98CB46}"/>
              </a:ext>
            </a:extLst>
          </p:cNvPr>
          <p:cNvSpPr>
            <a:spLocks noGrp="1"/>
          </p:cNvSpPr>
          <p:nvPr>
            <p:ph type="title"/>
          </p:nvPr>
        </p:nvSpPr>
        <p:spPr>
          <a:xfrm>
            <a:off x="643314" y="1719165"/>
            <a:ext cx="5695622" cy="2852737"/>
          </a:xfrm>
        </p:spPr>
        <p:txBody>
          <a:bodyPr anchor="t">
            <a:normAutofit/>
          </a:bodyPr>
          <a:lstStyle/>
          <a:p>
            <a:r>
              <a:rPr lang="en-US" sz="5400" b="1" dirty="0">
                <a:solidFill>
                  <a:srgbClr val="3D6969"/>
                </a:solidFill>
                <a:latin typeface="Calibri" panose="020F0502020204030204" pitchFamily="34" charset="0"/>
                <a:ea typeface="Source Sans Pro"/>
                <a:cs typeface="Calibri" panose="020F0502020204030204" pitchFamily="34" charset="0"/>
              </a:rPr>
              <a:t>Implications and Future Directions</a:t>
            </a:r>
            <a:endParaRPr lang="en-US" sz="5400" b="1" dirty="0">
              <a:solidFill>
                <a:srgbClr val="3D6969"/>
              </a:solidFill>
              <a:latin typeface="Calibri" panose="020F0502020204030204" pitchFamily="34" charset="0"/>
              <a:cs typeface="Calibri" panose="020F0502020204030204" pitchFamily="34" charset="0"/>
            </a:endParaRPr>
          </a:p>
        </p:txBody>
      </p:sp>
      <p:sp>
        <p:nvSpPr>
          <p:cNvPr id="7" name="Slide Number Placeholder 6">
            <a:extLst>
              <a:ext uri="{FF2B5EF4-FFF2-40B4-BE49-F238E27FC236}">
                <a16:creationId xmlns:a16="http://schemas.microsoft.com/office/drawing/2014/main" id="{1201194E-7E45-0888-4368-1FB38605FE18}"/>
              </a:ext>
            </a:extLst>
          </p:cNvPr>
          <p:cNvSpPr>
            <a:spLocks noGrp="1"/>
          </p:cNvSpPr>
          <p:nvPr>
            <p:ph type="sldNum" sz="quarter" idx="4"/>
          </p:nvPr>
        </p:nvSpPr>
        <p:spPr>
          <a:xfrm>
            <a:off x="9304562" y="6414781"/>
            <a:ext cx="2743200" cy="365125"/>
          </a:xfrm>
        </p:spPr>
        <p:txBody>
          <a:bodyPr/>
          <a:lstStyle/>
          <a:p>
            <a:fld id="{56457A89-7E12-42A4-9457-BFD85B9E19BE}" type="slidenum">
              <a:rPr lang="en-US" smtClean="0"/>
              <a:pPr/>
              <a:t>52</a:t>
            </a:fld>
            <a:endParaRPr lang="en-US" dirty="0"/>
          </a:p>
        </p:txBody>
      </p:sp>
      <p:pic>
        <p:nvPicPr>
          <p:cNvPr id="3" name="Picture 2">
            <a:extLst>
              <a:ext uri="{FF2B5EF4-FFF2-40B4-BE49-F238E27FC236}">
                <a16:creationId xmlns:a16="http://schemas.microsoft.com/office/drawing/2014/main" id="{9E72B4B1-A300-29BC-9D21-347816F2545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83923" y="759520"/>
            <a:ext cx="5029200" cy="4772025"/>
          </a:xfrm>
          <a:prstGeom prst="rect">
            <a:avLst/>
          </a:prstGeom>
        </p:spPr>
      </p:pic>
      <p:sp>
        <p:nvSpPr>
          <p:cNvPr id="6" name="Footer Placeholder 4">
            <a:extLst>
              <a:ext uri="{FF2B5EF4-FFF2-40B4-BE49-F238E27FC236}">
                <a16:creationId xmlns:a16="http://schemas.microsoft.com/office/drawing/2014/main" id="{247BBD39-19E8-4843-8745-87D3C2E6F26B}"/>
              </a:ext>
            </a:extLst>
          </p:cNvPr>
          <p:cNvSpPr>
            <a:spLocks noGrp="1"/>
          </p:cNvSpPr>
          <p:nvPr>
            <p:ph type="ftr" sz="quarter" idx="3"/>
          </p:nvPr>
        </p:nvSpPr>
        <p:spPr>
          <a:xfrm>
            <a:off x="4038600" y="6495143"/>
            <a:ext cx="4114800" cy="296862"/>
          </a:xfrm>
        </p:spPr>
        <p:txBody>
          <a:bodyPr/>
          <a:lstStyle/>
          <a:p>
            <a:r>
              <a:rPr lang="en-US" dirty="0"/>
              <a:t>NATIONAL CORE INDICATORS®</a:t>
            </a:r>
          </a:p>
        </p:txBody>
      </p:sp>
    </p:spTree>
    <p:extLst>
      <p:ext uri="{BB962C8B-B14F-4D97-AF65-F5344CB8AC3E}">
        <p14:creationId xmlns:p14="http://schemas.microsoft.com/office/powerpoint/2010/main" val="2040055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EFE6D-F54F-892A-9DD4-DE9E94BB95E6}"/>
              </a:ext>
            </a:extLst>
          </p:cNvPr>
          <p:cNvSpPr>
            <a:spLocks noGrp="1"/>
          </p:cNvSpPr>
          <p:nvPr>
            <p:ph type="title"/>
          </p:nvPr>
        </p:nvSpPr>
        <p:spPr/>
        <p:txBody>
          <a:bodyPr>
            <a:normAutofit/>
          </a:bodyPr>
          <a:lstStyle/>
          <a:p>
            <a:r>
              <a:rPr lang="en-US" dirty="0"/>
              <a:t>Disparities are hard to measure well</a:t>
            </a:r>
          </a:p>
        </p:txBody>
      </p:sp>
      <p:sp>
        <p:nvSpPr>
          <p:cNvPr id="3" name="Content Placeholder 2">
            <a:extLst>
              <a:ext uri="{FF2B5EF4-FFF2-40B4-BE49-F238E27FC236}">
                <a16:creationId xmlns:a16="http://schemas.microsoft.com/office/drawing/2014/main" id="{FC94B134-C6CE-3E22-FF31-0937ABCE1BAC}"/>
              </a:ext>
            </a:extLst>
          </p:cNvPr>
          <p:cNvSpPr>
            <a:spLocks noGrp="1"/>
          </p:cNvSpPr>
          <p:nvPr>
            <p:ph sz="half" idx="1"/>
          </p:nvPr>
        </p:nvSpPr>
        <p:spPr>
          <a:xfrm>
            <a:off x="838200" y="1851558"/>
            <a:ext cx="5257800" cy="4072741"/>
          </a:xfrm>
        </p:spPr>
        <p:txBody>
          <a:bodyPr>
            <a:normAutofit fontScale="92500" lnSpcReduction="10000"/>
          </a:bodyPr>
          <a:lstStyle/>
          <a:p>
            <a:r>
              <a:rPr lang="en-US" sz="2400" b="0" dirty="0"/>
              <a:t>Survey measures of disability measure functional status. In other words, whether someone has difficulty doing certain tasks. </a:t>
            </a:r>
          </a:p>
          <a:p>
            <a:r>
              <a:rPr lang="en-US" sz="2400" b="0" dirty="0"/>
              <a:t>This makes it harder to look at:</a:t>
            </a:r>
          </a:p>
          <a:p>
            <a:pPr marL="457200" indent="-457200">
              <a:buFont typeface="Arial" panose="020B0604020202020204" pitchFamily="34" charset="0"/>
              <a:buChar char="•"/>
            </a:pPr>
            <a:r>
              <a:rPr lang="en-US" sz="2400" b="0" dirty="0"/>
              <a:t>Differences within each disability subgroup</a:t>
            </a:r>
          </a:p>
          <a:p>
            <a:pPr marL="457200" indent="-457200">
              <a:buFont typeface="Arial" panose="020B0604020202020204" pitchFamily="34" charset="0"/>
              <a:buChar char="•"/>
            </a:pPr>
            <a:r>
              <a:rPr lang="en-US" sz="2400" b="0" dirty="0"/>
              <a:t>Differences between different disability subgroups</a:t>
            </a:r>
          </a:p>
          <a:p>
            <a:r>
              <a:rPr lang="en-US" sz="2400" b="0" dirty="0"/>
              <a:t>Data doesn’t always include people with more significant support needs. So, we don’t know much about how their health differs from peers with and without disabilities.</a:t>
            </a:r>
          </a:p>
        </p:txBody>
      </p:sp>
      <p:pic>
        <p:nvPicPr>
          <p:cNvPr id="8" name="Content Placeholder 7" descr="2 older adults walking outside">
            <a:extLst>
              <a:ext uri="{FF2B5EF4-FFF2-40B4-BE49-F238E27FC236}">
                <a16:creationId xmlns:a16="http://schemas.microsoft.com/office/drawing/2014/main" id="{48ECA631-BCEB-74C3-1D20-078EADCB7740}"/>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449316" y="2036032"/>
            <a:ext cx="5181600" cy="3459525"/>
          </a:xfrm>
          <a:prstGeom prst="rect">
            <a:avLst/>
          </a:prstGeom>
        </p:spPr>
      </p:pic>
      <p:sp>
        <p:nvSpPr>
          <p:cNvPr id="5" name="Slide Number Placeholder 4">
            <a:extLst>
              <a:ext uri="{FF2B5EF4-FFF2-40B4-BE49-F238E27FC236}">
                <a16:creationId xmlns:a16="http://schemas.microsoft.com/office/drawing/2014/main" id="{E4ED6E3A-1FBB-757C-EAFE-BED23EC7C5B9}"/>
              </a:ext>
            </a:extLst>
          </p:cNvPr>
          <p:cNvSpPr>
            <a:spLocks noGrp="1"/>
          </p:cNvSpPr>
          <p:nvPr>
            <p:ph type="sldNum" sz="quarter" idx="4"/>
          </p:nvPr>
        </p:nvSpPr>
        <p:spPr>
          <a:xfrm>
            <a:off x="9304562" y="6492875"/>
            <a:ext cx="2743200" cy="287031"/>
          </a:xfrm>
        </p:spPr>
        <p:txBody>
          <a:bodyPr/>
          <a:lstStyle/>
          <a:p>
            <a:fld id="{56457A89-7E12-42A4-9457-BFD85B9E19BE}" type="slidenum">
              <a:rPr lang="en-US" smtClean="0"/>
              <a:pPr/>
              <a:t>53</a:t>
            </a:fld>
            <a:endParaRPr lang="en-US" dirty="0"/>
          </a:p>
        </p:txBody>
      </p:sp>
      <p:sp>
        <p:nvSpPr>
          <p:cNvPr id="6" name="Footer Placeholder 5">
            <a:extLst>
              <a:ext uri="{FF2B5EF4-FFF2-40B4-BE49-F238E27FC236}">
                <a16:creationId xmlns:a16="http://schemas.microsoft.com/office/drawing/2014/main" id="{1BC82A30-CB38-610F-F587-CCF831E26810}"/>
              </a:ext>
            </a:extLst>
          </p:cNvPr>
          <p:cNvSpPr>
            <a:spLocks noGrp="1"/>
          </p:cNvSpPr>
          <p:nvPr>
            <p:ph type="ftr" sz="quarter" idx="3"/>
          </p:nvPr>
        </p:nvSpPr>
        <p:spPr/>
        <p:txBody>
          <a:bodyPr/>
          <a:lstStyle/>
          <a:p>
            <a:r>
              <a:rPr lang="en-US" dirty="0"/>
              <a:t>NATIONAL CORE INDICATORS®</a:t>
            </a:r>
          </a:p>
        </p:txBody>
      </p:sp>
    </p:spTree>
    <p:extLst>
      <p:ext uri="{BB962C8B-B14F-4D97-AF65-F5344CB8AC3E}">
        <p14:creationId xmlns:p14="http://schemas.microsoft.com/office/powerpoint/2010/main" val="25186128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A08A9-EBC3-B65F-2424-6E10269AEAD9}"/>
              </a:ext>
            </a:extLst>
          </p:cNvPr>
          <p:cNvSpPr>
            <a:spLocks noGrp="1"/>
          </p:cNvSpPr>
          <p:nvPr>
            <p:ph type="title"/>
          </p:nvPr>
        </p:nvSpPr>
        <p:spPr/>
        <p:txBody>
          <a:bodyPr/>
          <a:lstStyle/>
          <a:p>
            <a:r>
              <a:rPr lang="en-US" dirty="0"/>
              <a:t>Getting to stronger comparisons with matched cohorts</a:t>
            </a:r>
          </a:p>
        </p:txBody>
      </p:sp>
      <p:sp>
        <p:nvSpPr>
          <p:cNvPr id="3" name="Content Placeholder 2">
            <a:extLst>
              <a:ext uri="{FF2B5EF4-FFF2-40B4-BE49-F238E27FC236}">
                <a16:creationId xmlns:a16="http://schemas.microsoft.com/office/drawing/2014/main" id="{1A9C2C04-88F9-B752-451D-05C828F560BD}"/>
              </a:ext>
            </a:extLst>
          </p:cNvPr>
          <p:cNvSpPr>
            <a:spLocks noGrp="1"/>
          </p:cNvSpPr>
          <p:nvPr>
            <p:ph sz="half" idx="1"/>
          </p:nvPr>
        </p:nvSpPr>
        <p:spPr>
          <a:xfrm>
            <a:off x="461603" y="1825625"/>
            <a:ext cx="3746604" cy="4351338"/>
          </a:xfrm>
        </p:spPr>
        <p:txBody>
          <a:bodyPr>
            <a:normAutofit/>
          </a:bodyPr>
          <a:lstStyle/>
          <a:p>
            <a:r>
              <a:rPr lang="en-US" sz="2200" b="0" dirty="0"/>
              <a:t>The UCEDD at OHSU worked with state Medicaid claims data in 2022. They wanted to look at differences in key health domains.</a:t>
            </a:r>
          </a:p>
          <a:p>
            <a:endParaRPr lang="en-US" sz="2200" b="0" dirty="0"/>
          </a:p>
          <a:p>
            <a:r>
              <a:rPr lang="en-US" sz="2200" b="0" dirty="0"/>
              <a:t>They included 2,066 Oregonians with IDD who use Medicaid and 2,066 Oregonians without IDD who use Medicaid. </a:t>
            </a:r>
          </a:p>
        </p:txBody>
      </p:sp>
      <p:pic>
        <p:nvPicPr>
          <p:cNvPr id="8" name="Content Placeholder 7" descr="A graph of emergency department utilization by age for Oregon Medicaid members with IDD and Oregon Medicaid members without IDD.">
            <a:extLst>
              <a:ext uri="{FF2B5EF4-FFF2-40B4-BE49-F238E27FC236}">
                <a16:creationId xmlns:a16="http://schemas.microsoft.com/office/drawing/2014/main" id="{F81F9CFD-0081-7945-13F9-203DEAB63316}"/>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4287836" y="1825625"/>
            <a:ext cx="7731127" cy="3782947"/>
          </a:xfrm>
        </p:spPr>
      </p:pic>
      <p:sp>
        <p:nvSpPr>
          <p:cNvPr id="5" name="Footer Placeholder 4">
            <a:extLst>
              <a:ext uri="{FF2B5EF4-FFF2-40B4-BE49-F238E27FC236}">
                <a16:creationId xmlns:a16="http://schemas.microsoft.com/office/drawing/2014/main" id="{3B8C6D06-980B-5E44-BC5D-6809E03CD407}"/>
              </a:ext>
            </a:extLst>
          </p:cNvPr>
          <p:cNvSpPr>
            <a:spLocks noGrp="1"/>
          </p:cNvSpPr>
          <p:nvPr>
            <p:ph type="ftr" sz="quarter" idx="3"/>
          </p:nvPr>
        </p:nvSpPr>
        <p:spPr/>
        <p:txBody>
          <a:bodyPr/>
          <a:lstStyle/>
          <a:p>
            <a:r>
              <a:rPr lang="en-US" dirty="0"/>
              <a:t>NATIONAL CORE INDICATORS®</a:t>
            </a:r>
          </a:p>
        </p:txBody>
      </p:sp>
      <p:sp>
        <p:nvSpPr>
          <p:cNvPr id="6" name="Slide Number Placeholder 5">
            <a:extLst>
              <a:ext uri="{FF2B5EF4-FFF2-40B4-BE49-F238E27FC236}">
                <a16:creationId xmlns:a16="http://schemas.microsoft.com/office/drawing/2014/main" id="{6294F1D1-0093-FA02-CC05-55AE029AE7F5}"/>
              </a:ext>
            </a:extLst>
          </p:cNvPr>
          <p:cNvSpPr>
            <a:spLocks noGrp="1"/>
          </p:cNvSpPr>
          <p:nvPr>
            <p:ph type="sldNum" sz="quarter" idx="4"/>
          </p:nvPr>
        </p:nvSpPr>
        <p:spPr/>
        <p:txBody>
          <a:bodyPr/>
          <a:lstStyle/>
          <a:p>
            <a:fld id="{56457A89-7E12-42A4-9457-BFD85B9E19BE}" type="slidenum">
              <a:rPr lang="en-US" smtClean="0"/>
              <a:pPr/>
              <a:t>54</a:t>
            </a:fld>
            <a:endParaRPr lang="en-US" dirty="0"/>
          </a:p>
        </p:txBody>
      </p:sp>
    </p:spTree>
    <p:extLst>
      <p:ext uri="{BB962C8B-B14F-4D97-AF65-F5344CB8AC3E}">
        <p14:creationId xmlns:p14="http://schemas.microsoft.com/office/powerpoint/2010/main" val="11305384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6C7CC-51F7-09B2-A7CD-D405E56BF8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57CA14-0168-21FD-BE3B-CCBD0EF0EBCB}"/>
              </a:ext>
            </a:extLst>
          </p:cNvPr>
          <p:cNvSpPr>
            <a:spLocks noGrp="1"/>
          </p:cNvSpPr>
          <p:nvPr>
            <p:ph type="title"/>
          </p:nvPr>
        </p:nvSpPr>
        <p:spPr/>
        <p:txBody>
          <a:bodyPr>
            <a:normAutofit/>
          </a:bodyPr>
          <a:lstStyle/>
          <a:p>
            <a:r>
              <a:rPr lang="en-US" dirty="0"/>
              <a:t>Do we have a case for unequal health?</a:t>
            </a:r>
          </a:p>
        </p:txBody>
      </p:sp>
      <p:sp>
        <p:nvSpPr>
          <p:cNvPr id="3" name="Content Placeholder 2">
            <a:extLst>
              <a:ext uri="{FF2B5EF4-FFF2-40B4-BE49-F238E27FC236}">
                <a16:creationId xmlns:a16="http://schemas.microsoft.com/office/drawing/2014/main" id="{611720D1-B739-F7F8-F1E0-9095E74A3E42}"/>
              </a:ext>
            </a:extLst>
          </p:cNvPr>
          <p:cNvSpPr>
            <a:spLocks noGrp="1"/>
          </p:cNvSpPr>
          <p:nvPr>
            <p:ph sz="half" idx="1"/>
          </p:nvPr>
        </p:nvSpPr>
        <p:spPr>
          <a:xfrm>
            <a:off x="838200" y="2887579"/>
            <a:ext cx="5257800" cy="3289383"/>
          </a:xfrm>
        </p:spPr>
        <p:txBody>
          <a:bodyPr>
            <a:normAutofit/>
          </a:bodyPr>
          <a:lstStyle/>
          <a:p>
            <a:r>
              <a:rPr lang="en-US" dirty="0"/>
              <a:t>These data represent possible signs of unequal health, BUT because the datasets are different, results cannot be viewed as conclusive evidence.</a:t>
            </a:r>
          </a:p>
        </p:txBody>
      </p:sp>
      <p:sp>
        <p:nvSpPr>
          <p:cNvPr id="5" name="Slide Number Placeholder 4">
            <a:extLst>
              <a:ext uri="{FF2B5EF4-FFF2-40B4-BE49-F238E27FC236}">
                <a16:creationId xmlns:a16="http://schemas.microsoft.com/office/drawing/2014/main" id="{41AD62C7-7CA9-6B3E-F46F-54D90640FFD2}"/>
              </a:ext>
            </a:extLst>
          </p:cNvPr>
          <p:cNvSpPr>
            <a:spLocks noGrp="1"/>
          </p:cNvSpPr>
          <p:nvPr>
            <p:ph type="sldNum" sz="quarter" idx="4"/>
          </p:nvPr>
        </p:nvSpPr>
        <p:spPr>
          <a:xfrm>
            <a:off x="9304562" y="6492875"/>
            <a:ext cx="2743200" cy="287031"/>
          </a:xfrm>
        </p:spPr>
        <p:txBody>
          <a:bodyPr/>
          <a:lstStyle/>
          <a:p>
            <a:fld id="{56457A89-7E12-42A4-9457-BFD85B9E19BE}" type="slidenum">
              <a:rPr lang="en-US" smtClean="0"/>
              <a:pPr/>
              <a:t>55</a:t>
            </a:fld>
            <a:endParaRPr lang="en-US" dirty="0"/>
          </a:p>
        </p:txBody>
      </p:sp>
      <p:sp>
        <p:nvSpPr>
          <p:cNvPr id="6" name="Footer Placeholder 5">
            <a:extLst>
              <a:ext uri="{FF2B5EF4-FFF2-40B4-BE49-F238E27FC236}">
                <a16:creationId xmlns:a16="http://schemas.microsoft.com/office/drawing/2014/main" id="{362B2751-A047-C1AF-4DA8-6A52DEB9B68D}"/>
              </a:ext>
            </a:extLst>
          </p:cNvPr>
          <p:cNvSpPr>
            <a:spLocks noGrp="1"/>
          </p:cNvSpPr>
          <p:nvPr>
            <p:ph type="ftr" sz="quarter" idx="3"/>
          </p:nvPr>
        </p:nvSpPr>
        <p:spPr/>
        <p:txBody>
          <a:bodyPr/>
          <a:lstStyle/>
          <a:p>
            <a:r>
              <a:rPr lang="en-US" dirty="0"/>
              <a:t>NATIONAL CORE INDICATORS®</a:t>
            </a:r>
          </a:p>
        </p:txBody>
      </p:sp>
      <p:pic>
        <p:nvPicPr>
          <p:cNvPr id="10" name="Content Placeholder 9" descr="A group of young adults with disabilities.">
            <a:extLst>
              <a:ext uri="{FF2B5EF4-FFF2-40B4-BE49-F238E27FC236}">
                <a16:creationId xmlns:a16="http://schemas.microsoft.com/office/drawing/2014/main" id="{B6CB1C82-0FB3-46A4-2DBA-2D305435A1BE}"/>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274094"/>
            <a:ext cx="5181600" cy="3454400"/>
          </a:xfrm>
          <a:prstGeom prst="rect">
            <a:avLst/>
          </a:prstGeom>
        </p:spPr>
      </p:pic>
    </p:spTree>
    <p:extLst>
      <p:ext uri="{BB962C8B-B14F-4D97-AF65-F5344CB8AC3E}">
        <p14:creationId xmlns:p14="http://schemas.microsoft.com/office/powerpoint/2010/main" val="26308293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04AB77-A401-B2CA-754C-EBE38C579807}"/>
              </a:ext>
            </a:extLst>
          </p:cNvPr>
          <p:cNvSpPr>
            <a:spLocks noGrp="1"/>
          </p:cNvSpPr>
          <p:nvPr>
            <p:ph type="title"/>
          </p:nvPr>
        </p:nvSpPr>
        <p:spPr>
          <a:xfrm>
            <a:off x="839788" y="457199"/>
            <a:ext cx="4114800" cy="1804737"/>
          </a:xfrm>
        </p:spPr>
        <p:txBody>
          <a:bodyPr>
            <a:normAutofit/>
          </a:bodyPr>
          <a:lstStyle/>
          <a:p>
            <a:r>
              <a:rPr lang="en-US" sz="3600" dirty="0"/>
              <a:t>Limitations: NCI data doesn’t include everyone</a:t>
            </a:r>
          </a:p>
        </p:txBody>
      </p:sp>
      <p:pic>
        <p:nvPicPr>
          <p:cNvPr id="10" name="Content Placeholder 9" descr="Estimated prevalence of IDD among children and adults. 8.38 million people in 2020 (2.88 million children with DD, 3.22 with ID or ASD, and 2.28 million adults with IDD). 20% of children with IDD are known to state agencies and 44% of adults with IDD are known to state agencies.">
            <a:extLst>
              <a:ext uri="{FF2B5EF4-FFF2-40B4-BE49-F238E27FC236}">
                <a16:creationId xmlns:a16="http://schemas.microsoft.com/office/drawing/2014/main" id="{DCF17F1F-B041-9B3B-476B-A9CDF6F14E2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b="-8377"/>
          <a:stretch>
            <a:fillRect/>
          </a:stretch>
        </p:blipFill>
        <p:spPr>
          <a:xfrm>
            <a:off x="6360695" y="208189"/>
            <a:ext cx="4744453" cy="6441621"/>
          </a:xfrm>
          <a:prstGeom prst="rect">
            <a:avLst/>
          </a:prstGeom>
        </p:spPr>
      </p:pic>
      <p:sp>
        <p:nvSpPr>
          <p:cNvPr id="8" name="Text Placeholder 7">
            <a:extLst>
              <a:ext uri="{FF2B5EF4-FFF2-40B4-BE49-F238E27FC236}">
                <a16:creationId xmlns:a16="http://schemas.microsoft.com/office/drawing/2014/main" id="{AB6DF1DE-F6F9-06AA-4E42-F6A1C7E4AD04}"/>
              </a:ext>
            </a:extLst>
          </p:cNvPr>
          <p:cNvSpPr>
            <a:spLocks noGrp="1"/>
          </p:cNvSpPr>
          <p:nvPr>
            <p:ph type="body" sz="half" idx="2"/>
          </p:nvPr>
        </p:nvSpPr>
        <p:spPr>
          <a:xfrm>
            <a:off x="839788" y="2475064"/>
            <a:ext cx="3932237" cy="3393924"/>
          </a:xfrm>
        </p:spPr>
        <p:txBody>
          <a:bodyPr>
            <a:normAutofit/>
          </a:bodyPr>
          <a:lstStyle/>
          <a:p>
            <a:pPr marL="342900" indent="-342900">
              <a:buFont typeface="Arial" panose="020B0604020202020204" pitchFamily="34" charset="0"/>
              <a:buChar char="•"/>
            </a:pPr>
            <a:r>
              <a:rPr lang="en-US" sz="2400" dirty="0"/>
              <a:t>NCI respondents are an estimated 44% of people with IDD (those who are known to state agencies)</a:t>
            </a:r>
          </a:p>
          <a:p>
            <a:pPr marL="342900" indent="-342900">
              <a:buFont typeface="Arial" panose="020B0604020202020204" pitchFamily="34" charset="0"/>
              <a:buChar char="•"/>
            </a:pPr>
            <a:r>
              <a:rPr lang="en-US" sz="2400" dirty="0"/>
              <a:t>NCI respondents may have greater support needs than peers who are not receiving state-funded services</a:t>
            </a:r>
          </a:p>
        </p:txBody>
      </p:sp>
      <p:sp>
        <p:nvSpPr>
          <p:cNvPr id="4" name="Footer Placeholder 3">
            <a:extLst>
              <a:ext uri="{FF2B5EF4-FFF2-40B4-BE49-F238E27FC236}">
                <a16:creationId xmlns:a16="http://schemas.microsoft.com/office/drawing/2014/main" id="{786D6DAE-5D6D-C91D-494F-B581A15E0C7A}"/>
              </a:ext>
            </a:extLst>
          </p:cNvPr>
          <p:cNvSpPr>
            <a:spLocks noGrp="1"/>
          </p:cNvSpPr>
          <p:nvPr>
            <p:ph type="ftr" sz="quarter" idx="3"/>
          </p:nvPr>
        </p:nvSpPr>
        <p:spPr/>
        <p:txBody>
          <a:bodyPr/>
          <a:lstStyle/>
          <a:p>
            <a:r>
              <a:rPr lang="en-US" dirty="0"/>
              <a:t>NATIONAL CORE INDICATORS®</a:t>
            </a:r>
          </a:p>
        </p:txBody>
      </p:sp>
      <p:sp>
        <p:nvSpPr>
          <p:cNvPr id="5" name="Slide Number Placeholder 4">
            <a:extLst>
              <a:ext uri="{FF2B5EF4-FFF2-40B4-BE49-F238E27FC236}">
                <a16:creationId xmlns:a16="http://schemas.microsoft.com/office/drawing/2014/main" id="{74E29A1F-0CC8-4AA8-8D45-E4003D28E504}"/>
              </a:ext>
            </a:extLst>
          </p:cNvPr>
          <p:cNvSpPr>
            <a:spLocks noGrp="1"/>
          </p:cNvSpPr>
          <p:nvPr>
            <p:ph type="sldNum" sz="quarter" idx="4"/>
          </p:nvPr>
        </p:nvSpPr>
        <p:spPr/>
        <p:txBody>
          <a:bodyPr/>
          <a:lstStyle/>
          <a:p>
            <a:fld id="{56457A89-7E12-42A4-9457-BFD85B9E19BE}" type="slidenum">
              <a:rPr lang="en-US" smtClean="0"/>
              <a:pPr/>
              <a:t>56</a:t>
            </a:fld>
            <a:endParaRPr lang="en-US" dirty="0"/>
          </a:p>
        </p:txBody>
      </p:sp>
    </p:spTree>
    <p:extLst>
      <p:ext uri="{BB962C8B-B14F-4D97-AF65-F5344CB8AC3E}">
        <p14:creationId xmlns:p14="http://schemas.microsoft.com/office/powerpoint/2010/main" val="29991355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A3183-C50F-18D9-B342-2AC2DD6948F9}"/>
              </a:ext>
            </a:extLst>
          </p:cNvPr>
          <p:cNvSpPr>
            <a:spLocks noGrp="1"/>
          </p:cNvSpPr>
          <p:nvPr>
            <p:ph type="title"/>
          </p:nvPr>
        </p:nvSpPr>
        <p:spPr/>
        <p:txBody>
          <a:bodyPr/>
          <a:lstStyle/>
          <a:p>
            <a:r>
              <a:rPr lang="en-US" dirty="0"/>
              <a:t>Limitations: terminology and communication</a:t>
            </a:r>
          </a:p>
        </p:txBody>
      </p:sp>
      <p:sp>
        <p:nvSpPr>
          <p:cNvPr id="4" name="Content Placeholder 3">
            <a:extLst>
              <a:ext uri="{FF2B5EF4-FFF2-40B4-BE49-F238E27FC236}">
                <a16:creationId xmlns:a16="http://schemas.microsoft.com/office/drawing/2014/main" id="{7EC6F4E0-AE14-8311-26A6-8B90A90755C2}"/>
              </a:ext>
            </a:extLst>
          </p:cNvPr>
          <p:cNvSpPr>
            <a:spLocks noGrp="1"/>
          </p:cNvSpPr>
          <p:nvPr>
            <p:ph sz="half" idx="2"/>
          </p:nvPr>
        </p:nvSpPr>
        <p:spPr>
          <a:xfrm>
            <a:off x="6411190" y="1825625"/>
            <a:ext cx="4942609" cy="4351338"/>
          </a:xfrm>
        </p:spPr>
        <p:txBody>
          <a:bodyPr>
            <a:normAutofit fontScale="92500" lnSpcReduction="20000"/>
          </a:bodyPr>
          <a:lstStyle/>
          <a:p>
            <a:r>
              <a:rPr lang="en-US" b="0" dirty="0"/>
              <a:t>Sometimes, research unintentionally uses ableist language</a:t>
            </a:r>
          </a:p>
          <a:p>
            <a:pPr marL="1028700" lvl="1" indent="-342900"/>
            <a:r>
              <a:rPr lang="en-US" dirty="0"/>
              <a:t>E.g. “medically complex”</a:t>
            </a:r>
          </a:p>
          <a:p>
            <a:r>
              <a:rPr lang="en-US" b="0" dirty="0"/>
              <a:t>Other times, research uses too strong or too narrow language</a:t>
            </a:r>
          </a:p>
          <a:p>
            <a:pPr marL="1028700" lvl="1" indent="-342900"/>
            <a:r>
              <a:rPr lang="en-US" b="0" dirty="0"/>
              <a:t>E.g., </a:t>
            </a:r>
            <a:r>
              <a:rPr lang="en-US" dirty="0"/>
              <a:t>“this impacts outcomes” suggest causality, when in fact it’s just a strong association</a:t>
            </a:r>
          </a:p>
          <a:p>
            <a:r>
              <a:rPr lang="en-US" b="0" dirty="0"/>
              <a:t>When we don’t communicate these nuances well, we can lose trust of partners and audiences</a:t>
            </a:r>
          </a:p>
          <a:p>
            <a:pPr marL="1028700" lvl="1" indent="-342900"/>
            <a:r>
              <a:rPr lang="en-US" dirty="0"/>
              <a:t>E.g., COVID-19 messaging </a:t>
            </a:r>
          </a:p>
        </p:txBody>
      </p:sp>
      <p:sp>
        <p:nvSpPr>
          <p:cNvPr id="5" name="Footer Placeholder 4">
            <a:extLst>
              <a:ext uri="{FF2B5EF4-FFF2-40B4-BE49-F238E27FC236}">
                <a16:creationId xmlns:a16="http://schemas.microsoft.com/office/drawing/2014/main" id="{A581F226-956A-A125-74E1-D9769535F454}"/>
              </a:ext>
            </a:extLst>
          </p:cNvPr>
          <p:cNvSpPr>
            <a:spLocks noGrp="1"/>
          </p:cNvSpPr>
          <p:nvPr>
            <p:ph type="ftr" sz="quarter" idx="3"/>
          </p:nvPr>
        </p:nvSpPr>
        <p:spPr/>
        <p:txBody>
          <a:bodyPr/>
          <a:lstStyle/>
          <a:p>
            <a:r>
              <a:rPr lang="en-US" dirty="0"/>
              <a:t>NATIONAL CORE INDICATORS®</a:t>
            </a:r>
          </a:p>
        </p:txBody>
      </p:sp>
      <p:sp>
        <p:nvSpPr>
          <p:cNvPr id="6" name="Slide Number Placeholder 5">
            <a:extLst>
              <a:ext uri="{FF2B5EF4-FFF2-40B4-BE49-F238E27FC236}">
                <a16:creationId xmlns:a16="http://schemas.microsoft.com/office/drawing/2014/main" id="{EEBC4F44-C660-77E5-E8D5-5750666443BA}"/>
              </a:ext>
            </a:extLst>
          </p:cNvPr>
          <p:cNvSpPr>
            <a:spLocks noGrp="1"/>
          </p:cNvSpPr>
          <p:nvPr>
            <p:ph type="sldNum" sz="quarter" idx="4"/>
          </p:nvPr>
        </p:nvSpPr>
        <p:spPr/>
        <p:txBody>
          <a:bodyPr/>
          <a:lstStyle/>
          <a:p>
            <a:fld id="{56457A89-7E12-42A4-9457-BFD85B9E19BE}" type="slidenum">
              <a:rPr lang="en-US" smtClean="0"/>
              <a:pPr/>
              <a:t>57</a:t>
            </a:fld>
            <a:endParaRPr lang="en-US" dirty="0"/>
          </a:p>
        </p:txBody>
      </p:sp>
      <p:pic>
        <p:nvPicPr>
          <p:cNvPr id="9" name="Content Placeholder 8" descr="A group of people posing for a photo&#10;&#10;Description automatically generated">
            <a:extLst>
              <a:ext uri="{FF2B5EF4-FFF2-40B4-BE49-F238E27FC236}">
                <a16:creationId xmlns:a16="http://schemas.microsoft.com/office/drawing/2014/main" id="{2401CD86-6F57-A48C-4670-DA600416F663}"/>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838200" y="2274094"/>
            <a:ext cx="5181600" cy="3454400"/>
          </a:xfrm>
          <a:prstGeom prst="rect">
            <a:avLst/>
          </a:prstGeom>
        </p:spPr>
      </p:pic>
    </p:spTree>
    <p:extLst>
      <p:ext uri="{BB962C8B-B14F-4D97-AF65-F5344CB8AC3E}">
        <p14:creationId xmlns:p14="http://schemas.microsoft.com/office/powerpoint/2010/main" val="37796962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93991-13C2-F10F-011A-DB14261A1B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8C4E3-E16D-0447-37B7-686188D82C65}"/>
              </a:ext>
            </a:extLst>
          </p:cNvPr>
          <p:cNvSpPr>
            <a:spLocks noGrp="1"/>
          </p:cNvSpPr>
          <p:nvPr>
            <p:ph type="title"/>
          </p:nvPr>
        </p:nvSpPr>
        <p:spPr/>
        <p:txBody>
          <a:bodyPr>
            <a:normAutofit/>
          </a:bodyPr>
          <a:lstStyle/>
          <a:p>
            <a:r>
              <a:rPr lang="en-US" dirty="0"/>
              <a:t>Teamwork makes the dream work!</a:t>
            </a:r>
          </a:p>
        </p:txBody>
      </p:sp>
      <p:sp>
        <p:nvSpPr>
          <p:cNvPr id="10" name="Content Placeholder 9">
            <a:extLst>
              <a:ext uri="{FF2B5EF4-FFF2-40B4-BE49-F238E27FC236}">
                <a16:creationId xmlns:a16="http://schemas.microsoft.com/office/drawing/2014/main" id="{6F612959-BEF0-7234-C58F-E20FE6689D29}"/>
              </a:ext>
            </a:extLst>
          </p:cNvPr>
          <p:cNvSpPr>
            <a:spLocks noGrp="1"/>
          </p:cNvSpPr>
          <p:nvPr>
            <p:ph sz="half" idx="2"/>
          </p:nvPr>
        </p:nvSpPr>
        <p:spPr/>
        <p:txBody>
          <a:bodyPr>
            <a:normAutofit lnSpcReduction="10000"/>
          </a:bodyPr>
          <a:lstStyle/>
          <a:p>
            <a:r>
              <a:rPr lang="en-US" b="0" dirty="0"/>
              <a:t>We know that knowledge is power. And there’s lots of good data out there, but it is not always used responsibly and accurately. Other times, we don’t have the data we need.</a:t>
            </a:r>
          </a:p>
          <a:p>
            <a:endParaRPr lang="en-US" dirty="0"/>
          </a:p>
          <a:p>
            <a:r>
              <a:rPr lang="en-US" dirty="0"/>
              <a:t>How can we leverage this data (and other data) with our partners to improve health for people with disabilities?</a:t>
            </a:r>
          </a:p>
        </p:txBody>
      </p:sp>
      <p:sp>
        <p:nvSpPr>
          <p:cNvPr id="6" name="Footer Placeholder 5">
            <a:extLst>
              <a:ext uri="{FF2B5EF4-FFF2-40B4-BE49-F238E27FC236}">
                <a16:creationId xmlns:a16="http://schemas.microsoft.com/office/drawing/2014/main" id="{564B6709-4437-99AA-EE39-D803B91CB747}"/>
              </a:ext>
            </a:extLst>
          </p:cNvPr>
          <p:cNvSpPr>
            <a:spLocks noGrp="1"/>
          </p:cNvSpPr>
          <p:nvPr>
            <p:ph type="ftr" sz="quarter" idx="3"/>
          </p:nvPr>
        </p:nvSpPr>
        <p:spPr/>
        <p:txBody>
          <a:bodyPr/>
          <a:lstStyle/>
          <a:p>
            <a:r>
              <a:rPr lang="en-US" dirty="0"/>
              <a:t>NATIONAL CORE INDICATORS®</a:t>
            </a:r>
          </a:p>
        </p:txBody>
      </p:sp>
      <p:sp>
        <p:nvSpPr>
          <p:cNvPr id="5" name="Slide Number Placeholder 4">
            <a:extLst>
              <a:ext uri="{FF2B5EF4-FFF2-40B4-BE49-F238E27FC236}">
                <a16:creationId xmlns:a16="http://schemas.microsoft.com/office/drawing/2014/main" id="{BF7F039D-8634-645B-81B2-E76A0595579F}"/>
              </a:ext>
            </a:extLst>
          </p:cNvPr>
          <p:cNvSpPr>
            <a:spLocks noGrp="1"/>
          </p:cNvSpPr>
          <p:nvPr>
            <p:ph type="sldNum" sz="quarter" idx="4"/>
          </p:nvPr>
        </p:nvSpPr>
        <p:spPr/>
        <p:txBody>
          <a:bodyPr/>
          <a:lstStyle/>
          <a:p>
            <a:fld id="{56457A89-7E12-42A4-9457-BFD85B9E19BE}" type="slidenum">
              <a:rPr lang="en-US" smtClean="0"/>
              <a:pPr/>
              <a:t>58</a:t>
            </a:fld>
            <a:endParaRPr lang="en-US" dirty="0"/>
          </a:p>
        </p:txBody>
      </p:sp>
      <p:pic>
        <p:nvPicPr>
          <p:cNvPr id="11" name="Content Placeholder 7" descr="A &quot;someecards&quot; joke - &quot;I'm not a failure, I'm just really successful at finding out what doesn't work.&quot;">
            <a:extLst>
              <a:ext uri="{FF2B5EF4-FFF2-40B4-BE49-F238E27FC236}">
                <a16:creationId xmlns:a16="http://schemas.microsoft.com/office/drawing/2014/main" id="{1608F0CC-F699-FFE3-5AFF-8F90B77DFF33}"/>
              </a:ext>
            </a:extLst>
          </p:cNvPr>
          <p:cNvPicPr>
            <a:picLocks noGrp="1" noChangeAspect="1"/>
          </p:cNvPicPr>
          <p:nvPr>
            <p:ph sz="half" idx="1"/>
          </p:nvPr>
        </p:nvPicPr>
        <p:blipFill>
          <a:blip r:embed="rId3"/>
          <a:stretch>
            <a:fillRect/>
          </a:stretch>
        </p:blipFill>
        <p:spPr>
          <a:xfrm>
            <a:off x="513348" y="2188294"/>
            <a:ext cx="5181600" cy="3626000"/>
          </a:xfrm>
        </p:spPr>
      </p:pic>
    </p:spTree>
    <p:extLst>
      <p:ext uri="{BB962C8B-B14F-4D97-AF65-F5344CB8AC3E}">
        <p14:creationId xmlns:p14="http://schemas.microsoft.com/office/powerpoint/2010/main" val="20735202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AF74B-49C8-D0B9-A6E6-BB99F82C3BC6}"/>
              </a:ext>
            </a:extLst>
          </p:cNvPr>
          <p:cNvSpPr>
            <a:spLocks noGrp="1"/>
          </p:cNvSpPr>
          <p:nvPr>
            <p:ph type="title"/>
          </p:nvPr>
        </p:nvSpPr>
        <p:spPr/>
        <p:txBody>
          <a:bodyPr/>
          <a:lstStyle/>
          <a:p>
            <a:r>
              <a:rPr lang="en-US" dirty="0"/>
              <a:t>Stay connected for updates!</a:t>
            </a:r>
          </a:p>
        </p:txBody>
      </p:sp>
      <p:sp>
        <p:nvSpPr>
          <p:cNvPr id="3" name="Content Placeholder 2">
            <a:extLst>
              <a:ext uri="{FF2B5EF4-FFF2-40B4-BE49-F238E27FC236}">
                <a16:creationId xmlns:a16="http://schemas.microsoft.com/office/drawing/2014/main" id="{C07E81C6-BE58-66FC-00F9-F0D79514F2DE}"/>
              </a:ext>
            </a:extLst>
          </p:cNvPr>
          <p:cNvSpPr>
            <a:spLocks noGrp="1"/>
          </p:cNvSpPr>
          <p:nvPr>
            <p:ph sz="half" idx="1"/>
          </p:nvPr>
        </p:nvSpPr>
        <p:spPr/>
        <p:txBody>
          <a:bodyPr/>
          <a:lstStyle/>
          <a:p>
            <a:r>
              <a:rPr lang="en-US" dirty="0"/>
              <a:t>NCI updates newsletter</a:t>
            </a:r>
          </a:p>
          <a:p>
            <a:endParaRPr lang="en-US" dirty="0"/>
          </a:p>
        </p:txBody>
      </p:sp>
      <p:pic>
        <p:nvPicPr>
          <p:cNvPr id="8" name="Picture 7" descr="A qr code on a white background">
            <a:extLst>
              <a:ext uri="{FF2B5EF4-FFF2-40B4-BE49-F238E27FC236}">
                <a16:creationId xmlns:a16="http://schemas.microsoft.com/office/drawing/2014/main" id="{9F5B9661-C3F0-2FD5-E024-6EABE846FB21}"/>
              </a:ext>
            </a:extLst>
          </p:cNvPr>
          <p:cNvPicPr>
            <a:picLocks noChangeAspect="1"/>
          </p:cNvPicPr>
          <p:nvPr/>
        </p:nvPicPr>
        <p:blipFill>
          <a:blip r:embed="rId2"/>
          <a:stretch>
            <a:fillRect/>
          </a:stretch>
        </p:blipFill>
        <p:spPr>
          <a:xfrm>
            <a:off x="1233117" y="2740084"/>
            <a:ext cx="2152381" cy="2152381"/>
          </a:xfrm>
          <a:prstGeom prst="rect">
            <a:avLst/>
          </a:prstGeom>
        </p:spPr>
      </p:pic>
      <p:sp>
        <p:nvSpPr>
          <p:cNvPr id="9" name="Content Placeholder 8">
            <a:extLst>
              <a:ext uri="{FF2B5EF4-FFF2-40B4-BE49-F238E27FC236}">
                <a16:creationId xmlns:a16="http://schemas.microsoft.com/office/drawing/2014/main" id="{137C295A-5F33-5A1B-24B1-7DA31745AD11}"/>
              </a:ext>
            </a:extLst>
          </p:cNvPr>
          <p:cNvSpPr>
            <a:spLocks noGrp="1"/>
          </p:cNvSpPr>
          <p:nvPr>
            <p:ph sz="half" idx="2"/>
          </p:nvPr>
        </p:nvSpPr>
        <p:spPr/>
        <p:txBody>
          <a:bodyPr/>
          <a:lstStyle/>
          <a:p>
            <a:r>
              <a:rPr lang="en-US" dirty="0"/>
              <a:t>NCI Facebook page:</a:t>
            </a:r>
          </a:p>
          <a:p>
            <a:r>
              <a:rPr lang="en-US" dirty="0">
                <a:hlinkClick r:id="rId3"/>
              </a:rPr>
              <a:t>www.facebook.com/nationalcoreindicators</a:t>
            </a:r>
            <a:endParaRPr lang="en-US" dirty="0"/>
          </a:p>
          <a:p>
            <a:endParaRPr lang="en-US" dirty="0"/>
          </a:p>
          <a:p>
            <a:r>
              <a:rPr lang="en-US" dirty="0"/>
              <a:t>NCI website:</a:t>
            </a:r>
          </a:p>
          <a:p>
            <a:r>
              <a:rPr lang="en-US" dirty="0">
                <a:hlinkClick r:id="rId4"/>
              </a:rPr>
              <a:t>www.nationalcoreindicators.org</a:t>
            </a:r>
            <a:endParaRPr lang="en-US" dirty="0"/>
          </a:p>
          <a:p>
            <a:endParaRPr lang="en-US" dirty="0"/>
          </a:p>
        </p:txBody>
      </p:sp>
      <p:sp>
        <p:nvSpPr>
          <p:cNvPr id="4" name="Slide Number Placeholder 3">
            <a:extLst>
              <a:ext uri="{FF2B5EF4-FFF2-40B4-BE49-F238E27FC236}">
                <a16:creationId xmlns:a16="http://schemas.microsoft.com/office/drawing/2014/main" id="{41BD6EF2-D6C1-9E0D-F8CB-248A7F4B3436}"/>
              </a:ext>
            </a:extLst>
          </p:cNvPr>
          <p:cNvSpPr>
            <a:spLocks noGrp="1"/>
          </p:cNvSpPr>
          <p:nvPr>
            <p:ph type="sldNum" sz="quarter" idx="4"/>
          </p:nvPr>
        </p:nvSpPr>
        <p:spPr>
          <a:xfrm>
            <a:off x="9304562" y="6492875"/>
            <a:ext cx="2743200" cy="287031"/>
          </a:xfrm>
        </p:spPr>
        <p:txBody>
          <a:bodyPr/>
          <a:lstStyle/>
          <a:p>
            <a:fld id="{56457A89-7E12-42A4-9457-BFD85B9E19BE}" type="slidenum">
              <a:rPr lang="en-US" smtClean="0"/>
              <a:pPr/>
              <a:t>59</a:t>
            </a:fld>
            <a:endParaRPr lang="en-US" dirty="0"/>
          </a:p>
        </p:txBody>
      </p:sp>
      <p:sp>
        <p:nvSpPr>
          <p:cNvPr id="5" name="Footer Placeholder 4">
            <a:extLst>
              <a:ext uri="{FF2B5EF4-FFF2-40B4-BE49-F238E27FC236}">
                <a16:creationId xmlns:a16="http://schemas.microsoft.com/office/drawing/2014/main" id="{1DCAD106-DAF2-8444-8310-CDA8C14A4B7E}"/>
              </a:ext>
            </a:extLst>
          </p:cNvPr>
          <p:cNvSpPr>
            <a:spLocks noGrp="1"/>
          </p:cNvSpPr>
          <p:nvPr>
            <p:ph type="ftr" sz="quarter" idx="3"/>
          </p:nvPr>
        </p:nvSpPr>
        <p:spPr/>
        <p:txBody>
          <a:bodyPr/>
          <a:lstStyle/>
          <a:p>
            <a:r>
              <a:rPr lang="en-US" dirty="0"/>
              <a:t>NATIONAL CORE INDICATORS®</a:t>
            </a:r>
          </a:p>
        </p:txBody>
      </p:sp>
    </p:spTree>
    <p:extLst>
      <p:ext uri="{BB962C8B-B14F-4D97-AF65-F5344CB8AC3E}">
        <p14:creationId xmlns:p14="http://schemas.microsoft.com/office/powerpoint/2010/main" val="2247123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E2D1F-5DFA-CFB7-730B-AB4B652098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B76D48-E5B3-8AF1-F563-C2E356CEFAB9}"/>
              </a:ext>
            </a:extLst>
          </p:cNvPr>
          <p:cNvSpPr>
            <a:spLocks noGrp="1"/>
          </p:cNvSpPr>
          <p:nvPr>
            <p:ph type="title"/>
          </p:nvPr>
        </p:nvSpPr>
        <p:spPr/>
        <p:txBody>
          <a:bodyPr>
            <a:normAutofit/>
          </a:bodyPr>
          <a:lstStyle/>
          <a:p>
            <a:r>
              <a:rPr lang="en-US" dirty="0"/>
              <a:t>Contributors to health disparities</a:t>
            </a:r>
          </a:p>
        </p:txBody>
      </p:sp>
      <p:pic>
        <p:nvPicPr>
          <p:cNvPr id="8" name="Content Placeholder 7" descr="A woman in a wheelchair reads a book.">
            <a:extLst>
              <a:ext uri="{FF2B5EF4-FFF2-40B4-BE49-F238E27FC236}">
                <a16:creationId xmlns:a16="http://schemas.microsoft.com/office/drawing/2014/main" id="{4D424AE4-DE0C-C261-B305-07ADC9F576E5}"/>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604520" y="1825625"/>
            <a:ext cx="5033963" cy="3355975"/>
          </a:xfrm>
          <a:prstGeom prst="rect">
            <a:avLst/>
          </a:prstGeom>
        </p:spPr>
      </p:pic>
      <p:sp>
        <p:nvSpPr>
          <p:cNvPr id="6" name="Content Placeholder 5">
            <a:extLst>
              <a:ext uri="{FF2B5EF4-FFF2-40B4-BE49-F238E27FC236}">
                <a16:creationId xmlns:a16="http://schemas.microsoft.com/office/drawing/2014/main" id="{C660294B-FC1D-1C05-F82D-19089465CEEC}"/>
              </a:ext>
            </a:extLst>
          </p:cNvPr>
          <p:cNvSpPr>
            <a:spLocks noGrp="1"/>
          </p:cNvSpPr>
          <p:nvPr>
            <p:ph sz="half" idx="2"/>
          </p:nvPr>
        </p:nvSpPr>
        <p:spPr/>
        <p:txBody>
          <a:bodyPr>
            <a:normAutofit/>
          </a:bodyPr>
          <a:lstStyle/>
          <a:p>
            <a:r>
              <a:rPr lang="en-US" b="0" dirty="0"/>
              <a:t>According to the </a:t>
            </a:r>
            <a:r>
              <a:rPr lang="en-US" b="0" dirty="0">
                <a:hlinkClick r:id="rId3"/>
              </a:rPr>
              <a:t>WHO</a:t>
            </a:r>
            <a:r>
              <a:rPr lang="en-US" b="0" dirty="0"/>
              <a:t>, health disparities </a:t>
            </a:r>
            <a:r>
              <a:rPr lang="en-US" b="0" i="1" dirty="0"/>
              <a:t>“arise from unfair conditions faced by persons with disabilities, including stigma, discrimination, poverty, exclusion from education and employment, and barriers faced in the health system itself.” </a:t>
            </a:r>
          </a:p>
          <a:p>
            <a:endParaRPr lang="en-US" dirty="0"/>
          </a:p>
        </p:txBody>
      </p:sp>
      <p:sp>
        <p:nvSpPr>
          <p:cNvPr id="4" name="Footer Placeholder 3">
            <a:extLst>
              <a:ext uri="{FF2B5EF4-FFF2-40B4-BE49-F238E27FC236}">
                <a16:creationId xmlns:a16="http://schemas.microsoft.com/office/drawing/2014/main" id="{34FC30F1-FD9C-CC13-11C9-F43CE06BE337}"/>
              </a:ext>
            </a:extLst>
          </p:cNvPr>
          <p:cNvSpPr>
            <a:spLocks noGrp="1"/>
          </p:cNvSpPr>
          <p:nvPr>
            <p:ph type="ftr" sz="quarter" idx="3"/>
          </p:nvPr>
        </p:nvSpPr>
        <p:spPr/>
        <p:txBody>
          <a:bodyPr/>
          <a:lstStyle/>
          <a:p>
            <a:r>
              <a:rPr lang="en-US" dirty="0"/>
              <a:t>NATIONAL CORE INDICATORS®</a:t>
            </a:r>
          </a:p>
        </p:txBody>
      </p:sp>
      <p:sp>
        <p:nvSpPr>
          <p:cNvPr id="5" name="Slide Number Placeholder 4">
            <a:extLst>
              <a:ext uri="{FF2B5EF4-FFF2-40B4-BE49-F238E27FC236}">
                <a16:creationId xmlns:a16="http://schemas.microsoft.com/office/drawing/2014/main" id="{313416B2-EC24-189C-ED8E-5909EA49CE4B}"/>
              </a:ext>
            </a:extLst>
          </p:cNvPr>
          <p:cNvSpPr>
            <a:spLocks noGrp="1"/>
          </p:cNvSpPr>
          <p:nvPr>
            <p:ph type="sldNum" sz="quarter" idx="4"/>
          </p:nvPr>
        </p:nvSpPr>
        <p:spPr/>
        <p:txBody>
          <a:bodyPr/>
          <a:lstStyle/>
          <a:p>
            <a:fld id="{56457A89-7E12-42A4-9457-BFD85B9E19BE}" type="slidenum">
              <a:rPr lang="en-US" smtClean="0"/>
              <a:pPr/>
              <a:t>6</a:t>
            </a:fld>
            <a:endParaRPr lang="en-US" dirty="0"/>
          </a:p>
        </p:txBody>
      </p:sp>
    </p:spTree>
    <p:extLst>
      <p:ext uri="{BB962C8B-B14F-4D97-AF65-F5344CB8AC3E}">
        <p14:creationId xmlns:p14="http://schemas.microsoft.com/office/powerpoint/2010/main" val="1103303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22B2A-1F90-FEEA-7945-BEAE4C6BBAC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35D80EC-56B5-796B-E4A0-04769310F0B0}"/>
              </a:ext>
            </a:extLst>
          </p:cNvPr>
          <p:cNvSpPr>
            <a:spLocks noGrp="1"/>
          </p:cNvSpPr>
          <p:nvPr>
            <p:ph type="title"/>
          </p:nvPr>
        </p:nvSpPr>
        <p:spPr/>
        <p:txBody>
          <a:bodyPr/>
          <a:lstStyle/>
          <a:p>
            <a:r>
              <a:rPr lang="en-US" dirty="0"/>
              <a:t>A case study of Sarah: a woman with Down syndrome</a:t>
            </a:r>
          </a:p>
        </p:txBody>
      </p:sp>
      <p:sp>
        <p:nvSpPr>
          <p:cNvPr id="2" name="Text Placeholder 1">
            <a:extLst>
              <a:ext uri="{FF2B5EF4-FFF2-40B4-BE49-F238E27FC236}">
                <a16:creationId xmlns:a16="http://schemas.microsoft.com/office/drawing/2014/main" id="{553A7F4B-536A-3BB5-8969-6E4A7C7D2F76}"/>
              </a:ext>
            </a:extLst>
          </p:cNvPr>
          <p:cNvSpPr>
            <a:spLocks noGrp="1"/>
          </p:cNvSpPr>
          <p:nvPr>
            <p:ph type="body" idx="1"/>
          </p:nvPr>
        </p:nvSpPr>
        <p:spPr>
          <a:xfrm>
            <a:off x="839788" y="1488652"/>
            <a:ext cx="3477235" cy="823912"/>
          </a:xfrm>
        </p:spPr>
        <p:txBody>
          <a:bodyPr/>
          <a:lstStyle/>
          <a:p>
            <a:r>
              <a:rPr lang="en-US" dirty="0"/>
              <a:t>25 years old</a:t>
            </a:r>
          </a:p>
        </p:txBody>
      </p:sp>
      <p:sp>
        <p:nvSpPr>
          <p:cNvPr id="3" name="Content Placeholder 2">
            <a:extLst>
              <a:ext uri="{FF2B5EF4-FFF2-40B4-BE49-F238E27FC236}">
                <a16:creationId xmlns:a16="http://schemas.microsoft.com/office/drawing/2014/main" id="{CF79292B-C932-96D0-B1D9-125DEE7CFDB2}"/>
              </a:ext>
            </a:extLst>
          </p:cNvPr>
          <p:cNvSpPr>
            <a:spLocks noGrp="1"/>
          </p:cNvSpPr>
          <p:nvPr>
            <p:ph sz="half" idx="2"/>
          </p:nvPr>
        </p:nvSpPr>
        <p:spPr>
          <a:xfrm>
            <a:off x="839788" y="2312564"/>
            <a:ext cx="3477235" cy="3684588"/>
          </a:xfrm>
        </p:spPr>
        <p:txBody>
          <a:bodyPr>
            <a:normAutofit/>
          </a:bodyPr>
          <a:lstStyle/>
          <a:p>
            <a:pPr marL="342900" indent="-342900">
              <a:buFont typeface="Arial" panose="020B0604020202020204" pitchFamily="34" charset="0"/>
              <a:buChar char="•"/>
            </a:pPr>
            <a:r>
              <a:rPr lang="en-US" sz="2200" dirty="0"/>
              <a:t>Newly diagnosed with diabetes</a:t>
            </a:r>
          </a:p>
          <a:p>
            <a:pPr marL="342900" indent="-342900">
              <a:buFont typeface="Arial" panose="020B0604020202020204" pitchFamily="34" charset="0"/>
              <a:buChar char="•"/>
            </a:pPr>
            <a:r>
              <a:rPr lang="en-US" sz="2200" dirty="0"/>
              <a:t>Sarah’s ability to manage diabetes is connected to:</a:t>
            </a:r>
          </a:p>
          <a:p>
            <a:pPr lvl="1" indent="-342900"/>
            <a:r>
              <a:rPr lang="en-US" dirty="0"/>
              <a:t>Her living situation</a:t>
            </a:r>
          </a:p>
          <a:p>
            <a:pPr lvl="1" indent="-342900"/>
            <a:r>
              <a:rPr lang="en-US" dirty="0"/>
              <a:t>Her support system</a:t>
            </a:r>
          </a:p>
          <a:p>
            <a:pPr lvl="1" indent="-342900"/>
            <a:r>
              <a:rPr lang="en-US" dirty="0"/>
              <a:t>Community resources</a:t>
            </a:r>
          </a:p>
          <a:p>
            <a:pPr lvl="1" indent="-342900"/>
            <a:r>
              <a:rPr lang="en-US" dirty="0"/>
              <a:t>Her medical history</a:t>
            </a:r>
          </a:p>
          <a:p>
            <a:pPr marL="342900" indent="-342900">
              <a:buFont typeface="Arial" panose="020B0604020202020204" pitchFamily="34" charset="0"/>
              <a:buChar char="•"/>
            </a:pPr>
            <a:endParaRPr lang="en-US" dirty="0"/>
          </a:p>
        </p:txBody>
      </p:sp>
      <p:sp>
        <p:nvSpPr>
          <p:cNvPr id="5" name="Footer Placeholder 4">
            <a:extLst>
              <a:ext uri="{FF2B5EF4-FFF2-40B4-BE49-F238E27FC236}">
                <a16:creationId xmlns:a16="http://schemas.microsoft.com/office/drawing/2014/main" id="{0A641A93-7DCA-5427-5D79-076BF6E81309}"/>
              </a:ext>
            </a:extLst>
          </p:cNvPr>
          <p:cNvSpPr>
            <a:spLocks noGrp="1"/>
          </p:cNvSpPr>
          <p:nvPr>
            <p:ph type="ftr" sz="quarter" idx="13"/>
          </p:nvPr>
        </p:nvSpPr>
        <p:spPr/>
        <p:txBody>
          <a:bodyPr/>
          <a:lstStyle/>
          <a:p>
            <a:r>
              <a:rPr lang="en-US" dirty="0"/>
              <a:t>NATIONAL CORE INDICATORS®</a:t>
            </a:r>
          </a:p>
        </p:txBody>
      </p:sp>
      <p:sp>
        <p:nvSpPr>
          <p:cNvPr id="4" name="Text Placeholder 3">
            <a:extLst>
              <a:ext uri="{FF2B5EF4-FFF2-40B4-BE49-F238E27FC236}">
                <a16:creationId xmlns:a16="http://schemas.microsoft.com/office/drawing/2014/main" id="{446C43CF-6105-09D7-45A6-9FE87E408230}"/>
              </a:ext>
            </a:extLst>
          </p:cNvPr>
          <p:cNvSpPr>
            <a:spLocks noGrp="1"/>
          </p:cNvSpPr>
          <p:nvPr>
            <p:ph type="body" idx="14"/>
          </p:nvPr>
        </p:nvSpPr>
        <p:spPr>
          <a:xfrm>
            <a:off x="4517903" y="1498177"/>
            <a:ext cx="3477235" cy="823912"/>
          </a:xfrm>
        </p:spPr>
        <p:txBody>
          <a:bodyPr/>
          <a:lstStyle/>
          <a:p>
            <a:r>
              <a:rPr lang="en-US" dirty="0"/>
              <a:t>35 years old</a:t>
            </a:r>
          </a:p>
        </p:txBody>
      </p:sp>
      <p:sp>
        <p:nvSpPr>
          <p:cNvPr id="9" name="Content Placeholder 8">
            <a:extLst>
              <a:ext uri="{FF2B5EF4-FFF2-40B4-BE49-F238E27FC236}">
                <a16:creationId xmlns:a16="http://schemas.microsoft.com/office/drawing/2014/main" id="{6DC39D84-9B76-12DE-0A11-31C0265F843B}"/>
              </a:ext>
            </a:extLst>
          </p:cNvPr>
          <p:cNvSpPr>
            <a:spLocks noGrp="1"/>
          </p:cNvSpPr>
          <p:nvPr>
            <p:ph sz="half" idx="15"/>
          </p:nvPr>
        </p:nvSpPr>
        <p:spPr>
          <a:xfrm>
            <a:off x="4517903" y="2322089"/>
            <a:ext cx="3477235" cy="3684588"/>
          </a:xfrm>
        </p:spPr>
        <p:txBody>
          <a:bodyPr>
            <a:normAutofit fontScale="92500"/>
          </a:bodyPr>
          <a:lstStyle/>
          <a:p>
            <a:pPr marL="342900" indent="-342900">
              <a:buFont typeface="Arial" panose="020B0604020202020204" pitchFamily="34" charset="0"/>
              <a:buChar char="•"/>
            </a:pPr>
            <a:r>
              <a:rPr lang="en-US" dirty="0"/>
              <a:t>Considering starting family with boyfriend</a:t>
            </a:r>
          </a:p>
          <a:p>
            <a:pPr marL="342900" indent="-342900">
              <a:buFont typeface="Arial" panose="020B0604020202020204" pitchFamily="34" charset="0"/>
              <a:buChar char="•"/>
            </a:pPr>
            <a:r>
              <a:rPr lang="en-US" dirty="0"/>
              <a:t>Sarah’s readiness to start a family is connected to:</a:t>
            </a:r>
          </a:p>
          <a:p>
            <a:pPr marL="742950" lvl="1" indent="-285750"/>
            <a:r>
              <a:rPr lang="en-US" dirty="0"/>
              <a:t>Her living situation</a:t>
            </a:r>
          </a:p>
          <a:p>
            <a:pPr marL="742950" lvl="1" indent="-285750"/>
            <a:r>
              <a:rPr lang="en-US" dirty="0"/>
              <a:t>Her support system</a:t>
            </a:r>
          </a:p>
          <a:p>
            <a:pPr marL="742950" lvl="1" indent="-285750"/>
            <a:r>
              <a:rPr lang="en-US" dirty="0"/>
              <a:t>Her employment</a:t>
            </a:r>
          </a:p>
          <a:p>
            <a:pPr marL="742950" lvl="1" indent="-285750"/>
            <a:r>
              <a:rPr lang="en-US" dirty="0"/>
              <a:t>Her knowledge about sexual and reproductive health</a:t>
            </a:r>
          </a:p>
          <a:p>
            <a:pPr marL="742950" lvl="1" indent="-285750"/>
            <a:r>
              <a:rPr lang="en-US" dirty="0"/>
              <a:t>Her medical history</a:t>
            </a:r>
          </a:p>
        </p:txBody>
      </p:sp>
      <p:sp>
        <p:nvSpPr>
          <p:cNvPr id="10" name="Text Placeholder 9">
            <a:extLst>
              <a:ext uri="{FF2B5EF4-FFF2-40B4-BE49-F238E27FC236}">
                <a16:creationId xmlns:a16="http://schemas.microsoft.com/office/drawing/2014/main" id="{45FC6414-6CCC-580A-4C9B-2B51C1DDB684}"/>
              </a:ext>
            </a:extLst>
          </p:cNvPr>
          <p:cNvSpPr>
            <a:spLocks noGrp="1"/>
          </p:cNvSpPr>
          <p:nvPr>
            <p:ph type="body" idx="16"/>
          </p:nvPr>
        </p:nvSpPr>
        <p:spPr>
          <a:xfrm>
            <a:off x="8221053" y="1498177"/>
            <a:ext cx="3477235" cy="823912"/>
          </a:xfrm>
        </p:spPr>
        <p:txBody>
          <a:bodyPr/>
          <a:lstStyle/>
          <a:p>
            <a:r>
              <a:rPr lang="en-US" dirty="0"/>
              <a:t>45 years old</a:t>
            </a:r>
          </a:p>
        </p:txBody>
      </p:sp>
      <p:sp>
        <p:nvSpPr>
          <p:cNvPr id="11" name="Content Placeholder 10">
            <a:extLst>
              <a:ext uri="{FF2B5EF4-FFF2-40B4-BE49-F238E27FC236}">
                <a16:creationId xmlns:a16="http://schemas.microsoft.com/office/drawing/2014/main" id="{5BD1FECD-3B74-9F66-CCFA-32EF352BCBD4}"/>
              </a:ext>
            </a:extLst>
          </p:cNvPr>
          <p:cNvSpPr>
            <a:spLocks noGrp="1"/>
          </p:cNvSpPr>
          <p:nvPr>
            <p:ph sz="half" idx="17"/>
          </p:nvPr>
        </p:nvSpPr>
        <p:spPr>
          <a:xfrm>
            <a:off x="8221053" y="2322089"/>
            <a:ext cx="3477235" cy="3684588"/>
          </a:xfrm>
        </p:spPr>
        <p:txBody>
          <a:bodyPr>
            <a:normAutofit/>
          </a:bodyPr>
          <a:lstStyle/>
          <a:p>
            <a:pPr marL="342900" indent="-342900">
              <a:buFont typeface="Arial" panose="020B0604020202020204" pitchFamily="34" charset="0"/>
              <a:buChar char="•"/>
            </a:pPr>
            <a:r>
              <a:rPr lang="en-US" sz="2200" dirty="0"/>
              <a:t>Had a fall at her apartment</a:t>
            </a:r>
          </a:p>
          <a:p>
            <a:pPr marL="342900" indent="-342900">
              <a:buFont typeface="Arial" panose="020B0604020202020204" pitchFamily="34" charset="0"/>
              <a:buChar char="•"/>
            </a:pPr>
            <a:r>
              <a:rPr lang="en-US" sz="2200" dirty="0"/>
              <a:t>Sarah’s ability to be safe and live independently is connected to:</a:t>
            </a:r>
          </a:p>
          <a:p>
            <a:pPr marL="1028700" lvl="1" indent="-342900"/>
            <a:r>
              <a:rPr lang="en-US" dirty="0"/>
              <a:t>Her living situation</a:t>
            </a:r>
          </a:p>
          <a:p>
            <a:pPr marL="1028700" lvl="1" indent="-342900"/>
            <a:r>
              <a:rPr lang="en-US" dirty="0"/>
              <a:t>Her support system</a:t>
            </a:r>
          </a:p>
          <a:p>
            <a:pPr marL="1028700" lvl="1" indent="-342900"/>
            <a:r>
              <a:rPr lang="en-US" dirty="0"/>
              <a:t>Her brain health</a:t>
            </a:r>
          </a:p>
          <a:p>
            <a:pPr marL="1028700" lvl="1" indent="-342900"/>
            <a:r>
              <a:rPr lang="en-US" dirty="0"/>
              <a:t>Her medical history</a:t>
            </a:r>
          </a:p>
          <a:p>
            <a:pPr lvl="1" indent="0">
              <a:buNone/>
            </a:pPr>
            <a:endParaRPr lang="en-US" dirty="0"/>
          </a:p>
        </p:txBody>
      </p:sp>
      <p:sp>
        <p:nvSpPr>
          <p:cNvPr id="6" name="Slide Number Placeholder 5">
            <a:extLst>
              <a:ext uri="{FF2B5EF4-FFF2-40B4-BE49-F238E27FC236}">
                <a16:creationId xmlns:a16="http://schemas.microsoft.com/office/drawing/2014/main" id="{7155CFA9-50FE-48EC-591D-86C98E07291E}"/>
              </a:ext>
            </a:extLst>
          </p:cNvPr>
          <p:cNvSpPr>
            <a:spLocks noGrp="1"/>
          </p:cNvSpPr>
          <p:nvPr>
            <p:ph type="sldNum" sz="quarter" idx="4"/>
          </p:nvPr>
        </p:nvSpPr>
        <p:spPr/>
        <p:txBody>
          <a:bodyPr/>
          <a:lstStyle/>
          <a:p>
            <a:fld id="{56457A89-7E12-42A4-9457-BFD85B9E19BE}" type="slidenum">
              <a:rPr lang="en-US" smtClean="0"/>
              <a:pPr/>
              <a:t>7</a:t>
            </a:fld>
            <a:endParaRPr lang="en-US" dirty="0"/>
          </a:p>
        </p:txBody>
      </p:sp>
      <p:sp>
        <p:nvSpPr>
          <p:cNvPr id="12" name="TextBox 11">
            <a:extLst>
              <a:ext uri="{FF2B5EF4-FFF2-40B4-BE49-F238E27FC236}">
                <a16:creationId xmlns:a16="http://schemas.microsoft.com/office/drawing/2014/main" id="{97F81E36-8B3C-78E0-1895-96F4B6E409B6}"/>
              </a:ext>
            </a:extLst>
          </p:cNvPr>
          <p:cNvSpPr txBox="1"/>
          <p:nvPr/>
        </p:nvSpPr>
        <p:spPr>
          <a:xfrm>
            <a:off x="665222" y="5956653"/>
            <a:ext cx="8470231" cy="369332"/>
          </a:xfrm>
          <a:prstGeom prst="rect">
            <a:avLst/>
          </a:prstGeom>
          <a:noFill/>
        </p:spPr>
        <p:txBody>
          <a:bodyPr wrap="square" rtlCol="0">
            <a:spAutoFit/>
          </a:bodyPr>
          <a:lstStyle/>
          <a:p>
            <a:r>
              <a:rPr lang="en-US"/>
              <a:t>Case study based on book chapter from van Heumen, DuBois, and Hussaini coming soon!</a:t>
            </a:r>
          </a:p>
        </p:txBody>
      </p:sp>
    </p:spTree>
    <p:extLst>
      <p:ext uri="{BB962C8B-B14F-4D97-AF65-F5344CB8AC3E}">
        <p14:creationId xmlns:p14="http://schemas.microsoft.com/office/powerpoint/2010/main" val="3564144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EB723-6DF4-365C-5D0E-51CB805F6193}"/>
              </a:ext>
            </a:extLst>
          </p:cNvPr>
          <p:cNvSpPr>
            <a:spLocks noGrp="1"/>
          </p:cNvSpPr>
          <p:nvPr>
            <p:ph type="title"/>
          </p:nvPr>
        </p:nvSpPr>
        <p:spPr/>
        <p:txBody>
          <a:bodyPr>
            <a:normAutofit/>
          </a:bodyPr>
          <a:lstStyle/>
          <a:p>
            <a:r>
              <a:rPr lang="en-US" dirty="0"/>
              <a:t>To close gaps in health outcomes, we have to be able to measure the gaps</a:t>
            </a:r>
          </a:p>
        </p:txBody>
      </p:sp>
      <p:sp>
        <p:nvSpPr>
          <p:cNvPr id="3" name="Content Placeholder 2">
            <a:extLst>
              <a:ext uri="{FF2B5EF4-FFF2-40B4-BE49-F238E27FC236}">
                <a16:creationId xmlns:a16="http://schemas.microsoft.com/office/drawing/2014/main" id="{19B15CAB-0F3D-8C92-3865-95892061E76A}"/>
              </a:ext>
            </a:extLst>
          </p:cNvPr>
          <p:cNvSpPr>
            <a:spLocks noGrp="1"/>
          </p:cNvSpPr>
          <p:nvPr>
            <p:ph idx="1"/>
          </p:nvPr>
        </p:nvSpPr>
        <p:spPr/>
        <p:txBody>
          <a:bodyPr>
            <a:normAutofit fontScale="92500" lnSpcReduction="20000"/>
          </a:bodyPr>
          <a:lstStyle/>
          <a:p>
            <a:r>
              <a:rPr lang="en-US" dirty="0"/>
              <a:t>Measuring these disparities isn’t as easy as it seems for many reasons…</a:t>
            </a:r>
          </a:p>
          <a:p>
            <a:r>
              <a:rPr lang="en-US" dirty="0"/>
              <a:t>Data quality issues</a:t>
            </a:r>
          </a:p>
          <a:p>
            <a:pPr marL="457200" indent="-457200">
              <a:buFont typeface="Arial" panose="020B0604020202020204" pitchFamily="34" charset="0"/>
              <a:buChar char="•"/>
            </a:pPr>
            <a:r>
              <a:rPr lang="en-US" b="0" dirty="0"/>
              <a:t>Can we identify people with disabilities in existing data? </a:t>
            </a:r>
          </a:p>
          <a:p>
            <a:pPr marL="457200" indent="-457200">
              <a:buFont typeface="Arial" panose="020B0604020202020204" pitchFamily="34" charset="0"/>
              <a:buChar char="•"/>
            </a:pPr>
            <a:r>
              <a:rPr lang="en-US" b="0" dirty="0"/>
              <a:t>Do we have the same data on people with disabilities as we do on those without?</a:t>
            </a:r>
          </a:p>
          <a:p>
            <a:pPr marL="457200" indent="-457200">
              <a:buFont typeface="Arial" panose="020B0604020202020204" pitchFamily="34" charset="0"/>
              <a:buChar char="•"/>
            </a:pPr>
            <a:r>
              <a:rPr lang="en-US" b="0" dirty="0"/>
              <a:t>How was the data collected? And who may have been included/excluded?</a:t>
            </a:r>
          </a:p>
          <a:p>
            <a:pPr marL="457200" indent="-457200">
              <a:buFont typeface="Arial" panose="020B0604020202020204" pitchFamily="34" charset="0"/>
              <a:buChar char="•"/>
            </a:pPr>
            <a:r>
              <a:rPr lang="en-US" b="0" dirty="0"/>
              <a:t>Did we gather data from proxies or people with disabilities directly?</a:t>
            </a:r>
          </a:p>
          <a:p>
            <a:pPr marL="457200" indent="-457200">
              <a:buFont typeface="Arial" panose="020B0604020202020204" pitchFamily="34" charset="0"/>
              <a:buChar char="•"/>
            </a:pPr>
            <a:r>
              <a:rPr lang="en-US" b="0" dirty="0"/>
              <a:t>Did we use methods to make sure that people with speech disabilities or who speak other languages can also be part of data collection?</a:t>
            </a:r>
          </a:p>
          <a:p>
            <a:pPr marL="457200" indent="-457200">
              <a:buFont typeface="Arial" panose="020B0604020202020204" pitchFamily="34" charset="0"/>
              <a:buChar char="•"/>
            </a:pPr>
            <a:r>
              <a:rPr lang="en-US" b="0" dirty="0"/>
              <a:t>Is the data from just one point in time or do we have data over time?</a:t>
            </a:r>
          </a:p>
        </p:txBody>
      </p:sp>
      <p:sp>
        <p:nvSpPr>
          <p:cNvPr id="4" name="Footer Placeholder 3">
            <a:extLst>
              <a:ext uri="{FF2B5EF4-FFF2-40B4-BE49-F238E27FC236}">
                <a16:creationId xmlns:a16="http://schemas.microsoft.com/office/drawing/2014/main" id="{0376FDA9-9D3F-3D8D-6F76-57C35E0AB118}"/>
              </a:ext>
            </a:extLst>
          </p:cNvPr>
          <p:cNvSpPr>
            <a:spLocks noGrp="1"/>
          </p:cNvSpPr>
          <p:nvPr>
            <p:ph type="ftr" sz="quarter" idx="3"/>
          </p:nvPr>
        </p:nvSpPr>
        <p:spPr/>
        <p:txBody>
          <a:bodyPr/>
          <a:lstStyle/>
          <a:p>
            <a:r>
              <a:rPr lang="en-US" dirty="0"/>
              <a:t>NATIONAL CORE INDICATORS®</a:t>
            </a:r>
          </a:p>
        </p:txBody>
      </p:sp>
      <p:sp>
        <p:nvSpPr>
          <p:cNvPr id="5" name="Slide Number Placeholder 4">
            <a:extLst>
              <a:ext uri="{FF2B5EF4-FFF2-40B4-BE49-F238E27FC236}">
                <a16:creationId xmlns:a16="http://schemas.microsoft.com/office/drawing/2014/main" id="{F4296A54-95C8-EB8B-14AD-A1EAB5D11420}"/>
              </a:ext>
            </a:extLst>
          </p:cNvPr>
          <p:cNvSpPr>
            <a:spLocks noGrp="1"/>
          </p:cNvSpPr>
          <p:nvPr>
            <p:ph type="sldNum" sz="quarter" idx="4"/>
          </p:nvPr>
        </p:nvSpPr>
        <p:spPr/>
        <p:txBody>
          <a:bodyPr/>
          <a:lstStyle/>
          <a:p>
            <a:fld id="{56457A89-7E12-42A4-9457-BFD85B9E19BE}" type="slidenum">
              <a:rPr lang="en-US" smtClean="0"/>
              <a:pPr/>
              <a:t>8</a:t>
            </a:fld>
            <a:endParaRPr lang="en-US" dirty="0"/>
          </a:p>
        </p:txBody>
      </p:sp>
    </p:spTree>
    <p:extLst>
      <p:ext uri="{BB962C8B-B14F-4D97-AF65-F5344CB8AC3E}">
        <p14:creationId xmlns:p14="http://schemas.microsoft.com/office/powerpoint/2010/main" val="3727574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435E8-E54B-40E2-9D8F-5B47817056CD}"/>
              </a:ext>
            </a:extLst>
          </p:cNvPr>
          <p:cNvSpPr>
            <a:spLocks noGrp="1"/>
          </p:cNvSpPr>
          <p:nvPr>
            <p:ph type="title"/>
          </p:nvPr>
        </p:nvSpPr>
        <p:spPr/>
        <p:txBody>
          <a:bodyPr/>
          <a:lstStyle/>
          <a:p>
            <a:r>
              <a:rPr lang="en-US" dirty="0"/>
              <a:t>Current data that is used to study health of people with disabilities </a:t>
            </a:r>
          </a:p>
        </p:txBody>
      </p:sp>
      <p:sp>
        <p:nvSpPr>
          <p:cNvPr id="3" name="Content Placeholder 2">
            <a:extLst>
              <a:ext uri="{FF2B5EF4-FFF2-40B4-BE49-F238E27FC236}">
                <a16:creationId xmlns:a16="http://schemas.microsoft.com/office/drawing/2014/main" id="{41DB3C7D-A273-B9F4-81EB-387A656A92B0}"/>
              </a:ext>
            </a:extLst>
          </p:cNvPr>
          <p:cNvSpPr>
            <a:spLocks noGrp="1"/>
          </p:cNvSpPr>
          <p:nvPr>
            <p:ph sz="half" idx="1"/>
          </p:nvPr>
        </p:nvSpPr>
        <p:spPr>
          <a:xfrm>
            <a:off x="838200" y="2223655"/>
            <a:ext cx="5181600" cy="3953308"/>
          </a:xfrm>
        </p:spPr>
        <p:txBody>
          <a:bodyPr/>
          <a:lstStyle/>
          <a:p>
            <a:pPr marL="457200" indent="-457200">
              <a:buFont typeface="Arial" panose="020B0604020202020204" pitchFamily="34" charset="0"/>
              <a:buChar char="•"/>
            </a:pPr>
            <a:r>
              <a:rPr lang="en-US" dirty="0"/>
              <a:t>Federal survey efforts</a:t>
            </a:r>
          </a:p>
          <a:p>
            <a:pPr marL="457200" indent="-457200">
              <a:buFont typeface="Arial" panose="020B0604020202020204" pitchFamily="34" charset="0"/>
              <a:buChar char="•"/>
            </a:pPr>
            <a:r>
              <a:rPr lang="en-US" dirty="0"/>
              <a:t>Federal administrative data</a:t>
            </a:r>
          </a:p>
          <a:p>
            <a:pPr marL="457200" indent="-457200">
              <a:buFont typeface="Arial" panose="020B0604020202020204" pitchFamily="34" charset="0"/>
              <a:buChar char="•"/>
            </a:pPr>
            <a:r>
              <a:rPr lang="en-US" dirty="0"/>
              <a:t>State data sources</a:t>
            </a:r>
          </a:p>
          <a:p>
            <a:pPr marL="457200" indent="-457200">
              <a:buFont typeface="Arial" panose="020B0604020202020204" pitchFamily="34" charset="0"/>
              <a:buChar char="•"/>
            </a:pPr>
            <a:r>
              <a:rPr lang="en-US" dirty="0"/>
              <a:t>Longitudinal studies and other data sources</a:t>
            </a:r>
          </a:p>
          <a:p>
            <a:pPr marL="457200" indent="-457200">
              <a:buFont typeface="Arial" panose="020B0604020202020204" pitchFamily="34" charset="0"/>
              <a:buChar char="•"/>
            </a:pPr>
            <a:endParaRPr lang="en-US" dirty="0"/>
          </a:p>
        </p:txBody>
      </p:sp>
      <p:pic>
        <p:nvPicPr>
          <p:cNvPr id="12" name="Content Placeholder 11" descr="People with and without disabilities working.">
            <a:extLst>
              <a:ext uri="{FF2B5EF4-FFF2-40B4-BE49-F238E27FC236}">
                <a16:creationId xmlns:a16="http://schemas.microsoft.com/office/drawing/2014/main" id="{87EC5560-2D8F-BF40-56D7-808DD3AF298B}"/>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296891" y="2109828"/>
            <a:ext cx="5181600" cy="2993222"/>
          </a:xfrm>
          <a:prstGeom prst="rect">
            <a:avLst/>
          </a:prstGeom>
        </p:spPr>
      </p:pic>
      <p:sp>
        <p:nvSpPr>
          <p:cNvPr id="4" name="Footer Placeholder 3">
            <a:extLst>
              <a:ext uri="{FF2B5EF4-FFF2-40B4-BE49-F238E27FC236}">
                <a16:creationId xmlns:a16="http://schemas.microsoft.com/office/drawing/2014/main" id="{79423E0F-0420-D38B-EE86-BC64CDAB233C}"/>
              </a:ext>
            </a:extLst>
          </p:cNvPr>
          <p:cNvSpPr>
            <a:spLocks noGrp="1"/>
          </p:cNvSpPr>
          <p:nvPr>
            <p:ph type="ftr" sz="quarter" idx="3"/>
          </p:nvPr>
        </p:nvSpPr>
        <p:spPr/>
        <p:txBody>
          <a:bodyPr/>
          <a:lstStyle/>
          <a:p>
            <a:r>
              <a:rPr lang="en-US" dirty="0"/>
              <a:t>NATIONAL CORE INDICATORS®</a:t>
            </a:r>
          </a:p>
        </p:txBody>
      </p:sp>
      <p:sp>
        <p:nvSpPr>
          <p:cNvPr id="5" name="Slide Number Placeholder 4">
            <a:extLst>
              <a:ext uri="{FF2B5EF4-FFF2-40B4-BE49-F238E27FC236}">
                <a16:creationId xmlns:a16="http://schemas.microsoft.com/office/drawing/2014/main" id="{D0949B93-8223-1FEC-C9CA-56C096CDF3A3}"/>
              </a:ext>
            </a:extLst>
          </p:cNvPr>
          <p:cNvSpPr>
            <a:spLocks noGrp="1"/>
          </p:cNvSpPr>
          <p:nvPr>
            <p:ph type="sldNum" sz="quarter" idx="4"/>
          </p:nvPr>
        </p:nvSpPr>
        <p:spPr/>
        <p:txBody>
          <a:bodyPr/>
          <a:lstStyle/>
          <a:p>
            <a:fld id="{56457A89-7E12-42A4-9457-BFD85B9E19BE}" type="slidenum">
              <a:rPr lang="en-US" smtClean="0"/>
              <a:pPr/>
              <a:t>9</a:t>
            </a:fld>
            <a:endParaRPr lang="en-US" dirty="0"/>
          </a:p>
        </p:txBody>
      </p:sp>
    </p:spTree>
    <p:extLst>
      <p:ext uri="{BB962C8B-B14F-4D97-AF65-F5344CB8AC3E}">
        <p14:creationId xmlns:p14="http://schemas.microsoft.com/office/powerpoint/2010/main" val="164020980"/>
      </p:ext>
    </p:extLst>
  </p:cSld>
  <p:clrMapOvr>
    <a:masterClrMapping/>
  </p:clrMapOvr>
</p:sld>
</file>

<file path=ppt/theme/theme1.xml><?xml version="1.0" encoding="utf-8"?>
<a:theme xmlns:a="http://schemas.openxmlformats.org/drawingml/2006/main" name="1_Office Theme">
  <a:themeElements>
    <a:clrScheme name="Custom 3">
      <a:dk1>
        <a:srgbClr val="316234"/>
      </a:dk1>
      <a:lt1>
        <a:srgbClr val="FFFFFF"/>
      </a:lt1>
      <a:dk2>
        <a:srgbClr val="173724"/>
      </a:dk2>
      <a:lt2>
        <a:srgbClr val="8EBEBE"/>
      </a:lt2>
      <a:accent1>
        <a:srgbClr val="F0BF5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I-AD Tranforming systems" id="{50D44956-B7B1-4319-87EC-BE8A2408C07E}" vid="{8E962A28-D6A3-4C9B-A14B-91499ED77E96}"/>
    </a:ext>
  </a:extLst>
</a:theme>
</file>

<file path=ppt/theme/theme2.xml><?xml version="1.0" encoding="utf-8"?>
<a:theme xmlns:a="http://schemas.openxmlformats.org/drawingml/2006/main" name="GSA 2025">
  <a:themeElements>
    <a:clrScheme name="GSA 1">
      <a:dk1>
        <a:srgbClr val="000000"/>
      </a:dk1>
      <a:lt1>
        <a:srgbClr val="FFFFFF"/>
      </a:lt1>
      <a:dk2>
        <a:srgbClr val="1F497D"/>
      </a:dk2>
      <a:lt2>
        <a:srgbClr val="EEECE1"/>
      </a:lt2>
      <a:accent1>
        <a:srgbClr val="16468D"/>
      </a:accent1>
      <a:accent2>
        <a:srgbClr val="6CBE4B"/>
      </a:accent2>
      <a:accent3>
        <a:srgbClr val="00ABBB"/>
      </a:accent3>
      <a:accent4>
        <a:srgbClr val="17365D"/>
      </a:accent4>
      <a:accent5>
        <a:srgbClr val="E87722"/>
      </a:accent5>
      <a:accent6>
        <a:srgbClr val="A16D4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NCOR 2024 NCI-IDD SoTW">
  <a:themeElements>
    <a:clrScheme name="NCI Theme">
      <a:dk1>
        <a:sysClr val="windowText" lastClr="000000"/>
      </a:dk1>
      <a:lt1>
        <a:sysClr val="window" lastClr="FFFFFF"/>
      </a:lt1>
      <a:dk2>
        <a:srgbClr val="057E95"/>
      </a:dk2>
      <a:lt2>
        <a:srgbClr val="E7E6E6"/>
      </a:lt2>
      <a:accent1>
        <a:srgbClr val="057E95"/>
      </a:accent1>
      <a:accent2>
        <a:srgbClr val="89D3DA"/>
      </a:accent2>
      <a:accent3>
        <a:srgbClr val="E6A523"/>
      </a:accent3>
      <a:accent4>
        <a:srgbClr val="FDBF51"/>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HSRI 2022">
      <a:dk1>
        <a:sysClr val="windowText" lastClr="000000"/>
      </a:dk1>
      <a:lt1>
        <a:sysClr val="window" lastClr="FFFFFF"/>
      </a:lt1>
      <a:dk2>
        <a:srgbClr val="373737"/>
      </a:dk2>
      <a:lt2>
        <a:srgbClr val="EEEEEE"/>
      </a:lt2>
      <a:accent1>
        <a:srgbClr val="20412A"/>
      </a:accent1>
      <a:accent2>
        <a:srgbClr val="0094B5"/>
      </a:accent2>
      <a:accent3>
        <a:srgbClr val="8D9900"/>
      </a:accent3>
      <a:accent4>
        <a:srgbClr val="015365"/>
      </a:accent4>
      <a:accent5>
        <a:srgbClr val="F49301"/>
      </a:accent5>
      <a:accent6>
        <a:srgbClr val="C84630"/>
      </a:accent6>
      <a:hlink>
        <a:srgbClr val="373737"/>
      </a:hlink>
      <a:folHlink>
        <a:srgbClr val="373737"/>
      </a:folHlink>
    </a:clrScheme>
    <a:fontScheme name="Cambria Arial Nova">
      <a:majorFont>
        <a:latin typeface="Cambri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HSRI 2022">
      <a:dk1>
        <a:sysClr val="windowText" lastClr="000000"/>
      </a:dk1>
      <a:lt1>
        <a:sysClr val="window" lastClr="FFFFFF"/>
      </a:lt1>
      <a:dk2>
        <a:srgbClr val="373737"/>
      </a:dk2>
      <a:lt2>
        <a:srgbClr val="EEEEEE"/>
      </a:lt2>
      <a:accent1>
        <a:srgbClr val="20412A"/>
      </a:accent1>
      <a:accent2>
        <a:srgbClr val="0094B5"/>
      </a:accent2>
      <a:accent3>
        <a:srgbClr val="8D9900"/>
      </a:accent3>
      <a:accent4>
        <a:srgbClr val="015365"/>
      </a:accent4>
      <a:accent5>
        <a:srgbClr val="F49301"/>
      </a:accent5>
      <a:accent6>
        <a:srgbClr val="C84630"/>
      </a:accent6>
      <a:hlink>
        <a:srgbClr val="373737"/>
      </a:hlink>
      <a:folHlink>
        <a:srgbClr val="373737"/>
      </a:folHlink>
    </a:clrScheme>
    <a:fontScheme name="Cambria Arial Nova">
      <a:majorFont>
        <a:latin typeface="Cambri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A0A6F703A3994481E955F72798B56C" ma:contentTypeVersion="19" ma:contentTypeDescription="Create a new document." ma:contentTypeScope="" ma:versionID="8745484a61a021d73f694e659ae69ea8">
  <xsd:schema xmlns:xsd="http://www.w3.org/2001/XMLSchema" xmlns:xs="http://www.w3.org/2001/XMLSchema" xmlns:p="http://schemas.microsoft.com/office/2006/metadata/properties" xmlns:ns2="498e54fd-afbd-42c6-88ab-06e98fca0b46" xmlns:ns3="e3fa58b5-f500-4e58-ba50-023ef6eb3155" targetNamespace="http://schemas.microsoft.com/office/2006/metadata/properties" ma:root="true" ma:fieldsID="a679ad074f5b47166989394778a37de4" ns2:_="" ns3:_="">
    <xsd:import namespace="498e54fd-afbd-42c6-88ab-06e98fca0b46"/>
    <xsd:import namespace="e3fa58b5-f500-4e58-ba50-023ef6eb315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8e54fd-afbd-42c6-88ab-06e98fca0b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9ec7369-dda0-4b84-8af0-ae2f1131efac"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fa58b5-f500-4e58-ba50-023ef6eb3155"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6921a23f-59ec-4b50-8cc4-fb6a88db72e7}" ma:internalName="TaxCatchAll" ma:showField="CatchAllData" ma:web="e3fa58b5-f500-4e58-ba50-023ef6eb3155">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3fa58b5-f500-4e58-ba50-023ef6eb3155" xsi:nil="true"/>
    <lcf76f155ced4ddcb4097134ff3c332f xmlns="498e54fd-afbd-42c6-88ab-06e98fca0b4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5D658A8-0964-4363-BA0D-B6031EB63051}">
  <ds:schemaRefs>
    <ds:schemaRef ds:uri="498e54fd-afbd-42c6-88ab-06e98fca0b46"/>
    <ds:schemaRef ds:uri="e3fa58b5-f500-4e58-ba50-023ef6eb31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1E05D92-4335-4797-B213-BB9C2D9362FD}">
  <ds:schemaRefs>
    <ds:schemaRef ds:uri="http://schemas.microsoft.com/sharepoint/v3/contenttype/forms"/>
  </ds:schemaRefs>
</ds:datastoreItem>
</file>

<file path=customXml/itemProps3.xml><?xml version="1.0" encoding="utf-8"?>
<ds:datastoreItem xmlns:ds="http://schemas.openxmlformats.org/officeDocument/2006/customXml" ds:itemID="{B338703F-5A76-4028-B26E-9D6BBC50FDCF}">
  <ds:schemaRefs>
    <ds:schemaRef ds:uri="http://www.w3.org/XML/1998/namespace"/>
    <ds:schemaRef ds:uri="http://schemas.openxmlformats.org/package/2006/metadata/core-properties"/>
    <ds:schemaRef ds:uri="http://schemas.microsoft.com/office/2006/documentManagement/types"/>
    <ds:schemaRef ds:uri="e3fa58b5-f500-4e58-ba50-023ef6eb3155"/>
    <ds:schemaRef ds:uri="http://schemas.microsoft.com/office/infopath/2007/PartnerControls"/>
    <ds:schemaRef ds:uri="http://purl.org/dc/dcmitype/"/>
    <ds:schemaRef ds:uri="http://schemas.microsoft.com/office/2006/metadata/properties"/>
    <ds:schemaRef ds:uri="http://purl.org/dc/elements/1.1/"/>
    <ds:schemaRef ds:uri="498e54fd-afbd-42c6-88ab-06e98fca0b46"/>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0</TotalTime>
  <Words>3869</Words>
  <Application>Microsoft Office PowerPoint</Application>
  <PresentationFormat>Widescreen</PresentationFormat>
  <Paragraphs>550</Paragraphs>
  <Slides>59</Slides>
  <Notes>40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59</vt:i4>
      </vt:variant>
    </vt:vector>
  </HeadingPairs>
  <TitlesOfParts>
    <vt:vector size="71" baseType="lpstr">
      <vt:lpstr>Calibri Light</vt:lpstr>
      <vt:lpstr>Cambria</vt:lpstr>
      <vt:lpstr>Azeret Mono</vt:lpstr>
      <vt:lpstr>Aptos Narrow</vt:lpstr>
      <vt:lpstr>Wingdings</vt:lpstr>
      <vt:lpstr>Calibri</vt:lpstr>
      <vt:lpstr>Arial</vt:lpstr>
      <vt:lpstr>Source Sans Pro</vt:lpstr>
      <vt:lpstr>Arial Nova</vt:lpstr>
      <vt:lpstr>1_Office Theme</vt:lpstr>
      <vt:lpstr>GSA 2025</vt:lpstr>
      <vt:lpstr>ANCOR 2024 NCI-IDD SoTW</vt:lpstr>
      <vt:lpstr>PowerPoint Presentation</vt:lpstr>
      <vt:lpstr>PowerPoint Presentation</vt:lpstr>
      <vt:lpstr>Equity – a picture is worth a thousand words</vt:lpstr>
      <vt:lpstr>The many factors that influence health</vt:lpstr>
      <vt:lpstr>Research has consistently found that people with disabilities experience health disparities</vt:lpstr>
      <vt:lpstr>Contributors to health disparities</vt:lpstr>
      <vt:lpstr>A case study of Sarah: a woman with Down syndrome</vt:lpstr>
      <vt:lpstr>To close gaps in health outcomes, we have to be able to measure the gaps</vt:lpstr>
      <vt:lpstr>Current data that is used to study health of people with disabilities </vt:lpstr>
      <vt:lpstr>Overview of survey data</vt:lpstr>
      <vt:lpstr>Overview of administrative data</vt:lpstr>
      <vt:lpstr>Pros and cons of survey data and administrative data on IDD</vt:lpstr>
      <vt:lpstr>Lots of interest in improving data on disability and health, but it’s a long journey</vt:lpstr>
      <vt:lpstr>Current disability policy activities</vt:lpstr>
      <vt:lpstr>Right now, it’s more important than ever to measure and monitor health disparities for people with disabilities</vt:lpstr>
      <vt:lpstr>About National Core Indicators®</vt:lpstr>
      <vt:lpstr>National Core Indicators: People Driven Data</vt:lpstr>
      <vt:lpstr>National Core Indicators (NCI)</vt:lpstr>
      <vt:lpstr>Using NCI data for research: The exit ramp</vt:lpstr>
      <vt:lpstr>NCI-IDD In-Person Survey (IPS) and NCI-AD Adult Consumer Survey (ACS)</vt:lpstr>
      <vt:lpstr>NCI-IDD Family Surveys</vt:lpstr>
      <vt:lpstr>Sample from NCI-AD ACS, NCI-IDD IPS, and NCI-IDD CFS from 2022-2024</vt:lpstr>
      <vt:lpstr>NCI-AD ACS sample characteristics</vt:lpstr>
      <vt:lpstr>NCI-IDD IPS sample characteristics</vt:lpstr>
      <vt:lpstr>NCI-IDD CFS sample characteristics</vt:lpstr>
      <vt:lpstr>Conditions among NCI-AD respondents &lt;65</vt:lpstr>
      <vt:lpstr>Conditions among NCI-IDD IPS respondents</vt:lpstr>
      <vt:lpstr>Conditions among NCI-IDD CFS respondents</vt:lpstr>
      <vt:lpstr>Population health datasets</vt:lpstr>
      <vt:lpstr>BRFSS Disability Definition</vt:lpstr>
      <vt:lpstr>Measuring health status and quantifying health disparities for individuals with IDD, physical disabilities, and psychiatric conditions</vt:lpstr>
      <vt:lpstr>Childhood and adolescent health disparities: Seizures</vt:lpstr>
      <vt:lpstr>Childhood and adolescent health disparities: Diabetes</vt:lpstr>
      <vt:lpstr>Childhood and adolescent health disparities: Heart conditions and cardiovascular disease</vt:lpstr>
      <vt:lpstr>Childhood and adolescent health disparities: Mental health issues and treatment</vt:lpstr>
      <vt:lpstr>Adult health disparities: Diabetes</vt:lpstr>
      <vt:lpstr>Adult health disparities: High blood pressure</vt:lpstr>
      <vt:lpstr>Adult health disparities: Heart disease</vt:lpstr>
      <vt:lpstr>Adult health disparities: Fair or poor self-reported health</vt:lpstr>
      <vt:lpstr>Adult health disparities: Overweight or obesity?</vt:lpstr>
      <vt:lpstr>Differences in healthcare use</vt:lpstr>
      <vt:lpstr>Disparities: how do they change as we age?</vt:lpstr>
      <vt:lpstr>Stratifying cross-sectional data by age groups to examine diabetes disparities</vt:lpstr>
      <vt:lpstr>Stratifying cross-sectional data by age groups to examine diabetes disparities</vt:lpstr>
      <vt:lpstr>Stratifying cross-sectional data by age groups to examine diabetes disparities</vt:lpstr>
      <vt:lpstr>Stratifying cross-sectional data by age groups to examine diabetes disparities</vt:lpstr>
      <vt:lpstr>Within survey analysis of health differences: the dual eligible population</vt:lpstr>
      <vt:lpstr>Key differences between those who are dual eligibles and peers who are not dually enrolled</vt:lpstr>
      <vt:lpstr>Key differences between those who are dual eligibles and peers who are not dually enrolled</vt:lpstr>
      <vt:lpstr>Even after accounting for older age, dual eligibles have high rates of chronic conditions</vt:lpstr>
      <vt:lpstr>When it comes to measuring disparities, we need to be SPECIFIC</vt:lpstr>
      <vt:lpstr>Implications and Future Directions</vt:lpstr>
      <vt:lpstr>Disparities are hard to measure well</vt:lpstr>
      <vt:lpstr>Getting to stronger comparisons with matched cohorts</vt:lpstr>
      <vt:lpstr>Do we have a case for unequal health?</vt:lpstr>
      <vt:lpstr>Limitations: NCI data doesn’t include everyone</vt:lpstr>
      <vt:lpstr>Limitations: terminology and communication</vt:lpstr>
      <vt:lpstr>Teamwork makes the dream work!</vt:lpstr>
      <vt:lpstr>Stay connected for updates!</vt:lpstr>
    </vt:vector>
  </TitlesOfParts>
  <Company>HSRI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Lauren K. Terry</dc:creator>
  <cp:lastModifiedBy>Lindsay DuBois</cp:lastModifiedBy>
  <cp:revision>2</cp:revision>
  <dcterms:created xsi:type="dcterms:W3CDTF">2024-07-12T15:45:58Z</dcterms:created>
  <dcterms:modified xsi:type="dcterms:W3CDTF">2025-12-19T23:19:50Z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5168062</vt:lpwstr>
  </property>
  <property fmtid="{D5CDD505-2E9C-101B-9397-08002B2CF9AE}" pid="3" name="NXPowerLiteSettings">
    <vt:lpwstr>C74006B004C800</vt:lpwstr>
  </property>
  <property fmtid="{D5CDD505-2E9C-101B-9397-08002B2CF9AE}" pid="4" name="NXPowerLiteVersion">
    <vt:lpwstr>D9.1.4</vt:lpwstr>
  </property>
  <property fmtid="{D5CDD505-2E9C-101B-9397-08002B2CF9AE}" pid="5" name="MediaServiceImageTags">
    <vt:lpwstr/>
  </property>
  <property fmtid="{D5CDD505-2E9C-101B-9397-08002B2CF9AE}" pid="6" name="ContentTypeId">
    <vt:lpwstr>0x01010067A0A6F703A3994481E955F72798B56C</vt:lpwstr>
  </property>
</Properties>
</file>